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5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0" r:id="rId15"/>
    <p:sldId id="271" r:id="rId16"/>
    <p:sldId id="272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AAjc885sgDNd/MzmuTsqpbYs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E095B-109A-4508-B9DA-A0337F8C919F}">
  <a:tblStyle styleId="{B49E095B-109A-4508-B9DA-A0337F8C91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78545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5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3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9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4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f012bb7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5f012bb7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37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287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50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81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66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012bb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f012bb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363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7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6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8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>
            <a:spLocks noGrp="1"/>
          </p:cNvSpPr>
          <p:nvPr>
            <p:ph type="ctrTitle"/>
          </p:nvPr>
        </p:nvSpPr>
        <p:spPr>
          <a:xfrm>
            <a:off x="2275874" y="2514601"/>
            <a:ext cx="9225744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399"/>
              <a:buFont typeface="Century Gothic"/>
              <a:buNone/>
              <a:defRPr sz="53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ubTitle" idx="1"/>
          </p:nvPr>
        </p:nvSpPr>
        <p:spPr>
          <a:xfrm>
            <a:off x="2275874" y="4777382"/>
            <a:ext cx="9225744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ftr" idx="11"/>
          </p:nvPr>
        </p:nvSpPr>
        <p:spPr>
          <a:xfrm>
            <a:off x="2275874" y="6135811"/>
            <a:ext cx="7930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1"/>
          <p:cNvSpPr/>
          <p:nvPr/>
        </p:nvSpPr>
        <p:spPr>
          <a:xfrm>
            <a:off x="0" y="4323813"/>
            <a:ext cx="1744198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531675" y="452954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"/>
          <p:cNvSpPr txBox="1">
            <a:spLocks noGrp="1"/>
          </p:cNvSpPr>
          <p:nvPr>
            <p:ph type="title"/>
          </p:nvPr>
        </p:nvSpPr>
        <p:spPr>
          <a:xfrm>
            <a:off x="2588540" y="609600"/>
            <a:ext cx="8913077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0"/>
          <p:cNvSpPr txBox="1">
            <a:spLocks noGrp="1"/>
          </p:cNvSpPr>
          <p:nvPr>
            <p:ph type="body" idx="1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8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0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0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1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1"/>
          <p:cNvSpPr txBox="1">
            <a:spLocks noGrp="1"/>
          </p:cNvSpPr>
          <p:nvPr>
            <p:ph type="body" idx="1"/>
          </p:nvPr>
        </p:nvSpPr>
        <p:spPr>
          <a:xfrm>
            <a:off x="3274160" y="3505200"/>
            <a:ext cx="753459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81"/>
          <p:cNvSpPr txBox="1">
            <a:spLocks noGrp="1"/>
          </p:cNvSpPr>
          <p:nvPr>
            <p:ph type="body" idx="2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8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1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1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1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81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1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2"/>
          <p:cNvSpPr txBox="1">
            <a:spLocks noGrp="1"/>
          </p:cNvSpPr>
          <p:nvPr>
            <p:ph type="title"/>
          </p:nvPr>
        </p:nvSpPr>
        <p:spPr>
          <a:xfrm>
            <a:off x="2588539" y="2438403"/>
            <a:ext cx="8913078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2"/>
          <p:cNvSpPr txBox="1">
            <a:spLocks noGrp="1"/>
          </p:cNvSpPr>
          <p:nvPr>
            <p:ph type="body" idx="1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9" name="Google Shape;129;p8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2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2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2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3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3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6" name="Google Shape;136;p83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7" name="Google Shape;137;p8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3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3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3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3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3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4"/>
          <p:cNvSpPr txBox="1">
            <a:spLocks noGrp="1"/>
          </p:cNvSpPr>
          <p:nvPr>
            <p:ph type="title"/>
          </p:nvPr>
        </p:nvSpPr>
        <p:spPr>
          <a:xfrm>
            <a:off x="2588540" y="627407"/>
            <a:ext cx="8913077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4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6" name="Google Shape;146;p84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7" name="Google Shape;147;p8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4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4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4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5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5"/>
          <p:cNvSpPr txBox="1">
            <a:spLocks noGrp="1"/>
          </p:cNvSpPr>
          <p:nvPr>
            <p:ph type="body" idx="1"/>
          </p:nvPr>
        </p:nvSpPr>
        <p:spPr>
          <a:xfrm rot="5400000">
            <a:off x="4645115" y="-836702"/>
            <a:ext cx="3886200" cy="982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4" name="Google Shape;154;p8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5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6"/>
          <p:cNvSpPr txBox="1">
            <a:spLocks noGrp="1"/>
          </p:cNvSpPr>
          <p:nvPr>
            <p:ph type="title"/>
          </p:nvPr>
        </p:nvSpPr>
        <p:spPr>
          <a:xfrm rot="5400000">
            <a:off x="7753996" y="2165803"/>
            <a:ext cx="5283817" cy="22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6"/>
          <p:cNvSpPr txBox="1">
            <a:spLocks noGrp="1"/>
          </p:cNvSpPr>
          <p:nvPr>
            <p:ph type="body" idx="1"/>
          </p:nvPr>
        </p:nvSpPr>
        <p:spPr>
          <a:xfrm rot="5400000">
            <a:off x="3184286" y="31660"/>
            <a:ext cx="5283817" cy="64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1" name="Google Shape;161;p8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6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2119787" y="2133600"/>
            <a:ext cx="938183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ftr" idx="11"/>
          </p:nvPr>
        </p:nvSpPr>
        <p:spPr>
          <a:xfrm>
            <a:off x="2119787" y="6135811"/>
            <a:ext cx="8086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title"/>
          </p:nvPr>
        </p:nvSpPr>
        <p:spPr>
          <a:xfrm>
            <a:off x="2119788" y="2058750"/>
            <a:ext cx="938182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99"/>
              <a:buFont typeface="Century Gothic"/>
              <a:buNone/>
              <a:defRPr sz="39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body" idx="1"/>
          </p:nvPr>
        </p:nvSpPr>
        <p:spPr>
          <a:xfrm>
            <a:off x="2119788" y="3530129"/>
            <a:ext cx="93818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3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>
            <a:off x="2132012" y="624110"/>
            <a:ext cx="936960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>
            <a:off x="2132012" y="2133600"/>
            <a:ext cx="464820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body" idx="2"/>
          </p:nvPr>
        </p:nvSpPr>
        <p:spPr>
          <a:xfrm>
            <a:off x="7188874" y="2126222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ftr" idx="11"/>
          </p:nvPr>
        </p:nvSpPr>
        <p:spPr>
          <a:xfrm>
            <a:off x="2086473" y="6135811"/>
            <a:ext cx="81200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body" idx="1"/>
          </p:nvPr>
        </p:nvSpPr>
        <p:spPr>
          <a:xfrm>
            <a:off x="2938609" y="1972703"/>
            <a:ext cx="399169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body" idx="2"/>
          </p:nvPr>
        </p:nvSpPr>
        <p:spPr>
          <a:xfrm>
            <a:off x="2119788" y="2548966"/>
            <a:ext cx="481051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75"/>
          <p:cNvSpPr txBox="1">
            <a:spLocks noGrp="1"/>
          </p:cNvSpPr>
          <p:nvPr>
            <p:ph type="body" idx="3"/>
          </p:nvPr>
        </p:nvSpPr>
        <p:spPr>
          <a:xfrm>
            <a:off x="7504675" y="1969475"/>
            <a:ext cx="39979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5"/>
          <p:cNvSpPr txBox="1">
            <a:spLocks noGrp="1"/>
          </p:cNvSpPr>
          <p:nvPr>
            <p:ph type="body" idx="4"/>
          </p:nvPr>
        </p:nvSpPr>
        <p:spPr>
          <a:xfrm>
            <a:off x="7165092" y="2545738"/>
            <a:ext cx="433754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7"/>
          <p:cNvSpPr txBox="1">
            <a:spLocks noGrp="1"/>
          </p:cNvSpPr>
          <p:nvPr>
            <p:ph type="ftr" idx="11"/>
          </p:nvPr>
        </p:nvSpPr>
        <p:spPr>
          <a:xfrm>
            <a:off x="1979613" y="6135811"/>
            <a:ext cx="8226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7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8"/>
          <p:cNvSpPr txBox="1"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body" idx="1"/>
          </p:nvPr>
        </p:nvSpPr>
        <p:spPr>
          <a:xfrm>
            <a:off x="6321365" y="446091"/>
            <a:ext cx="5180251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78"/>
          <p:cNvSpPr txBox="1">
            <a:spLocks noGrp="1"/>
          </p:cNvSpPr>
          <p:nvPr>
            <p:ph type="body" idx="2"/>
          </p:nvPr>
        </p:nvSpPr>
        <p:spPr>
          <a:xfrm>
            <a:off x="2588538" y="1598613"/>
            <a:ext cx="3504286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7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8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8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8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9"/>
          <p:cNvSpPr txBox="1"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99"/>
              <a:buFont typeface="Century Gothic"/>
              <a:buNone/>
              <a:defRPr sz="23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9"/>
          <p:cNvSpPr>
            <a:spLocks noGrp="1"/>
          </p:cNvSpPr>
          <p:nvPr>
            <p:ph type="pic" idx="2"/>
          </p:nvPr>
        </p:nvSpPr>
        <p:spPr>
          <a:xfrm>
            <a:off x="2588538" y="634965"/>
            <a:ext cx="8913078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79"/>
          <p:cNvSpPr txBox="1">
            <a:spLocks noGrp="1"/>
          </p:cNvSpPr>
          <p:nvPr>
            <p:ph type="body" idx="1"/>
          </p:nvPr>
        </p:nvSpPr>
        <p:spPr>
          <a:xfrm>
            <a:off x="2588539" y="5367338"/>
            <a:ext cx="891307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7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9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9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9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0"/>
          <p:cNvGrpSpPr/>
          <p:nvPr/>
        </p:nvGrpSpPr>
        <p:grpSpPr>
          <a:xfrm>
            <a:off x="2" y="228600"/>
            <a:ext cx="2850773" cy="6638628"/>
            <a:chOff x="2487613" y="285750"/>
            <a:chExt cx="2428875" cy="5654676"/>
          </a:xfrm>
        </p:grpSpPr>
        <p:sp>
          <p:nvSpPr>
            <p:cNvPr id="11" name="Google Shape;11;p7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70"/>
          <p:cNvGrpSpPr/>
          <p:nvPr/>
        </p:nvGrpSpPr>
        <p:grpSpPr>
          <a:xfrm>
            <a:off x="27215" y="-30"/>
            <a:ext cx="2356060" cy="6853283"/>
            <a:chOff x="6627813" y="195452"/>
            <a:chExt cx="1952625" cy="5678299"/>
          </a:xfrm>
        </p:grpSpPr>
        <p:sp>
          <p:nvSpPr>
            <p:cNvPr id="24" name="Google Shape;24;p70"/>
            <p:cNvSpPr/>
            <p:nvPr/>
          </p:nvSpPr>
          <p:spPr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70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0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sz="3599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body" idx="1"/>
          </p:nvPr>
        </p:nvSpPr>
        <p:spPr>
          <a:xfrm>
            <a:off x="1674813" y="2133600"/>
            <a:ext cx="982680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70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eter.le6443#!/vizhome/ComputerNetworkTrafficData/OverallClust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peterquynhle/Computer-Network-Traffic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ctrTitle"/>
          </p:nvPr>
        </p:nvSpPr>
        <p:spPr>
          <a:xfrm>
            <a:off x="1788866" y="533400"/>
            <a:ext cx="10325346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403"/>
            </a:pPr>
            <a:r>
              <a:rPr lang="en-US" sz="4403" dirty="0"/>
              <a:t>Computer Network Traffic Data</a:t>
            </a:r>
            <a:endParaRPr dirty="0"/>
          </a:p>
        </p:txBody>
      </p:sp>
      <p:sp>
        <p:nvSpPr>
          <p:cNvPr id="170" name="Google Shape;170;p40"/>
          <p:cNvSpPr txBox="1">
            <a:spLocks noGrp="1"/>
          </p:cNvSpPr>
          <p:nvPr>
            <p:ph type="subTitle" idx="1"/>
          </p:nvPr>
        </p:nvSpPr>
        <p:spPr>
          <a:xfrm>
            <a:off x="1744108" y="5791200"/>
            <a:ext cx="9473386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20 </a:t>
            </a:r>
            <a:r>
              <a:rPr lang="en-US" dirty="0" smtClean="0"/>
              <a:t>November </a:t>
            </a:r>
            <a:r>
              <a:rPr lang="en-US" dirty="0" smtClean="0"/>
              <a:t>2019 </a:t>
            </a:r>
            <a:r>
              <a:rPr lang="en-US" dirty="0"/>
              <a:t>@ </a:t>
            </a:r>
            <a:r>
              <a:rPr lang="en-US" dirty="0" err="1" smtClean="0"/>
              <a:t>Telus</a:t>
            </a:r>
            <a:endParaRPr dirty="0"/>
          </a:p>
        </p:txBody>
      </p:sp>
      <p:grpSp>
        <p:nvGrpSpPr>
          <p:cNvPr id="172" name="Google Shape;172;p40"/>
          <p:cNvGrpSpPr/>
          <p:nvPr/>
        </p:nvGrpSpPr>
        <p:grpSpPr>
          <a:xfrm>
            <a:off x="1881051" y="2309508"/>
            <a:ext cx="9340778" cy="3350602"/>
            <a:chOff x="735688" y="1099"/>
            <a:chExt cx="8454670" cy="3350602"/>
          </a:xfrm>
        </p:grpSpPr>
        <p:sp>
          <p:nvSpPr>
            <p:cNvPr id="173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(4)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281610"/>
            <a:ext cx="9740519" cy="51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(5)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389528"/>
            <a:ext cx="9668801" cy="5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(6)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281610"/>
            <a:ext cx="9650872" cy="51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500"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(7) - </a:t>
            </a:r>
            <a:r>
              <a:rPr lang="en-US" sz="2200" dirty="0"/>
              <a:t>Outliers </a:t>
            </a:r>
            <a:r>
              <a:rPr lang="en-US" sz="2200" dirty="0" smtClean="0"/>
              <a:t>by </a:t>
            </a:r>
            <a:r>
              <a:rPr lang="en-US" sz="2200" dirty="0"/>
              <a:t>days and local IPN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" name="Google Shape;311;p67"/>
          <p:cNvSpPr txBox="1">
            <a:spLocks/>
          </p:cNvSpPr>
          <p:nvPr/>
        </p:nvSpPr>
        <p:spPr>
          <a:xfrm>
            <a:off x="2119787" y="2015640"/>
            <a:ext cx="9892919" cy="58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40970" indent="0">
              <a:lnSpc>
                <a:spcPct val="80000"/>
              </a:lnSpc>
              <a:buSzPts val="2220"/>
              <a:buFont typeface="Noto Sans Symbols"/>
              <a:buNone/>
            </a:pPr>
            <a:endParaRPr lang="en-US" sz="20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6" y="5007429"/>
            <a:ext cx="2442551" cy="1571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97" y="5007429"/>
            <a:ext cx="2442551" cy="1571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155" y="5007429"/>
            <a:ext cx="2442551" cy="157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153" y="3337313"/>
            <a:ext cx="2442551" cy="1571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024" y="3337618"/>
            <a:ext cx="2442551" cy="1571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897" y="3337313"/>
            <a:ext cx="2442551" cy="1571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0153" y="1667807"/>
            <a:ext cx="2442551" cy="1571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024" y="1667807"/>
            <a:ext cx="2442551" cy="15718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895" y="1667197"/>
            <a:ext cx="2442551" cy="1571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2768" y="3272534"/>
            <a:ext cx="2442551" cy="17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012bb72a_0_9"/>
          <p:cNvSpPr txBox="1">
            <a:spLocks noGrp="1"/>
          </p:cNvSpPr>
          <p:nvPr>
            <p:ph type="title"/>
          </p:nvPr>
        </p:nvSpPr>
        <p:spPr>
          <a:xfrm>
            <a:off x="2194756" y="612448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5. Discussion</a:t>
            </a:r>
            <a:endParaRPr sz="4400" b="1" dirty="0">
              <a:solidFill>
                <a:schemeClr val="lt1"/>
              </a:solidFill>
            </a:endParaRPr>
          </a:p>
        </p:txBody>
      </p:sp>
      <p:sp>
        <p:nvSpPr>
          <p:cNvPr id="320" name="Google Shape;320;g5f012bb72a_0_9"/>
          <p:cNvSpPr txBox="1">
            <a:spLocks noGrp="1"/>
          </p:cNvSpPr>
          <p:nvPr>
            <p:ph type="body" idx="1"/>
          </p:nvPr>
        </p:nvSpPr>
        <p:spPr>
          <a:xfrm>
            <a:off x="1800309" y="1596840"/>
            <a:ext cx="923524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indent="0"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US" sz="2400" b="1" dirty="0">
                <a:solidFill>
                  <a:schemeClr val="lt1"/>
                </a:solidFill>
              </a:rPr>
              <a:t>Overall</a:t>
            </a:r>
            <a:r>
              <a:rPr lang="en-US" sz="2400" b="1" dirty="0" smtClean="0">
                <a:solidFill>
                  <a:schemeClr val="lt1"/>
                </a:solidFill>
              </a:rPr>
              <a:t>: </a:t>
            </a:r>
            <a:r>
              <a:rPr lang="en-US" sz="2400" i="1" dirty="0" smtClean="0">
                <a:solidFill>
                  <a:schemeClr val="lt1"/>
                </a:solidFill>
              </a:rPr>
              <a:t>All local IPs have outliers of flows by days but: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Local </a:t>
            </a:r>
            <a:r>
              <a:rPr lang="en-US" sz="2400" dirty="0">
                <a:solidFill>
                  <a:schemeClr val="lt1"/>
                </a:solidFill>
              </a:rPr>
              <a:t>IP: 		</a:t>
            </a:r>
            <a:r>
              <a:rPr lang="en-US" sz="2400" i="1" dirty="0">
                <a:solidFill>
                  <a:schemeClr val="lt1"/>
                </a:solidFill>
              </a:rPr>
              <a:t>4 and </a:t>
            </a:r>
            <a:r>
              <a:rPr lang="en-US" sz="2400" i="1" dirty="0" smtClean="0">
                <a:solidFill>
                  <a:schemeClr val="lt1"/>
                </a:solidFill>
              </a:rPr>
              <a:t>possible </a:t>
            </a:r>
            <a:r>
              <a:rPr lang="en-US" sz="2400" i="1" dirty="0">
                <a:solidFill>
                  <a:schemeClr val="lt1"/>
                </a:solidFill>
              </a:rPr>
              <a:t>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Date: 			</a:t>
            </a:r>
            <a:r>
              <a:rPr lang="en-US" sz="2400" i="1" dirty="0">
                <a:solidFill>
                  <a:schemeClr val="lt1"/>
                </a:solidFill>
              </a:rPr>
              <a:t>Sept 17, 18, possible Jul 1 &amp; Aug 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Remote ASN: 	</a:t>
            </a:r>
            <a:r>
              <a:rPr lang="en-US" sz="2400" i="1" dirty="0">
                <a:solidFill>
                  <a:schemeClr val="lt1"/>
                </a:solidFill>
              </a:rPr>
              <a:t>3671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Flow: 			</a:t>
            </a:r>
            <a:r>
              <a:rPr lang="en-US" sz="2400" i="1" dirty="0">
                <a:solidFill>
                  <a:schemeClr val="lt1"/>
                </a:solidFill>
              </a:rPr>
              <a:t>274,011 &amp; 784,234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sz="2400" b="0" i="0" u="none" strike="noStrike" cap="none" dirty="0" smtClean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Among the  reported odds: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IP: 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Remote ASN: 	</a:t>
            </a:r>
            <a:r>
              <a:rPr lang="en-US" sz="2400" i="1" dirty="0" smtClean="0">
                <a:solidFill>
                  <a:schemeClr val="lt1"/>
                </a:solidFill>
              </a:rPr>
              <a:t>3671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Date: 	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Sept18, 2006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Flow: 			</a:t>
            </a:r>
            <a:r>
              <a:rPr lang="en-US" sz="2400" i="1" dirty="0" smtClean="0">
                <a:solidFill>
                  <a:schemeClr val="lt1"/>
                </a:solidFill>
              </a:rPr>
              <a:t>784,234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b="0" i="0" u="none" strike="noStrike" cap="none" dirty="0" smtClean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Conclusion</a:t>
            </a:r>
            <a:endParaRPr sz="36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76" y="3262344"/>
            <a:ext cx="795033" cy="919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172;p40"/>
          <p:cNvGrpSpPr/>
          <p:nvPr/>
        </p:nvGrpSpPr>
        <p:grpSpPr>
          <a:xfrm>
            <a:off x="2262908" y="1351613"/>
            <a:ext cx="9347201" cy="1910731"/>
            <a:chOff x="735688" y="1099"/>
            <a:chExt cx="8454670" cy="3350602"/>
          </a:xfrm>
        </p:grpSpPr>
        <p:sp>
          <p:nvSpPr>
            <p:cNvPr id="24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31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  <p:pic>
        <p:nvPicPr>
          <p:cNvPr id="42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04" y="2938886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847" y="2724707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331" y="2235010"/>
            <a:ext cx="795033" cy="9191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62907" y="4680029"/>
            <a:ext cx="8853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It is very likely that the local IP (4) may have been compromised by bot activity on September 17 and 18. In addition, local PI (1) may also be compromised on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Jul 1 &amp; Aug </a:t>
            </a:r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1. More detailed investigations are required to confirm the compromised bot activity in all local IPs.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3849977" y="2883216"/>
            <a:ext cx="598430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 for your time!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endParaRPr sz="360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98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/>
          <p:nvPr/>
        </p:nvSpPr>
        <p:spPr>
          <a:xfrm>
            <a:off x="0" y="0"/>
            <a:ext cx="12185778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1"/>
          <p:cNvSpPr/>
          <p:nvPr/>
        </p:nvSpPr>
        <p:spPr>
          <a:xfrm>
            <a:off x="0" y="0"/>
            <a:ext cx="8227455" cy="6858000"/>
          </a:xfrm>
          <a:prstGeom prst="rect">
            <a:avLst/>
          </a:prstGeom>
          <a:solidFill>
            <a:schemeClr val="accent1">
              <a:alpha val="7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/>
          <p:nvPr/>
        </p:nvSpPr>
        <p:spPr>
          <a:xfrm>
            <a:off x="0" y="659027"/>
            <a:ext cx="9040336" cy="1035152"/>
          </a:xfrm>
          <a:custGeom>
            <a:avLst/>
            <a:gdLst/>
            <a:ahLst/>
            <a:cxnLst/>
            <a:rect l="l" t="t" r="r" b="b"/>
            <a:pathLst>
              <a:path w="1902" h="163" extrusionOk="0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541725" y="787400"/>
            <a:ext cx="714400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EFFFF"/>
              </a:buClr>
              <a:buSzPts val="2880"/>
            </a:pPr>
            <a:r>
              <a:rPr lang="en-US" sz="3600" b="1" dirty="0">
                <a:solidFill>
                  <a:schemeClr val="lt1"/>
                </a:solidFill>
              </a:rPr>
              <a:t>Next </a:t>
            </a:r>
            <a:r>
              <a:rPr lang="en-US" sz="3600" b="1" dirty="0" smtClean="0">
                <a:solidFill>
                  <a:schemeClr val="lt1"/>
                </a:solidFill>
              </a:rPr>
              <a:t>20 minutes</a:t>
            </a:r>
            <a:endParaRPr dirty="0"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10557" y="2436803"/>
            <a:ext cx="71439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Questions</a:t>
            </a:r>
          </a:p>
          <a:p>
            <a:pPr>
              <a:lnSpc>
                <a:spcPct val="90000"/>
              </a:lnSpc>
              <a:buClr>
                <a:schemeClr val="lt1"/>
              </a:buClr>
              <a:buFont typeface="Arial"/>
              <a:buAutoNum type="arabicPeriod"/>
            </a:pPr>
            <a:r>
              <a:rPr lang="en-US" dirty="0" smtClean="0"/>
              <a:t>Data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Methods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Results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Discussion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Conclusion</a:t>
            </a:r>
            <a:endParaRPr sz="2400" b="1" dirty="0">
              <a:solidFill>
                <a:schemeClr val="lt1"/>
              </a:solidFill>
            </a:endParaRPr>
          </a:p>
        </p:txBody>
      </p:sp>
      <p:pic>
        <p:nvPicPr>
          <p:cNvPr id="197" name="Google Shape;197;p41" descr="C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6357" y="17526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  <p:pic>
        <p:nvPicPr>
          <p:cNvPr id="198" name="Google Shape;198;p41" descr="Whole pizz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0812" y="41910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9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28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AutoNum type="arabicPeriod"/>
            </a:pPr>
            <a:r>
              <a:rPr lang="en-US" dirty="0" smtClean="0"/>
              <a:t>Questions</a:t>
            </a:r>
            <a:endParaRPr dirty="0"/>
          </a:p>
        </p:txBody>
      </p:sp>
      <p:sp>
        <p:nvSpPr>
          <p:cNvPr id="205" name="Google Shape;205;p69"/>
          <p:cNvSpPr txBox="1">
            <a:spLocks noGrp="1"/>
          </p:cNvSpPr>
          <p:nvPr>
            <p:ph type="body" idx="1"/>
          </p:nvPr>
        </p:nvSpPr>
        <p:spPr>
          <a:xfrm>
            <a:off x="2022988" y="1536435"/>
            <a:ext cx="6405900" cy="444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odd" </a:t>
            </a:r>
            <a:r>
              <a:rPr lang="en-US" dirty="0" smtClean="0"/>
              <a:t>activity/suspicions </a:t>
            </a:r>
            <a:r>
              <a:rPr lang="en-US" dirty="0"/>
              <a:t>about a machine's </a:t>
            </a:r>
            <a:r>
              <a:rPr lang="en-US" dirty="0" smtClean="0"/>
              <a:t>behavior:</a:t>
            </a:r>
          </a:p>
          <a:p>
            <a:pPr marL="1943100" lvl="4" indent="0">
              <a:buNone/>
            </a:pPr>
            <a:r>
              <a:rPr lang="en-US" sz="1800" dirty="0"/>
              <a:t>Date : IP</a:t>
            </a:r>
          </a:p>
          <a:p>
            <a:pPr marL="1943100" lvl="4" indent="0">
              <a:buNone/>
            </a:pPr>
            <a:r>
              <a:rPr lang="en-US" sz="1800" dirty="0"/>
              <a:t>08-24 : 1</a:t>
            </a:r>
          </a:p>
          <a:p>
            <a:pPr marL="1943100" lvl="4" indent="0">
              <a:buNone/>
            </a:pPr>
            <a:r>
              <a:rPr lang="en-US" sz="1800" dirty="0"/>
              <a:t>09-04 : 5</a:t>
            </a:r>
          </a:p>
          <a:p>
            <a:pPr marL="1943100" lvl="4" indent="0">
              <a:buNone/>
            </a:pPr>
            <a:r>
              <a:rPr lang="en-US" sz="1800" dirty="0"/>
              <a:t>09-18 : 4</a:t>
            </a:r>
          </a:p>
          <a:p>
            <a:pPr marL="1943100" lvl="4" indent="0">
              <a:buNone/>
            </a:pPr>
            <a:r>
              <a:rPr lang="en-US" sz="1800" dirty="0"/>
              <a:t>09-26 : 3 </a:t>
            </a:r>
            <a:r>
              <a:rPr lang="en-US" sz="1800" dirty="0" smtClean="0"/>
              <a:t>6</a:t>
            </a:r>
          </a:p>
          <a:p>
            <a:pPr marL="1943100" lvl="4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were the devices compromised by bot activity? Or when </a:t>
            </a:r>
            <a:r>
              <a:rPr lang="en-US" dirty="0"/>
              <a:t>a compromise has occurred by a change in the pattern of communication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06" name="Google Shape;2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359" y="1190667"/>
            <a:ext cx="2843699" cy="23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8359" y="3684617"/>
            <a:ext cx="2843699" cy="2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>
                <a:latin typeface="Century Gothic"/>
                <a:ea typeface="Century Gothic"/>
                <a:cs typeface="Century Gothic"/>
                <a:sym typeface="Century Gothic"/>
              </a:rPr>
              <a:t>2. Data</a:t>
            </a:r>
            <a:endParaRPr dirty="0"/>
          </a:p>
        </p:txBody>
      </p:sp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1654618" y="1525843"/>
            <a:ext cx="7271668" cy="476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Computer Network Traffic Data with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A ~500K CSV of some historical real network traffic data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10 local workstation IPs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Over a three month period.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Half of the IPs were compromised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~21K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Four columns: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/>
              <a:t>date: 	</a:t>
            </a:r>
            <a:r>
              <a:rPr lang="en-US" i="1" dirty="0" err="1"/>
              <a:t>yyyy</a:t>
            </a:r>
            <a:r>
              <a:rPr lang="en-US" i="1" dirty="0"/>
              <a:t>-mm-</a:t>
            </a:r>
            <a:r>
              <a:rPr lang="en-US" i="1" dirty="0" err="1"/>
              <a:t>dd</a:t>
            </a:r>
            <a:r>
              <a:rPr lang="en-US" i="1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l_ipn</a:t>
            </a:r>
            <a:r>
              <a:rPr lang="en-US" i="1" dirty="0"/>
              <a:t>: 	local IP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r_asn</a:t>
            </a:r>
            <a:r>
              <a:rPr lang="en-US" i="1" dirty="0"/>
              <a:t>: 	remote ASN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/>
              <a:t>f: 	</a:t>
            </a:r>
            <a:r>
              <a:rPr lang="en-US" i="1" dirty="0" smtClean="0"/>
              <a:t>	flows </a:t>
            </a:r>
            <a:r>
              <a:rPr lang="en-US" i="1" dirty="0"/>
              <a:t>– i.e., count of connections by day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endParaRPr sz="2200" b="0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012bb72a_0_3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3. Methods</a:t>
            </a:r>
            <a:endParaRPr dirty="0"/>
          </a:p>
        </p:txBody>
      </p:sp>
      <p:grpSp>
        <p:nvGrpSpPr>
          <p:cNvPr id="257" name="Google Shape;257;g5f012bb72a_0_34"/>
          <p:cNvGrpSpPr/>
          <p:nvPr/>
        </p:nvGrpSpPr>
        <p:grpSpPr>
          <a:xfrm>
            <a:off x="1877589" y="3367520"/>
            <a:ext cx="9622514" cy="817405"/>
            <a:chOff x="1513" y="894552"/>
            <a:chExt cx="9622514" cy="817405"/>
          </a:xfrm>
        </p:grpSpPr>
        <p:sp>
          <p:nvSpPr>
            <p:cNvPr id="258" name="Google Shape;258;g5f012bb72a_0_34"/>
            <p:cNvSpPr/>
            <p:nvPr/>
          </p:nvSpPr>
          <p:spPr>
            <a:xfrm>
              <a:off x="1513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5f012bb72a_0_34"/>
            <p:cNvSpPr/>
            <p:nvPr/>
          </p:nvSpPr>
          <p:spPr>
            <a:xfrm>
              <a:off x="453274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5f012bb72a_0_34"/>
            <p:cNvSpPr txBox="1"/>
            <p:nvPr/>
          </p:nvSpPr>
          <p:spPr>
            <a:xfrm>
              <a:off x="472427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Collect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5f012bb72a_0_34"/>
            <p:cNvSpPr/>
            <p:nvPr/>
          </p:nvSpPr>
          <p:spPr>
            <a:xfrm>
              <a:off x="1936557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5f012bb72a_0_34"/>
            <p:cNvSpPr/>
            <p:nvPr/>
          </p:nvSpPr>
          <p:spPr>
            <a:xfrm>
              <a:off x="2388318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5f012bb72a_0_34"/>
            <p:cNvSpPr txBox="1"/>
            <p:nvPr/>
          </p:nvSpPr>
          <p:spPr>
            <a:xfrm>
              <a:off x="2407471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Clean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5f012bb72a_0_34"/>
            <p:cNvSpPr/>
            <p:nvPr/>
          </p:nvSpPr>
          <p:spPr>
            <a:xfrm>
              <a:off x="3871601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5f012bb72a_0_34"/>
            <p:cNvSpPr/>
            <p:nvPr/>
          </p:nvSpPr>
          <p:spPr>
            <a:xfrm>
              <a:off x="4323362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5f012bb72a_0_34"/>
            <p:cNvSpPr txBox="1"/>
            <p:nvPr/>
          </p:nvSpPr>
          <p:spPr>
            <a:xfrm>
              <a:off x="4342515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Transform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5f012bb72a_0_34"/>
            <p:cNvSpPr/>
            <p:nvPr/>
          </p:nvSpPr>
          <p:spPr>
            <a:xfrm>
              <a:off x="5806645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5f012bb72a_0_34"/>
            <p:cNvSpPr/>
            <p:nvPr/>
          </p:nvSpPr>
          <p:spPr>
            <a:xfrm>
              <a:off x="6258406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5f012bb72a_0_34"/>
            <p:cNvSpPr txBox="1"/>
            <p:nvPr/>
          </p:nvSpPr>
          <p:spPr>
            <a:xfrm>
              <a:off x="6277559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Analyze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5f012bb72a_0_34"/>
            <p:cNvSpPr/>
            <p:nvPr/>
          </p:nvSpPr>
          <p:spPr>
            <a:xfrm>
              <a:off x="7741689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5f012bb72a_0_34"/>
            <p:cNvSpPr/>
            <p:nvPr/>
          </p:nvSpPr>
          <p:spPr>
            <a:xfrm>
              <a:off x="8193450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5f012bb72a_0_34"/>
            <p:cNvSpPr txBox="1"/>
            <p:nvPr/>
          </p:nvSpPr>
          <p:spPr>
            <a:xfrm>
              <a:off x="8212603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g5f012bb72a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645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f012bb72a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1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f012bb72a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777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f012bb72a_0_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634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5f012bb72a_0_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0438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5f012bb72a_0_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3020" y="1388068"/>
            <a:ext cx="2819402" cy="163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80;g5f012bb72a_0_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4749" y="1628854"/>
            <a:ext cx="1540430" cy="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r>
              <a:rPr lang="en-US" sz="2220" dirty="0" smtClean="0"/>
              <a:t>Tableau public: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3"/>
              </a:rPr>
              <a:t>https://public.tableau.com/profile/peter.le6443#!/</a:t>
            </a:r>
            <a:r>
              <a:rPr lang="en-US" sz="2400" dirty="0" smtClean="0">
                <a:hlinkClick r:id="rId3"/>
              </a:rPr>
              <a:t>vizhome/ComputerNetworkTrafficData/OverallClusters</a:t>
            </a:r>
            <a:endParaRPr lang="en-US" sz="2400" dirty="0" smtClean="0"/>
          </a:p>
          <a:p>
            <a:pPr marL="483870">
              <a:lnSpc>
                <a:spcPct val="80000"/>
              </a:lnSpc>
              <a:buSzPts val="2220"/>
              <a:buFontTx/>
              <a:buChar char="-"/>
            </a:pPr>
            <a:r>
              <a:rPr lang="en-US" sz="2220" dirty="0" err="1" smtClean="0"/>
              <a:t>Github</a:t>
            </a:r>
            <a:r>
              <a:rPr lang="en-US" sz="2220" dirty="0" smtClean="0"/>
              <a:t>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4"/>
              </a:rPr>
              <a:t>https://github.com/peterquynhle/Computer-Network-Traffic-Data</a:t>
            </a:r>
            <a:endParaRPr sz="2020" dirty="0"/>
          </a:p>
        </p:txBody>
      </p:sp>
      <p:pic>
        <p:nvPicPr>
          <p:cNvPr id="312" name="Google Shape;31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2712" y="428428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0878" y="2128737"/>
            <a:ext cx="1684422" cy="17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(1)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097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sz="20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49" y="1415547"/>
            <a:ext cx="4707222" cy="462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12" y="1415547"/>
            <a:ext cx="4868202" cy="4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(2)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451323"/>
            <a:ext cx="9381830" cy="50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Results (3)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325027"/>
            <a:ext cx="9480542" cy="51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745</Words>
  <Application>Microsoft Office PowerPoint</Application>
  <PresentationFormat>Custom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Corbel</vt:lpstr>
      <vt:lpstr>Noto Sans Symbols</vt:lpstr>
      <vt:lpstr>Wingdings</vt:lpstr>
      <vt:lpstr>1_Wisp</vt:lpstr>
      <vt:lpstr>Computer Network Traffic Data</vt:lpstr>
      <vt:lpstr>Next 20 minutes</vt:lpstr>
      <vt:lpstr>Questions</vt:lpstr>
      <vt:lpstr>2. Data</vt:lpstr>
      <vt:lpstr>3. Methods</vt:lpstr>
      <vt:lpstr>4. Results </vt:lpstr>
      <vt:lpstr>4. Results (1) </vt:lpstr>
      <vt:lpstr>4. Results (2)  </vt:lpstr>
      <vt:lpstr>4. Results (3)  </vt:lpstr>
      <vt:lpstr>4. Results (4) </vt:lpstr>
      <vt:lpstr>4. Results (5)  </vt:lpstr>
      <vt:lpstr>4. Results (6)  </vt:lpstr>
      <vt:lpstr>4. Results (7) - Outliers by days and local IPN    </vt:lpstr>
      <vt:lpstr>5.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Traffic Data</dc:title>
  <dc:creator>Quynh Le</dc:creator>
  <cp:lastModifiedBy>Quynh Le</cp:lastModifiedBy>
  <cp:revision>16</cp:revision>
  <dcterms:created xsi:type="dcterms:W3CDTF">2018-11-19T17:50:56Z</dcterms:created>
  <dcterms:modified xsi:type="dcterms:W3CDTF">2019-11-19T22:00:07Z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