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3" r:id="rId5"/>
    <p:sldId id="265" r:id="rId6"/>
    <p:sldId id="269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70" r:id="rId15"/>
    <p:sldId id="271" r:id="rId16"/>
    <p:sldId id="272" r:id="rId17"/>
  </p:sldIdLst>
  <p:sldSz cx="12188825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39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hAAjc885sgDNd/MzmuTsqpbYse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9E095B-109A-4508-B9DA-A0337F8C919F}">
  <a:tblStyle styleId="{B49E095B-109A-4508-B9DA-A0337F8C919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19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5785453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" name="Google Shape;167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51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Differences Data Analyst (DA)vs. Data Scientist (DS)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7" name="Google Shape;307;p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graphicFrame>
        <p:nvGraphicFramePr>
          <p:cNvPr id="308" name="Google Shape;308;p67:notes"/>
          <p:cNvGraphicFramePr/>
          <p:nvPr/>
        </p:nvGraphicFramePr>
        <p:xfrm>
          <a:off x="382588" y="487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{B49E095B-109A-4508-B9DA-A0337F8C919F}</a:tableStyleId>
              </a:tblPr>
              <a:tblGrid>
                <a:gridCol w="2030950"/>
                <a:gridCol w="2030950"/>
                <a:gridCol w="2030950"/>
              </a:tblGrid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DA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DS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Innovation/invention/Hypothesis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No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Outputs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Two DA work on the same data should come up with the same results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Two DS work on the same data may NOT come up with the same results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Pay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Other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Mr. Google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Mr. Google</a:t>
                      </a:r>
                      <a:endParaRPr sz="18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8559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Differences Data Analyst (DA)vs. Data Scientist (DS)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7" name="Google Shape;307;p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graphicFrame>
        <p:nvGraphicFramePr>
          <p:cNvPr id="308" name="Google Shape;308;p67:notes"/>
          <p:cNvGraphicFramePr/>
          <p:nvPr/>
        </p:nvGraphicFramePr>
        <p:xfrm>
          <a:off x="382588" y="487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{B49E095B-109A-4508-B9DA-A0337F8C919F}</a:tableStyleId>
              </a:tblPr>
              <a:tblGrid>
                <a:gridCol w="2030950"/>
                <a:gridCol w="2030950"/>
                <a:gridCol w="2030950"/>
              </a:tblGrid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DA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DS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Innovation/invention/Hypothesis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No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Outputs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Two DA work on the same data should come up with the same results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Two DS work on the same data may NOT come up with the same results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Pay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Other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Mr. Google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Mr. Google</a:t>
                      </a:r>
                      <a:endParaRPr sz="18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335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Differences Data Analyst (DA)vs. Data Scientist (DS)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7" name="Google Shape;307;p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graphicFrame>
        <p:nvGraphicFramePr>
          <p:cNvPr id="308" name="Google Shape;308;p67:notes"/>
          <p:cNvGraphicFramePr/>
          <p:nvPr/>
        </p:nvGraphicFramePr>
        <p:xfrm>
          <a:off x="382588" y="487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{B49E095B-109A-4508-B9DA-A0337F8C919F}</a:tableStyleId>
              </a:tblPr>
              <a:tblGrid>
                <a:gridCol w="2030950"/>
                <a:gridCol w="2030950"/>
                <a:gridCol w="2030950"/>
              </a:tblGrid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DA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DS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Innovation/invention/Hypothesis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No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Outputs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Two DA work on the same data should come up with the same results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Two DS work on the same data may NOT come up with the same results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Pay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Other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Mr. Google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Mr. Google</a:t>
                      </a:r>
                      <a:endParaRPr sz="18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491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Differences Data Analyst (DA)vs. Data Scientist (DS)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7" name="Google Shape;307;p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graphicFrame>
        <p:nvGraphicFramePr>
          <p:cNvPr id="308" name="Google Shape;308;p67:notes"/>
          <p:cNvGraphicFramePr/>
          <p:nvPr/>
        </p:nvGraphicFramePr>
        <p:xfrm>
          <a:off x="382588" y="487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{B49E095B-109A-4508-B9DA-A0337F8C919F}</a:tableStyleId>
              </a:tblPr>
              <a:tblGrid>
                <a:gridCol w="2030950"/>
                <a:gridCol w="2030950"/>
                <a:gridCol w="2030950"/>
              </a:tblGrid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DA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DS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Innovation/invention/Hypothesis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No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Outputs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Two DA work on the same data should come up with the same results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Two DS work on the same data may NOT come up with the same results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Pay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Other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Mr. Google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Mr. Google</a:t>
                      </a:r>
                      <a:endParaRPr sz="18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89431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5f012bb72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7" name="Google Shape;317;g5f012bb72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753779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4" name="Google Shape;3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928731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4" name="Google Shape;3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33509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1876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00812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0" name="Google Shape;24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19660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f012bb7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4" name="Google Shape;254;g5f012bb7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23635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Differences Data Analyst (DA)vs. Data Scientist (DS)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7" name="Google Shape;307;p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graphicFrame>
        <p:nvGraphicFramePr>
          <p:cNvPr id="308" name="Google Shape;308;p67:notes"/>
          <p:cNvGraphicFramePr/>
          <p:nvPr/>
        </p:nvGraphicFramePr>
        <p:xfrm>
          <a:off x="382588" y="487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{B49E095B-109A-4508-B9DA-A0337F8C919F}</a:tableStyleId>
              </a:tblPr>
              <a:tblGrid>
                <a:gridCol w="2030950"/>
                <a:gridCol w="2030950"/>
                <a:gridCol w="2030950"/>
              </a:tblGrid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DA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DS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Innovation/invention/Hypothesis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No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Outputs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Two DA work on the same data should come up with the same results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Two DS work on the same data may NOT come up with the same results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Pay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Other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Mr. Google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Mr. Google</a:t>
                      </a:r>
                      <a:endParaRPr sz="18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1879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Differences Data Analyst (DA)vs. Data Scientist (DS)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7" name="Google Shape;307;p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graphicFrame>
        <p:nvGraphicFramePr>
          <p:cNvPr id="308" name="Google Shape;308;p67:notes"/>
          <p:cNvGraphicFramePr/>
          <p:nvPr/>
        </p:nvGraphicFramePr>
        <p:xfrm>
          <a:off x="382588" y="487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{B49E095B-109A-4508-B9DA-A0337F8C919F}</a:tableStyleId>
              </a:tblPr>
              <a:tblGrid>
                <a:gridCol w="2030950"/>
                <a:gridCol w="2030950"/>
                <a:gridCol w="2030950"/>
              </a:tblGrid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DA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DS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Innovation/invention/Hypothesis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No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Outputs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Two DA work on the same data should come up with the same results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Two DS work on the same data may NOT come up with the same results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Pay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Other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Mr. Google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Mr. Google</a:t>
                      </a:r>
                      <a:endParaRPr sz="18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365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Differences Data Analyst (DA)vs. Data Scientist (DS)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7" name="Google Shape;307;p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graphicFrame>
        <p:nvGraphicFramePr>
          <p:cNvPr id="308" name="Google Shape;308;p67:notes"/>
          <p:cNvGraphicFramePr/>
          <p:nvPr/>
        </p:nvGraphicFramePr>
        <p:xfrm>
          <a:off x="382588" y="487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{B49E095B-109A-4508-B9DA-A0337F8C919F}</a:tableStyleId>
              </a:tblPr>
              <a:tblGrid>
                <a:gridCol w="2030950"/>
                <a:gridCol w="2030950"/>
                <a:gridCol w="2030950"/>
              </a:tblGrid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DA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DS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Innovation/invention/Hypothesis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No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Outputs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Two DA work on the same data should come up with the same results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Two DS work on the same data may NOT come up with the same results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Pay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Other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Mr. Google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Mr. Google</a:t>
                      </a:r>
                      <a:endParaRPr sz="18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4786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Differences Data Analyst (DA)vs. Data Scientist (DS)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7" name="Google Shape;307;p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graphicFrame>
        <p:nvGraphicFramePr>
          <p:cNvPr id="308" name="Google Shape;308;p67:notes"/>
          <p:cNvGraphicFramePr/>
          <p:nvPr/>
        </p:nvGraphicFramePr>
        <p:xfrm>
          <a:off x="382588" y="487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{B49E095B-109A-4508-B9DA-A0337F8C919F}</a:tableStyleId>
              </a:tblPr>
              <a:tblGrid>
                <a:gridCol w="2030950"/>
                <a:gridCol w="2030950"/>
                <a:gridCol w="2030950"/>
              </a:tblGrid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DA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DS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Innovation/invention/Hypothesis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No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Outputs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Two DA work on the same data should come up with the same results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Two DS work on the same data may NOT come up with the same results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Pay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Other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Mr. Google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Mr. Google</a:t>
                      </a:r>
                      <a:endParaRPr sz="18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4174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1"/>
          <p:cNvSpPr txBox="1">
            <a:spLocks noGrp="1"/>
          </p:cNvSpPr>
          <p:nvPr>
            <p:ph type="ctrTitle"/>
          </p:nvPr>
        </p:nvSpPr>
        <p:spPr>
          <a:xfrm>
            <a:off x="2275874" y="2514601"/>
            <a:ext cx="9225744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399"/>
              <a:buFont typeface="Century Gothic"/>
              <a:buNone/>
              <a:defRPr sz="5399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1"/>
          <p:cNvSpPr txBox="1">
            <a:spLocks noGrp="1"/>
          </p:cNvSpPr>
          <p:nvPr>
            <p:ph type="subTitle" idx="1"/>
          </p:nvPr>
        </p:nvSpPr>
        <p:spPr>
          <a:xfrm>
            <a:off x="2275874" y="4777382"/>
            <a:ext cx="9225744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71"/>
          <p:cNvSpPr txBox="1">
            <a:spLocks noGrp="1"/>
          </p:cNvSpPr>
          <p:nvPr>
            <p:ph type="dt" idx="10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1"/>
          <p:cNvSpPr txBox="1">
            <a:spLocks noGrp="1"/>
          </p:cNvSpPr>
          <p:nvPr>
            <p:ph type="ftr" idx="11"/>
          </p:nvPr>
        </p:nvSpPr>
        <p:spPr>
          <a:xfrm>
            <a:off x="2275874" y="6135811"/>
            <a:ext cx="79306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1"/>
          <p:cNvSpPr/>
          <p:nvPr/>
        </p:nvSpPr>
        <p:spPr>
          <a:xfrm>
            <a:off x="0" y="4323813"/>
            <a:ext cx="1744198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71"/>
          <p:cNvSpPr txBox="1">
            <a:spLocks noGrp="1"/>
          </p:cNvSpPr>
          <p:nvPr>
            <p:ph type="sldNum" idx="12"/>
          </p:nvPr>
        </p:nvSpPr>
        <p:spPr>
          <a:xfrm>
            <a:off x="531675" y="4529543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0"/>
          <p:cNvSpPr txBox="1">
            <a:spLocks noGrp="1"/>
          </p:cNvSpPr>
          <p:nvPr>
            <p:ph type="title"/>
          </p:nvPr>
        </p:nvSpPr>
        <p:spPr>
          <a:xfrm>
            <a:off x="2588540" y="609600"/>
            <a:ext cx="8913077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799"/>
              <a:buFont typeface="Century Gothic"/>
              <a:buNone/>
              <a:defRPr sz="4799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80"/>
          <p:cNvSpPr txBox="1">
            <a:spLocks noGrp="1"/>
          </p:cNvSpPr>
          <p:nvPr>
            <p:ph type="body" idx="1"/>
          </p:nvPr>
        </p:nvSpPr>
        <p:spPr>
          <a:xfrm>
            <a:off x="2588540" y="4354046"/>
            <a:ext cx="8913077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EFEFE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80"/>
          <p:cNvSpPr txBox="1">
            <a:spLocks noGrp="1"/>
          </p:cNvSpPr>
          <p:nvPr>
            <p:ph type="dt" idx="10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80"/>
          <p:cNvSpPr txBox="1">
            <a:spLocks noGrp="1"/>
          </p:cNvSpPr>
          <p:nvPr>
            <p:ph type="ftr" idx="11"/>
          </p:nvPr>
        </p:nvSpPr>
        <p:spPr>
          <a:xfrm>
            <a:off x="1674812" y="6135811"/>
            <a:ext cx="85317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80"/>
          <p:cNvSpPr/>
          <p:nvPr/>
        </p:nvSpPr>
        <p:spPr>
          <a:xfrm rot="10800000" flipH="1">
            <a:off x="-4186" y="3178178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80"/>
          <p:cNvSpPr txBox="1">
            <a:spLocks noGrp="1"/>
          </p:cNvSpPr>
          <p:nvPr>
            <p:ph type="sldNum" idx="12"/>
          </p:nvPr>
        </p:nvSpPr>
        <p:spPr>
          <a:xfrm>
            <a:off x="531675" y="3244142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1"/>
          <p:cNvSpPr txBox="1">
            <a:spLocks noGrp="1"/>
          </p:cNvSpPr>
          <p:nvPr>
            <p:ph type="title"/>
          </p:nvPr>
        </p:nvSpPr>
        <p:spPr>
          <a:xfrm>
            <a:off x="2849207" y="609600"/>
            <a:ext cx="8391739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799"/>
              <a:buFont typeface="Century Gothic"/>
              <a:buNone/>
              <a:defRPr sz="4799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81"/>
          <p:cNvSpPr txBox="1">
            <a:spLocks noGrp="1"/>
          </p:cNvSpPr>
          <p:nvPr>
            <p:ph type="body" idx="1"/>
          </p:nvPr>
        </p:nvSpPr>
        <p:spPr>
          <a:xfrm>
            <a:off x="3274160" y="3505200"/>
            <a:ext cx="7534591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FEFEFE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19" name="Google Shape;119;p81"/>
          <p:cNvSpPr txBox="1">
            <a:spLocks noGrp="1"/>
          </p:cNvSpPr>
          <p:nvPr>
            <p:ph type="body" idx="2"/>
          </p:nvPr>
        </p:nvSpPr>
        <p:spPr>
          <a:xfrm>
            <a:off x="2588540" y="4354046"/>
            <a:ext cx="8913077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EFEFE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81"/>
          <p:cNvSpPr txBox="1">
            <a:spLocks noGrp="1"/>
          </p:cNvSpPr>
          <p:nvPr>
            <p:ph type="dt" idx="10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81"/>
          <p:cNvSpPr txBox="1">
            <a:spLocks noGrp="1"/>
          </p:cNvSpPr>
          <p:nvPr>
            <p:ph type="ftr" idx="11"/>
          </p:nvPr>
        </p:nvSpPr>
        <p:spPr>
          <a:xfrm>
            <a:off x="1674812" y="6135811"/>
            <a:ext cx="85317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81"/>
          <p:cNvSpPr/>
          <p:nvPr/>
        </p:nvSpPr>
        <p:spPr>
          <a:xfrm rot="10800000" flipH="1">
            <a:off x="-4186" y="3178178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81"/>
          <p:cNvSpPr txBox="1">
            <a:spLocks noGrp="1"/>
          </p:cNvSpPr>
          <p:nvPr>
            <p:ph type="sldNum" idx="12"/>
          </p:nvPr>
        </p:nvSpPr>
        <p:spPr>
          <a:xfrm>
            <a:off x="531675" y="3244142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81"/>
          <p:cNvSpPr txBox="1"/>
          <p:nvPr/>
        </p:nvSpPr>
        <p:spPr>
          <a:xfrm>
            <a:off x="2467011" y="648005"/>
            <a:ext cx="609441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98"/>
              <a:buFont typeface="Arial"/>
              <a:buNone/>
            </a:pPr>
            <a:r>
              <a:rPr lang="en-US" sz="7998" b="0" i="0" u="none" strike="noStrike" cap="non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81"/>
          <p:cNvSpPr txBox="1"/>
          <p:nvPr/>
        </p:nvSpPr>
        <p:spPr>
          <a:xfrm>
            <a:off x="11111959" y="2905306"/>
            <a:ext cx="609441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98"/>
              <a:buFont typeface="Arial"/>
              <a:buNone/>
            </a:pPr>
            <a:r>
              <a:rPr lang="en-US" sz="7998" b="0" i="0" u="none" strike="noStrike" cap="non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2"/>
          <p:cNvSpPr txBox="1">
            <a:spLocks noGrp="1"/>
          </p:cNvSpPr>
          <p:nvPr>
            <p:ph type="title"/>
          </p:nvPr>
        </p:nvSpPr>
        <p:spPr>
          <a:xfrm>
            <a:off x="2588539" y="2438403"/>
            <a:ext cx="8913078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799"/>
              <a:buFont typeface="Century Gothic"/>
              <a:buNone/>
              <a:defRPr sz="4799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82"/>
          <p:cNvSpPr txBox="1">
            <a:spLocks noGrp="1"/>
          </p:cNvSpPr>
          <p:nvPr>
            <p:ph type="body" idx="1"/>
          </p:nvPr>
        </p:nvSpPr>
        <p:spPr>
          <a:xfrm>
            <a:off x="2588539" y="5181600"/>
            <a:ext cx="8913078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FEFEFE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29" name="Google Shape;129;p82"/>
          <p:cNvSpPr txBox="1">
            <a:spLocks noGrp="1"/>
          </p:cNvSpPr>
          <p:nvPr>
            <p:ph type="dt" idx="10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82"/>
          <p:cNvSpPr txBox="1">
            <a:spLocks noGrp="1"/>
          </p:cNvSpPr>
          <p:nvPr>
            <p:ph type="ftr" idx="11"/>
          </p:nvPr>
        </p:nvSpPr>
        <p:spPr>
          <a:xfrm>
            <a:off x="1674812" y="6135811"/>
            <a:ext cx="85317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82"/>
          <p:cNvSpPr/>
          <p:nvPr/>
        </p:nvSpPr>
        <p:spPr>
          <a:xfrm rot="10800000" flipH="1">
            <a:off x="-4186" y="4911728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82"/>
          <p:cNvSpPr txBox="1">
            <a:spLocks noGrp="1"/>
          </p:cNvSpPr>
          <p:nvPr>
            <p:ph type="sldNum" idx="12"/>
          </p:nvPr>
        </p:nvSpPr>
        <p:spPr>
          <a:xfrm>
            <a:off x="531675" y="4983090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3"/>
          <p:cNvSpPr txBox="1">
            <a:spLocks noGrp="1"/>
          </p:cNvSpPr>
          <p:nvPr>
            <p:ph type="title"/>
          </p:nvPr>
        </p:nvSpPr>
        <p:spPr>
          <a:xfrm>
            <a:off x="2849207" y="609600"/>
            <a:ext cx="8391739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799"/>
              <a:buFont typeface="Century Gothic"/>
              <a:buNone/>
              <a:defRPr sz="4799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83"/>
          <p:cNvSpPr txBox="1">
            <a:spLocks noGrp="1"/>
          </p:cNvSpPr>
          <p:nvPr>
            <p:ph type="body" idx="1"/>
          </p:nvPr>
        </p:nvSpPr>
        <p:spPr>
          <a:xfrm>
            <a:off x="2588538" y="4343400"/>
            <a:ext cx="8913078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399"/>
              <a:buFont typeface="Century Gothic"/>
              <a:buNone/>
              <a:defRPr sz="2399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36" name="Google Shape;136;p83"/>
          <p:cNvSpPr txBox="1">
            <a:spLocks noGrp="1"/>
          </p:cNvSpPr>
          <p:nvPr>
            <p:ph type="body" idx="2"/>
          </p:nvPr>
        </p:nvSpPr>
        <p:spPr>
          <a:xfrm>
            <a:off x="2588539" y="5181600"/>
            <a:ext cx="8913078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FEFEFE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37" name="Google Shape;137;p83"/>
          <p:cNvSpPr txBox="1">
            <a:spLocks noGrp="1"/>
          </p:cNvSpPr>
          <p:nvPr>
            <p:ph type="dt" idx="10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83"/>
          <p:cNvSpPr txBox="1">
            <a:spLocks noGrp="1"/>
          </p:cNvSpPr>
          <p:nvPr>
            <p:ph type="ftr" idx="11"/>
          </p:nvPr>
        </p:nvSpPr>
        <p:spPr>
          <a:xfrm>
            <a:off x="1674812" y="6135811"/>
            <a:ext cx="85317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83"/>
          <p:cNvSpPr/>
          <p:nvPr/>
        </p:nvSpPr>
        <p:spPr>
          <a:xfrm rot="10800000" flipH="1">
            <a:off x="-4186" y="4911728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83"/>
          <p:cNvSpPr txBox="1">
            <a:spLocks noGrp="1"/>
          </p:cNvSpPr>
          <p:nvPr>
            <p:ph type="sldNum" idx="12"/>
          </p:nvPr>
        </p:nvSpPr>
        <p:spPr>
          <a:xfrm>
            <a:off x="531675" y="4983090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83"/>
          <p:cNvSpPr txBox="1"/>
          <p:nvPr/>
        </p:nvSpPr>
        <p:spPr>
          <a:xfrm>
            <a:off x="2467011" y="648005"/>
            <a:ext cx="609441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98"/>
              <a:buFont typeface="Arial"/>
              <a:buNone/>
            </a:pPr>
            <a:r>
              <a:rPr lang="en-US" sz="7998" b="0" i="0" u="none" strike="noStrike" cap="non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83"/>
          <p:cNvSpPr txBox="1"/>
          <p:nvPr/>
        </p:nvSpPr>
        <p:spPr>
          <a:xfrm>
            <a:off x="11111959" y="2905306"/>
            <a:ext cx="609441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98"/>
              <a:buFont typeface="Arial"/>
              <a:buNone/>
            </a:pPr>
            <a:r>
              <a:rPr lang="en-US" sz="7998" b="0" i="0" u="none" strike="noStrike" cap="non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4"/>
          <p:cNvSpPr txBox="1">
            <a:spLocks noGrp="1"/>
          </p:cNvSpPr>
          <p:nvPr>
            <p:ph type="title"/>
          </p:nvPr>
        </p:nvSpPr>
        <p:spPr>
          <a:xfrm>
            <a:off x="2588540" y="627407"/>
            <a:ext cx="8913077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799"/>
              <a:buFont typeface="Century Gothic"/>
              <a:buNone/>
              <a:defRPr sz="4799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84"/>
          <p:cNvSpPr txBox="1">
            <a:spLocks noGrp="1"/>
          </p:cNvSpPr>
          <p:nvPr>
            <p:ph type="body" idx="1"/>
          </p:nvPr>
        </p:nvSpPr>
        <p:spPr>
          <a:xfrm>
            <a:off x="2588538" y="4343400"/>
            <a:ext cx="8913078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399"/>
              <a:buFont typeface="Century Gothic"/>
              <a:buNone/>
              <a:defRPr sz="2399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46" name="Google Shape;146;p84"/>
          <p:cNvSpPr txBox="1">
            <a:spLocks noGrp="1"/>
          </p:cNvSpPr>
          <p:nvPr>
            <p:ph type="body" idx="2"/>
          </p:nvPr>
        </p:nvSpPr>
        <p:spPr>
          <a:xfrm>
            <a:off x="2588539" y="5181600"/>
            <a:ext cx="8913078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FEFEFE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47" name="Google Shape;147;p84"/>
          <p:cNvSpPr txBox="1">
            <a:spLocks noGrp="1"/>
          </p:cNvSpPr>
          <p:nvPr>
            <p:ph type="dt" idx="10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84"/>
          <p:cNvSpPr txBox="1">
            <a:spLocks noGrp="1"/>
          </p:cNvSpPr>
          <p:nvPr>
            <p:ph type="ftr" idx="11"/>
          </p:nvPr>
        </p:nvSpPr>
        <p:spPr>
          <a:xfrm>
            <a:off x="1674812" y="6135811"/>
            <a:ext cx="85317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84"/>
          <p:cNvSpPr/>
          <p:nvPr/>
        </p:nvSpPr>
        <p:spPr>
          <a:xfrm rot="10800000" flipH="1">
            <a:off x="-4186" y="4911728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84"/>
          <p:cNvSpPr txBox="1">
            <a:spLocks noGrp="1"/>
          </p:cNvSpPr>
          <p:nvPr>
            <p:ph type="sldNum" idx="12"/>
          </p:nvPr>
        </p:nvSpPr>
        <p:spPr>
          <a:xfrm>
            <a:off x="531675" y="4983090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5"/>
          <p:cNvSpPr txBox="1">
            <a:spLocks noGrp="1"/>
          </p:cNvSpPr>
          <p:nvPr>
            <p:ph type="title"/>
          </p:nvPr>
        </p:nvSpPr>
        <p:spPr>
          <a:xfrm>
            <a:off x="1674813" y="624110"/>
            <a:ext cx="9826804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85"/>
          <p:cNvSpPr txBox="1">
            <a:spLocks noGrp="1"/>
          </p:cNvSpPr>
          <p:nvPr>
            <p:ph type="body" idx="1"/>
          </p:nvPr>
        </p:nvSpPr>
        <p:spPr>
          <a:xfrm rot="5400000">
            <a:off x="4645115" y="-836702"/>
            <a:ext cx="3886200" cy="9826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54" name="Google Shape;154;p85"/>
          <p:cNvSpPr txBox="1">
            <a:spLocks noGrp="1"/>
          </p:cNvSpPr>
          <p:nvPr>
            <p:ph type="dt" idx="10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85"/>
          <p:cNvSpPr txBox="1">
            <a:spLocks noGrp="1"/>
          </p:cNvSpPr>
          <p:nvPr>
            <p:ph type="ftr" idx="11"/>
          </p:nvPr>
        </p:nvSpPr>
        <p:spPr>
          <a:xfrm>
            <a:off x="1674812" y="6135811"/>
            <a:ext cx="85317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85"/>
          <p:cNvSpPr/>
          <p:nvPr/>
        </p:nvSpPr>
        <p:spPr>
          <a:xfrm rot="10800000" flipH="1">
            <a:off x="-4186" y="714378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85"/>
          <p:cNvSpPr txBox="1">
            <a:spLocks noGrp="1"/>
          </p:cNvSpPr>
          <p:nvPr>
            <p:ph type="sldNum" idx="12"/>
          </p:nvPr>
        </p:nvSpPr>
        <p:spPr>
          <a:xfrm>
            <a:off x="531675" y="787785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6"/>
          <p:cNvSpPr txBox="1">
            <a:spLocks noGrp="1"/>
          </p:cNvSpPr>
          <p:nvPr>
            <p:ph type="title"/>
          </p:nvPr>
        </p:nvSpPr>
        <p:spPr>
          <a:xfrm rot="5400000">
            <a:off x="7753996" y="2165803"/>
            <a:ext cx="5283817" cy="2207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86"/>
          <p:cNvSpPr txBox="1">
            <a:spLocks noGrp="1"/>
          </p:cNvSpPr>
          <p:nvPr>
            <p:ph type="body" idx="1"/>
          </p:nvPr>
        </p:nvSpPr>
        <p:spPr>
          <a:xfrm rot="5400000">
            <a:off x="3184286" y="31660"/>
            <a:ext cx="5283817" cy="647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61" name="Google Shape;161;p86"/>
          <p:cNvSpPr txBox="1">
            <a:spLocks noGrp="1"/>
          </p:cNvSpPr>
          <p:nvPr>
            <p:ph type="dt" idx="10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86"/>
          <p:cNvSpPr txBox="1">
            <a:spLocks noGrp="1"/>
          </p:cNvSpPr>
          <p:nvPr>
            <p:ph type="ftr" idx="11"/>
          </p:nvPr>
        </p:nvSpPr>
        <p:spPr>
          <a:xfrm>
            <a:off x="1674812" y="6135811"/>
            <a:ext cx="85317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86"/>
          <p:cNvSpPr/>
          <p:nvPr/>
        </p:nvSpPr>
        <p:spPr>
          <a:xfrm rot="10800000" flipH="1">
            <a:off x="-4186" y="714378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86"/>
          <p:cNvSpPr txBox="1">
            <a:spLocks noGrp="1"/>
          </p:cNvSpPr>
          <p:nvPr>
            <p:ph type="sldNum" idx="12"/>
          </p:nvPr>
        </p:nvSpPr>
        <p:spPr>
          <a:xfrm>
            <a:off x="531675" y="787785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2"/>
          <p:cNvSpPr txBox="1">
            <a:spLocks noGrp="1"/>
          </p:cNvSpPr>
          <p:nvPr>
            <p:ph type="title"/>
          </p:nvPr>
        </p:nvSpPr>
        <p:spPr>
          <a:xfrm>
            <a:off x="2119787" y="624110"/>
            <a:ext cx="9381830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599"/>
              <a:buFont typeface="Century Gothic"/>
              <a:buNone/>
              <a:defRPr i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2"/>
          <p:cNvSpPr txBox="1">
            <a:spLocks noGrp="1"/>
          </p:cNvSpPr>
          <p:nvPr>
            <p:ph type="body" idx="1"/>
          </p:nvPr>
        </p:nvSpPr>
        <p:spPr>
          <a:xfrm>
            <a:off x="2119787" y="2133600"/>
            <a:ext cx="938183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53" name="Google Shape;53;p72"/>
          <p:cNvSpPr txBox="1">
            <a:spLocks noGrp="1"/>
          </p:cNvSpPr>
          <p:nvPr>
            <p:ph type="dt" idx="10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2"/>
          <p:cNvSpPr txBox="1">
            <a:spLocks noGrp="1"/>
          </p:cNvSpPr>
          <p:nvPr>
            <p:ph type="ftr" idx="11"/>
          </p:nvPr>
        </p:nvSpPr>
        <p:spPr>
          <a:xfrm>
            <a:off x="2119787" y="6135811"/>
            <a:ext cx="8086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2"/>
          <p:cNvSpPr/>
          <p:nvPr/>
        </p:nvSpPr>
        <p:spPr>
          <a:xfrm rot="10800000" flipH="1">
            <a:off x="-4186" y="714378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72"/>
          <p:cNvSpPr txBox="1">
            <a:spLocks noGrp="1"/>
          </p:cNvSpPr>
          <p:nvPr>
            <p:ph type="sldNum" idx="12"/>
          </p:nvPr>
        </p:nvSpPr>
        <p:spPr>
          <a:xfrm>
            <a:off x="531675" y="787785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3"/>
          <p:cNvSpPr txBox="1">
            <a:spLocks noGrp="1"/>
          </p:cNvSpPr>
          <p:nvPr>
            <p:ph type="title"/>
          </p:nvPr>
        </p:nvSpPr>
        <p:spPr>
          <a:xfrm>
            <a:off x="2119788" y="2058750"/>
            <a:ext cx="9381828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999"/>
              <a:buFont typeface="Century Gothic"/>
              <a:buNone/>
              <a:defRPr sz="3999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3"/>
          <p:cNvSpPr txBox="1">
            <a:spLocks noGrp="1"/>
          </p:cNvSpPr>
          <p:nvPr>
            <p:ph type="body" idx="1"/>
          </p:nvPr>
        </p:nvSpPr>
        <p:spPr>
          <a:xfrm>
            <a:off x="2119788" y="3530129"/>
            <a:ext cx="938182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73"/>
          <p:cNvSpPr txBox="1">
            <a:spLocks noGrp="1"/>
          </p:cNvSpPr>
          <p:nvPr>
            <p:ph type="dt" idx="10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3"/>
          <p:cNvSpPr txBox="1">
            <a:spLocks noGrp="1"/>
          </p:cNvSpPr>
          <p:nvPr>
            <p:ph type="ftr" idx="11"/>
          </p:nvPr>
        </p:nvSpPr>
        <p:spPr>
          <a:xfrm>
            <a:off x="2119788" y="6135811"/>
            <a:ext cx="80867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3"/>
          <p:cNvSpPr/>
          <p:nvPr/>
        </p:nvSpPr>
        <p:spPr>
          <a:xfrm rot="10800000" flipH="1">
            <a:off x="-4186" y="3178178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73"/>
          <p:cNvSpPr txBox="1">
            <a:spLocks noGrp="1"/>
          </p:cNvSpPr>
          <p:nvPr>
            <p:ph type="sldNum" idx="12"/>
          </p:nvPr>
        </p:nvSpPr>
        <p:spPr>
          <a:xfrm>
            <a:off x="531675" y="3244142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4"/>
          <p:cNvSpPr txBox="1">
            <a:spLocks noGrp="1"/>
          </p:cNvSpPr>
          <p:nvPr>
            <p:ph type="title"/>
          </p:nvPr>
        </p:nvSpPr>
        <p:spPr>
          <a:xfrm>
            <a:off x="2132012" y="624110"/>
            <a:ext cx="9369603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599"/>
              <a:buFont typeface="Century Gothic"/>
              <a:buNone/>
              <a:defRPr i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4"/>
          <p:cNvSpPr txBox="1">
            <a:spLocks noGrp="1"/>
          </p:cNvSpPr>
          <p:nvPr>
            <p:ph type="body" idx="1"/>
          </p:nvPr>
        </p:nvSpPr>
        <p:spPr>
          <a:xfrm>
            <a:off x="2132012" y="2133600"/>
            <a:ext cx="4648201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7" name="Google Shape;67;p74"/>
          <p:cNvSpPr txBox="1">
            <a:spLocks noGrp="1"/>
          </p:cNvSpPr>
          <p:nvPr>
            <p:ph type="body" idx="2"/>
          </p:nvPr>
        </p:nvSpPr>
        <p:spPr>
          <a:xfrm>
            <a:off x="7188874" y="2126222"/>
            <a:ext cx="4312741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8" name="Google Shape;68;p74"/>
          <p:cNvSpPr txBox="1">
            <a:spLocks noGrp="1"/>
          </p:cNvSpPr>
          <p:nvPr>
            <p:ph type="dt" idx="10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74"/>
          <p:cNvSpPr txBox="1">
            <a:spLocks noGrp="1"/>
          </p:cNvSpPr>
          <p:nvPr>
            <p:ph type="ftr" idx="11"/>
          </p:nvPr>
        </p:nvSpPr>
        <p:spPr>
          <a:xfrm>
            <a:off x="2086473" y="6135811"/>
            <a:ext cx="81200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4"/>
          <p:cNvSpPr/>
          <p:nvPr/>
        </p:nvSpPr>
        <p:spPr>
          <a:xfrm rot="10800000" flipH="1">
            <a:off x="-4186" y="714378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74"/>
          <p:cNvSpPr txBox="1">
            <a:spLocks noGrp="1"/>
          </p:cNvSpPr>
          <p:nvPr>
            <p:ph type="sldNum" idx="12"/>
          </p:nvPr>
        </p:nvSpPr>
        <p:spPr>
          <a:xfrm>
            <a:off x="531675" y="787785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5"/>
          <p:cNvSpPr txBox="1">
            <a:spLocks noGrp="1"/>
          </p:cNvSpPr>
          <p:nvPr>
            <p:ph type="title"/>
          </p:nvPr>
        </p:nvSpPr>
        <p:spPr>
          <a:xfrm>
            <a:off x="2119787" y="624110"/>
            <a:ext cx="9381828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599"/>
              <a:buFont typeface="Century Gothic"/>
              <a:buNone/>
              <a:defRPr i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5"/>
          <p:cNvSpPr txBox="1">
            <a:spLocks noGrp="1"/>
          </p:cNvSpPr>
          <p:nvPr>
            <p:ph type="body" idx="1"/>
          </p:nvPr>
        </p:nvSpPr>
        <p:spPr>
          <a:xfrm>
            <a:off x="2938609" y="1972703"/>
            <a:ext cx="399169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399"/>
              <a:buNone/>
              <a:defRPr sz="2399" b="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5" name="Google Shape;75;p75"/>
          <p:cNvSpPr txBox="1">
            <a:spLocks noGrp="1"/>
          </p:cNvSpPr>
          <p:nvPr>
            <p:ph type="body" idx="2"/>
          </p:nvPr>
        </p:nvSpPr>
        <p:spPr>
          <a:xfrm>
            <a:off x="2119788" y="2548966"/>
            <a:ext cx="481051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76" name="Google Shape;76;p75"/>
          <p:cNvSpPr txBox="1">
            <a:spLocks noGrp="1"/>
          </p:cNvSpPr>
          <p:nvPr>
            <p:ph type="body" idx="3"/>
          </p:nvPr>
        </p:nvSpPr>
        <p:spPr>
          <a:xfrm>
            <a:off x="7504675" y="1969475"/>
            <a:ext cx="399796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399"/>
              <a:buNone/>
              <a:defRPr sz="2399" b="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7" name="Google Shape;77;p75"/>
          <p:cNvSpPr txBox="1">
            <a:spLocks noGrp="1"/>
          </p:cNvSpPr>
          <p:nvPr>
            <p:ph type="body" idx="4"/>
          </p:nvPr>
        </p:nvSpPr>
        <p:spPr>
          <a:xfrm>
            <a:off x="7165092" y="2545738"/>
            <a:ext cx="433754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78" name="Google Shape;78;p75"/>
          <p:cNvSpPr txBox="1">
            <a:spLocks noGrp="1"/>
          </p:cNvSpPr>
          <p:nvPr>
            <p:ph type="dt" idx="10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75"/>
          <p:cNvSpPr txBox="1">
            <a:spLocks noGrp="1"/>
          </p:cNvSpPr>
          <p:nvPr>
            <p:ph type="ftr" idx="11"/>
          </p:nvPr>
        </p:nvSpPr>
        <p:spPr>
          <a:xfrm>
            <a:off x="2119788" y="6135811"/>
            <a:ext cx="80867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75"/>
          <p:cNvSpPr/>
          <p:nvPr/>
        </p:nvSpPr>
        <p:spPr>
          <a:xfrm rot="10800000" flipH="1">
            <a:off x="-4186" y="714378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75"/>
          <p:cNvSpPr txBox="1">
            <a:spLocks noGrp="1"/>
          </p:cNvSpPr>
          <p:nvPr>
            <p:ph type="sldNum" idx="12"/>
          </p:nvPr>
        </p:nvSpPr>
        <p:spPr>
          <a:xfrm>
            <a:off x="531675" y="787785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6"/>
          <p:cNvSpPr txBox="1">
            <a:spLocks noGrp="1"/>
          </p:cNvSpPr>
          <p:nvPr>
            <p:ph type="title"/>
          </p:nvPr>
        </p:nvSpPr>
        <p:spPr>
          <a:xfrm>
            <a:off x="2119787" y="624110"/>
            <a:ext cx="9381828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599"/>
              <a:buFont typeface="Century Gothic"/>
              <a:buNone/>
              <a:defRPr i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6"/>
          <p:cNvSpPr txBox="1">
            <a:spLocks noGrp="1"/>
          </p:cNvSpPr>
          <p:nvPr>
            <p:ph type="dt" idx="10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76"/>
          <p:cNvSpPr txBox="1">
            <a:spLocks noGrp="1"/>
          </p:cNvSpPr>
          <p:nvPr>
            <p:ph type="ftr" idx="11"/>
          </p:nvPr>
        </p:nvSpPr>
        <p:spPr>
          <a:xfrm>
            <a:off x="2119788" y="6135811"/>
            <a:ext cx="80867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76"/>
          <p:cNvSpPr/>
          <p:nvPr/>
        </p:nvSpPr>
        <p:spPr>
          <a:xfrm rot="10800000" flipH="1">
            <a:off x="-4186" y="714378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76"/>
          <p:cNvSpPr txBox="1">
            <a:spLocks noGrp="1"/>
          </p:cNvSpPr>
          <p:nvPr>
            <p:ph type="sldNum" idx="12"/>
          </p:nvPr>
        </p:nvSpPr>
        <p:spPr>
          <a:xfrm>
            <a:off x="531675" y="787785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7"/>
          <p:cNvSpPr txBox="1">
            <a:spLocks noGrp="1"/>
          </p:cNvSpPr>
          <p:nvPr>
            <p:ph type="dt" idx="10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77"/>
          <p:cNvSpPr txBox="1">
            <a:spLocks noGrp="1"/>
          </p:cNvSpPr>
          <p:nvPr>
            <p:ph type="ftr" idx="11"/>
          </p:nvPr>
        </p:nvSpPr>
        <p:spPr>
          <a:xfrm>
            <a:off x="1979613" y="6135811"/>
            <a:ext cx="82269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77"/>
          <p:cNvSpPr/>
          <p:nvPr/>
        </p:nvSpPr>
        <p:spPr>
          <a:xfrm rot="10800000" flipH="1">
            <a:off x="-4186" y="714378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77"/>
          <p:cNvSpPr txBox="1">
            <a:spLocks noGrp="1"/>
          </p:cNvSpPr>
          <p:nvPr>
            <p:ph type="sldNum" idx="12"/>
          </p:nvPr>
        </p:nvSpPr>
        <p:spPr>
          <a:xfrm>
            <a:off x="531675" y="787785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8"/>
          <p:cNvSpPr txBox="1">
            <a:spLocks noGrp="1"/>
          </p:cNvSpPr>
          <p:nvPr>
            <p:ph type="title"/>
          </p:nvPr>
        </p:nvSpPr>
        <p:spPr>
          <a:xfrm>
            <a:off x="2588538" y="446088"/>
            <a:ext cx="3504286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sz="20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78"/>
          <p:cNvSpPr txBox="1">
            <a:spLocks noGrp="1"/>
          </p:cNvSpPr>
          <p:nvPr>
            <p:ph type="body" idx="1"/>
          </p:nvPr>
        </p:nvSpPr>
        <p:spPr>
          <a:xfrm>
            <a:off x="6321365" y="446091"/>
            <a:ext cx="5180251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96" name="Google Shape;96;p78"/>
          <p:cNvSpPr txBox="1">
            <a:spLocks noGrp="1"/>
          </p:cNvSpPr>
          <p:nvPr>
            <p:ph type="body" idx="2"/>
          </p:nvPr>
        </p:nvSpPr>
        <p:spPr>
          <a:xfrm>
            <a:off x="2588538" y="1598613"/>
            <a:ext cx="3504286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7" name="Google Shape;97;p78"/>
          <p:cNvSpPr txBox="1">
            <a:spLocks noGrp="1"/>
          </p:cNvSpPr>
          <p:nvPr>
            <p:ph type="dt" idx="10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78"/>
          <p:cNvSpPr txBox="1">
            <a:spLocks noGrp="1"/>
          </p:cNvSpPr>
          <p:nvPr>
            <p:ph type="ftr" idx="11"/>
          </p:nvPr>
        </p:nvSpPr>
        <p:spPr>
          <a:xfrm>
            <a:off x="1674812" y="6135811"/>
            <a:ext cx="85317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78"/>
          <p:cNvSpPr/>
          <p:nvPr/>
        </p:nvSpPr>
        <p:spPr>
          <a:xfrm rot="10800000" flipH="1">
            <a:off x="-4186" y="714378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78"/>
          <p:cNvSpPr txBox="1">
            <a:spLocks noGrp="1"/>
          </p:cNvSpPr>
          <p:nvPr>
            <p:ph type="sldNum" idx="12"/>
          </p:nvPr>
        </p:nvSpPr>
        <p:spPr>
          <a:xfrm>
            <a:off x="531675" y="787785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9"/>
          <p:cNvSpPr txBox="1">
            <a:spLocks noGrp="1"/>
          </p:cNvSpPr>
          <p:nvPr>
            <p:ph type="title"/>
          </p:nvPr>
        </p:nvSpPr>
        <p:spPr>
          <a:xfrm>
            <a:off x="2588539" y="4800600"/>
            <a:ext cx="8913078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399"/>
              <a:buFont typeface="Century Gothic"/>
              <a:buNone/>
              <a:defRPr sz="2399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79"/>
          <p:cNvSpPr>
            <a:spLocks noGrp="1"/>
          </p:cNvSpPr>
          <p:nvPr>
            <p:ph type="pic" idx="2"/>
          </p:nvPr>
        </p:nvSpPr>
        <p:spPr>
          <a:xfrm>
            <a:off x="2588538" y="634965"/>
            <a:ext cx="8913078" cy="385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4" name="Google Shape;104;p79"/>
          <p:cNvSpPr txBox="1">
            <a:spLocks noGrp="1"/>
          </p:cNvSpPr>
          <p:nvPr>
            <p:ph type="body" idx="1"/>
          </p:nvPr>
        </p:nvSpPr>
        <p:spPr>
          <a:xfrm>
            <a:off x="2588539" y="5367338"/>
            <a:ext cx="8913078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5" name="Google Shape;105;p79"/>
          <p:cNvSpPr txBox="1">
            <a:spLocks noGrp="1"/>
          </p:cNvSpPr>
          <p:nvPr>
            <p:ph type="dt" idx="10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79"/>
          <p:cNvSpPr txBox="1">
            <a:spLocks noGrp="1"/>
          </p:cNvSpPr>
          <p:nvPr>
            <p:ph type="ftr" idx="11"/>
          </p:nvPr>
        </p:nvSpPr>
        <p:spPr>
          <a:xfrm>
            <a:off x="1674812" y="6135811"/>
            <a:ext cx="85317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79"/>
          <p:cNvSpPr/>
          <p:nvPr/>
        </p:nvSpPr>
        <p:spPr>
          <a:xfrm rot="10800000" flipH="1">
            <a:off x="-4186" y="4911728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79"/>
          <p:cNvSpPr txBox="1">
            <a:spLocks noGrp="1"/>
          </p:cNvSpPr>
          <p:nvPr>
            <p:ph type="sldNum" idx="12"/>
          </p:nvPr>
        </p:nvSpPr>
        <p:spPr>
          <a:xfrm>
            <a:off x="531675" y="4983090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70"/>
          <p:cNvGrpSpPr/>
          <p:nvPr/>
        </p:nvGrpSpPr>
        <p:grpSpPr>
          <a:xfrm>
            <a:off x="2" y="228600"/>
            <a:ext cx="2850773" cy="6638628"/>
            <a:chOff x="2487613" y="285750"/>
            <a:chExt cx="2428875" cy="5654676"/>
          </a:xfrm>
        </p:grpSpPr>
        <p:sp>
          <p:nvSpPr>
            <p:cNvPr id="11" name="Google Shape;11;p70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2F5496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70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2F5496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70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2F5496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70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2F5496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70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2F5496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70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2F5496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70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2F5496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70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2F5496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70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2F5496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70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2F5496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70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2F5496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70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2F5496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" name="Google Shape;23;p70"/>
          <p:cNvGrpSpPr/>
          <p:nvPr/>
        </p:nvGrpSpPr>
        <p:grpSpPr>
          <a:xfrm>
            <a:off x="27215" y="-30"/>
            <a:ext cx="2356060" cy="6853283"/>
            <a:chOff x="6627813" y="195452"/>
            <a:chExt cx="1952625" cy="5678299"/>
          </a:xfrm>
        </p:grpSpPr>
        <p:sp>
          <p:nvSpPr>
            <p:cNvPr id="24" name="Google Shape;24;p70"/>
            <p:cNvSpPr/>
            <p:nvPr/>
          </p:nvSpPr>
          <p:spPr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70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70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70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70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70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70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70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70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70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70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70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70"/>
          <p:cNvSpPr/>
          <p:nvPr/>
        </p:nvSpPr>
        <p:spPr>
          <a:xfrm>
            <a:off x="0" y="0"/>
            <a:ext cx="18283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70"/>
          <p:cNvSpPr txBox="1">
            <a:spLocks noGrp="1"/>
          </p:cNvSpPr>
          <p:nvPr>
            <p:ph type="title"/>
          </p:nvPr>
        </p:nvSpPr>
        <p:spPr>
          <a:xfrm>
            <a:off x="1674813" y="624110"/>
            <a:ext cx="9826804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599"/>
              <a:buFont typeface="Century Gothic"/>
              <a:buNone/>
              <a:defRPr sz="3599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70"/>
          <p:cNvSpPr txBox="1">
            <a:spLocks noGrp="1"/>
          </p:cNvSpPr>
          <p:nvPr>
            <p:ph type="body" idx="1"/>
          </p:nvPr>
        </p:nvSpPr>
        <p:spPr>
          <a:xfrm>
            <a:off x="1674813" y="2133600"/>
            <a:ext cx="9826804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sz="16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" name="Google Shape;39;p70"/>
          <p:cNvSpPr txBox="1">
            <a:spLocks noGrp="1"/>
          </p:cNvSpPr>
          <p:nvPr>
            <p:ph type="dt" idx="10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0" name="Google Shape;40;p70"/>
          <p:cNvSpPr txBox="1">
            <a:spLocks noGrp="1"/>
          </p:cNvSpPr>
          <p:nvPr>
            <p:ph type="ftr" idx="11"/>
          </p:nvPr>
        </p:nvSpPr>
        <p:spPr>
          <a:xfrm>
            <a:off x="1674812" y="6135811"/>
            <a:ext cx="85317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" name="Google Shape;41;p70"/>
          <p:cNvSpPr txBox="1">
            <a:spLocks noGrp="1"/>
          </p:cNvSpPr>
          <p:nvPr>
            <p:ph type="sldNum" idx="12"/>
          </p:nvPr>
        </p:nvSpPr>
        <p:spPr>
          <a:xfrm>
            <a:off x="531675" y="787785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peter.le6443#!/vizhome/ComputerNetworkTrafficData/OverallCluster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github.com/peterquynhle/Computer-Network-Traffic-Data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0"/>
          <p:cNvSpPr txBox="1">
            <a:spLocks noGrp="1"/>
          </p:cNvSpPr>
          <p:nvPr>
            <p:ph type="ctrTitle"/>
          </p:nvPr>
        </p:nvSpPr>
        <p:spPr>
          <a:xfrm>
            <a:off x="1788866" y="533400"/>
            <a:ext cx="10325346" cy="990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>
              <a:buSzPts val="4403"/>
            </a:pPr>
            <a:r>
              <a:rPr lang="en-US" sz="4403" dirty="0"/>
              <a:t>Computer Network Traffic Data</a:t>
            </a:r>
            <a:endParaRPr dirty="0"/>
          </a:p>
        </p:txBody>
      </p:sp>
      <p:sp>
        <p:nvSpPr>
          <p:cNvPr id="170" name="Google Shape;170;p40"/>
          <p:cNvSpPr txBox="1">
            <a:spLocks noGrp="1"/>
          </p:cNvSpPr>
          <p:nvPr>
            <p:ph type="subTitle" idx="1"/>
          </p:nvPr>
        </p:nvSpPr>
        <p:spPr>
          <a:xfrm>
            <a:off x="1744108" y="5791200"/>
            <a:ext cx="9473386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smtClean="0"/>
              <a:t>20 November 2019 </a:t>
            </a:r>
            <a:r>
              <a:rPr lang="en-US" dirty="0"/>
              <a:t>@ </a:t>
            </a:r>
            <a:r>
              <a:rPr lang="en-US" dirty="0" err="1" smtClean="0"/>
              <a:t>Telus</a:t>
            </a:r>
            <a:endParaRPr dirty="0"/>
          </a:p>
        </p:txBody>
      </p:sp>
      <p:grpSp>
        <p:nvGrpSpPr>
          <p:cNvPr id="172" name="Google Shape;172;p40"/>
          <p:cNvGrpSpPr/>
          <p:nvPr/>
        </p:nvGrpSpPr>
        <p:grpSpPr>
          <a:xfrm>
            <a:off x="1881051" y="2309508"/>
            <a:ext cx="9340778" cy="3350602"/>
            <a:chOff x="735688" y="1099"/>
            <a:chExt cx="8454670" cy="3350602"/>
          </a:xfrm>
        </p:grpSpPr>
        <p:sp>
          <p:nvSpPr>
            <p:cNvPr id="173" name="Google Shape;173;p40"/>
            <p:cNvSpPr/>
            <p:nvPr/>
          </p:nvSpPr>
          <p:spPr>
            <a:xfrm rot="5400000">
              <a:off x="1126373" y="1217008"/>
              <a:ext cx="1176801" cy="1958171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4372C3"/>
            </a:solidFill>
            <a:ln w="15875" cap="rnd" cmpd="sng">
              <a:solidFill>
                <a:srgbClr val="4372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40"/>
            <p:cNvSpPr/>
            <p:nvPr/>
          </p:nvSpPr>
          <p:spPr>
            <a:xfrm>
              <a:off x="929935" y="1802079"/>
              <a:ext cx="1767848" cy="1549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40"/>
            <p:cNvSpPr txBox="1"/>
            <p:nvPr/>
          </p:nvSpPr>
          <p:spPr>
            <a:xfrm>
              <a:off x="929935" y="1802079"/>
              <a:ext cx="1767848" cy="1549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entury Gothic"/>
                <a:buNone/>
              </a:pPr>
              <a:r>
                <a:rPr lang="en-US" sz="1800" b="1" i="1" u="none" strike="noStrike" cap="none" dirty="0" smtClean="0">
                  <a:solidFill>
                    <a:srgbClr val="00B05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Business</a:t>
              </a: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entury Gothic"/>
                <a:buNone/>
              </a:pPr>
              <a:r>
                <a:rPr lang="en-US" sz="1800" b="1" i="1" u="none" strike="noStrike" cap="none" dirty="0" smtClean="0">
                  <a:solidFill>
                    <a:srgbClr val="00B05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Questions</a:t>
              </a:r>
              <a:endParaRPr sz="1400" b="1" i="0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40"/>
            <p:cNvSpPr/>
            <p:nvPr/>
          </p:nvSpPr>
          <p:spPr>
            <a:xfrm>
              <a:off x="2364227" y="1072845"/>
              <a:ext cx="333556" cy="333556"/>
            </a:xfrm>
            <a:prstGeom prst="triangle">
              <a:avLst>
                <a:gd name="adj" fmla="val 100000"/>
              </a:avLst>
            </a:prstGeom>
            <a:solidFill>
              <a:srgbClr val="4372C3"/>
            </a:solidFill>
            <a:ln w="15875" cap="rnd" cmpd="sng">
              <a:solidFill>
                <a:srgbClr val="4372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40"/>
            <p:cNvSpPr/>
            <p:nvPr/>
          </p:nvSpPr>
          <p:spPr>
            <a:xfrm rot="5400000">
              <a:off x="3290564" y="681476"/>
              <a:ext cx="1176801" cy="1958171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4372C3"/>
            </a:solidFill>
            <a:ln w="15875" cap="rnd" cmpd="sng">
              <a:solidFill>
                <a:srgbClr val="4372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40"/>
            <p:cNvSpPr/>
            <p:nvPr/>
          </p:nvSpPr>
          <p:spPr>
            <a:xfrm>
              <a:off x="3094127" y="1266548"/>
              <a:ext cx="1767848" cy="1549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40"/>
            <p:cNvSpPr txBox="1"/>
            <p:nvPr/>
          </p:nvSpPr>
          <p:spPr>
            <a:xfrm>
              <a:off x="3174484" y="1266548"/>
              <a:ext cx="1607135" cy="1549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entury Gothic"/>
                <a:buNone/>
              </a:pPr>
              <a:r>
                <a:rPr lang="en-US" sz="1800" b="1" i="1" u="none" strike="noStrike" cap="none" dirty="0" smtClean="0">
                  <a:solidFill>
                    <a:srgbClr val="00B05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Data</a:t>
              </a: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entury Gothic"/>
                <a:buNone/>
              </a:pPr>
              <a:r>
                <a:rPr lang="en-US" sz="1800" b="1" i="1" dirty="0" smtClean="0">
                  <a:solidFill>
                    <a:srgbClr val="00B050"/>
                  </a:solidFill>
                  <a:latin typeface="Century Gothic"/>
                  <a:sym typeface="Century Gothic"/>
                </a:rPr>
                <a:t>Collection</a:t>
              </a:r>
              <a:endParaRPr sz="1400" b="1" i="0" u="none" strike="noStrike" cap="none" dirty="0">
                <a:solidFill>
                  <a:srgbClr val="00B050"/>
                </a:solidFill>
                <a:sym typeface="Arial"/>
              </a:endParaRPr>
            </a:p>
          </p:txBody>
        </p:sp>
        <p:sp>
          <p:nvSpPr>
            <p:cNvPr id="180" name="Google Shape;180;p40"/>
            <p:cNvSpPr/>
            <p:nvPr/>
          </p:nvSpPr>
          <p:spPr>
            <a:xfrm>
              <a:off x="4528419" y="537313"/>
              <a:ext cx="333556" cy="333556"/>
            </a:xfrm>
            <a:prstGeom prst="triangle">
              <a:avLst>
                <a:gd name="adj" fmla="val 100000"/>
              </a:avLst>
            </a:prstGeom>
            <a:solidFill>
              <a:srgbClr val="4372C3"/>
            </a:solidFill>
            <a:ln w="15875" cap="rnd" cmpd="sng">
              <a:solidFill>
                <a:srgbClr val="4372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40"/>
            <p:cNvSpPr/>
            <p:nvPr/>
          </p:nvSpPr>
          <p:spPr>
            <a:xfrm rot="5400000">
              <a:off x="5454756" y="145945"/>
              <a:ext cx="1176801" cy="1958171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4372C3"/>
            </a:solidFill>
            <a:ln w="15875" cap="rnd" cmpd="sng">
              <a:solidFill>
                <a:srgbClr val="4372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40"/>
            <p:cNvSpPr/>
            <p:nvPr/>
          </p:nvSpPr>
          <p:spPr>
            <a:xfrm>
              <a:off x="5258318" y="731016"/>
              <a:ext cx="1767848" cy="1549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40"/>
            <p:cNvSpPr txBox="1"/>
            <p:nvPr/>
          </p:nvSpPr>
          <p:spPr>
            <a:xfrm>
              <a:off x="5258318" y="731016"/>
              <a:ext cx="1767848" cy="1549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entury Gothic"/>
                <a:buNone/>
              </a:pPr>
              <a:r>
                <a:rPr lang="en-US" sz="1800" b="1" i="1" dirty="0" smtClean="0">
                  <a:solidFill>
                    <a:srgbClr val="00B050"/>
                  </a:solidFill>
                  <a:latin typeface="Century Gothic"/>
                  <a:sym typeface="Century Gothic"/>
                </a:rPr>
                <a:t>Process &amp;</a:t>
              </a: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entury Gothic"/>
                <a:buNone/>
              </a:pPr>
              <a:r>
                <a:rPr lang="en-US" sz="1800" b="1" i="1" u="none" strike="noStrike" cap="none" dirty="0" smtClean="0">
                  <a:solidFill>
                    <a:srgbClr val="00B050"/>
                  </a:solidFill>
                  <a:latin typeface="Century Gothic"/>
                  <a:ea typeface="Arial"/>
                  <a:cs typeface="Arial"/>
                  <a:sym typeface="Century Gothic"/>
                </a:rPr>
                <a:t>Analysis</a:t>
              </a:r>
              <a:endParaRPr sz="1400" b="1" i="0" u="none" strike="noStrike" cap="none" dirty="0">
                <a:solidFill>
                  <a:srgbClr val="00B05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40"/>
            <p:cNvSpPr/>
            <p:nvPr/>
          </p:nvSpPr>
          <p:spPr>
            <a:xfrm>
              <a:off x="6692610" y="1782"/>
              <a:ext cx="333556" cy="333556"/>
            </a:xfrm>
            <a:prstGeom prst="triangle">
              <a:avLst>
                <a:gd name="adj" fmla="val 100000"/>
              </a:avLst>
            </a:prstGeom>
            <a:solidFill>
              <a:srgbClr val="4372C3"/>
            </a:solidFill>
            <a:ln w="15875" cap="rnd" cmpd="sng">
              <a:solidFill>
                <a:srgbClr val="4372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40"/>
            <p:cNvSpPr/>
            <p:nvPr/>
          </p:nvSpPr>
          <p:spPr>
            <a:xfrm rot="5400000">
              <a:off x="7618948" y="-389586"/>
              <a:ext cx="1176801" cy="1958171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4372C3"/>
            </a:solidFill>
            <a:ln w="15875" cap="rnd" cmpd="sng">
              <a:solidFill>
                <a:srgbClr val="4372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40"/>
            <p:cNvSpPr/>
            <p:nvPr/>
          </p:nvSpPr>
          <p:spPr>
            <a:xfrm>
              <a:off x="7422510" y="195485"/>
              <a:ext cx="1767848" cy="1549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40"/>
            <p:cNvSpPr txBox="1"/>
            <p:nvPr/>
          </p:nvSpPr>
          <p:spPr>
            <a:xfrm>
              <a:off x="7422510" y="195485"/>
              <a:ext cx="1767848" cy="1549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entury Gothic"/>
                <a:buNone/>
              </a:pPr>
              <a:r>
                <a:rPr lang="en-US" sz="1800" b="1" i="1" u="none" strike="noStrike" cap="none" dirty="0" smtClean="0">
                  <a:solidFill>
                    <a:srgbClr val="00B05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Result</a:t>
              </a: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entury Gothic"/>
                <a:buNone/>
              </a:pPr>
              <a:r>
                <a:rPr lang="en-US" sz="1800" b="1" i="1" u="none" strike="noStrike" cap="none" dirty="0" smtClean="0">
                  <a:solidFill>
                    <a:srgbClr val="00B05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Communication</a:t>
              </a:r>
              <a:endParaRPr sz="1400" b="1" i="0" u="none" strike="noStrike" cap="none" dirty="0">
                <a:solidFill>
                  <a:srgbClr val="00B050"/>
                </a:solidFill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7"/>
          <p:cNvSpPr txBox="1">
            <a:spLocks noGrp="1"/>
          </p:cNvSpPr>
          <p:nvPr>
            <p:ph type="title"/>
          </p:nvPr>
        </p:nvSpPr>
        <p:spPr>
          <a:xfrm>
            <a:off x="2119787" y="624110"/>
            <a:ext cx="9381830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500"/>
              <a:buFont typeface="Century Gothic"/>
              <a:buNone/>
            </a:pPr>
            <a:r>
              <a:rPr lang="en-US" dirty="0"/>
              <a:t>4</a:t>
            </a:r>
            <a:r>
              <a:rPr lang="en-US" dirty="0" smtClean="0"/>
              <a:t>. Results (4)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787" y="1281610"/>
            <a:ext cx="9740519" cy="518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86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7"/>
          <p:cNvSpPr txBox="1">
            <a:spLocks noGrp="1"/>
          </p:cNvSpPr>
          <p:nvPr>
            <p:ph type="title"/>
          </p:nvPr>
        </p:nvSpPr>
        <p:spPr>
          <a:xfrm>
            <a:off x="2119787" y="624110"/>
            <a:ext cx="9381830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500"/>
              <a:buFont typeface="Century Gothic"/>
              <a:buNone/>
            </a:pPr>
            <a:r>
              <a:rPr lang="en-US" dirty="0"/>
              <a:t>4</a:t>
            </a:r>
            <a:r>
              <a:rPr lang="en-US" dirty="0" smtClean="0"/>
              <a:t>. Results (5) 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311" name="Google Shape;311;p67"/>
          <p:cNvSpPr txBox="1">
            <a:spLocks noGrp="1"/>
          </p:cNvSpPr>
          <p:nvPr>
            <p:ph type="body" idx="1"/>
          </p:nvPr>
        </p:nvSpPr>
        <p:spPr>
          <a:xfrm>
            <a:off x="1980449" y="2256686"/>
            <a:ext cx="7533000" cy="32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83870" lvl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220"/>
              <a:buFontTx/>
              <a:buChar char="-"/>
            </a:pPr>
            <a:endParaRPr sz="202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787" y="1389528"/>
            <a:ext cx="9668801" cy="507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8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7"/>
          <p:cNvSpPr txBox="1">
            <a:spLocks noGrp="1"/>
          </p:cNvSpPr>
          <p:nvPr>
            <p:ph type="title"/>
          </p:nvPr>
        </p:nvSpPr>
        <p:spPr>
          <a:xfrm>
            <a:off x="2119787" y="624110"/>
            <a:ext cx="9381830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500"/>
              <a:buFont typeface="Century Gothic"/>
              <a:buNone/>
            </a:pPr>
            <a:r>
              <a:rPr lang="en-US" dirty="0"/>
              <a:t>4</a:t>
            </a:r>
            <a:r>
              <a:rPr lang="en-US" dirty="0" smtClean="0"/>
              <a:t>. Results (6) 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311" name="Google Shape;311;p67"/>
          <p:cNvSpPr txBox="1">
            <a:spLocks noGrp="1"/>
          </p:cNvSpPr>
          <p:nvPr>
            <p:ph type="body" idx="1"/>
          </p:nvPr>
        </p:nvSpPr>
        <p:spPr>
          <a:xfrm>
            <a:off x="1980449" y="2256686"/>
            <a:ext cx="7533000" cy="32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83870" lvl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220"/>
              <a:buFontTx/>
              <a:buChar char="-"/>
            </a:pPr>
            <a:endParaRPr sz="202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788" y="1281610"/>
            <a:ext cx="9650872" cy="510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12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7"/>
          <p:cNvSpPr txBox="1">
            <a:spLocks noGrp="1"/>
          </p:cNvSpPr>
          <p:nvPr>
            <p:ph type="title"/>
          </p:nvPr>
        </p:nvSpPr>
        <p:spPr>
          <a:xfrm>
            <a:off x="2119787" y="624110"/>
            <a:ext cx="9381830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>
              <a:buSzPts val="3500"/>
            </a:pPr>
            <a:r>
              <a:rPr lang="en-US" dirty="0"/>
              <a:t>4</a:t>
            </a:r>
            <a:r>
              <a:rPr lang="en-US" dirty="0" smtClean="0"/>
              <a:t>. Results (7) - </a:t>
            </a:r>
            <a:r>
              <a:rPr lang="en-US" sz="2200" dirty="0"/>
              <a:t>Outliers </a:t>
            </a:r>
            <a:r>
              <a:rPr lang="en-US" sz="2200" dirty="0" smtClean="0"/>
              <a:t>by </a:t>
            </a:r>
            <a:r>
              <a:rPr lang="en-US" sz="2200" dirty="0"/>
              <a:t>days and local IPN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5" name="Google Shape;311;p67"/>
          <p:cNvSpPr txBox="1">
            <a:spLocks/>
          </p:cNvSpPr>
          <p:nvPr/>
        </p:nvSpPr>
        <p:spPr>
          <a:xfrm>
            <a:off x="2119787" y="2015640"/>
            <a:ext cx="9892919" cy="58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?"/>
              <a:defRPr sz="1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?"/>
              <a:defRPr sz="16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?"/>
              <a:defRPr sz="14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?"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?"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?"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?"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?"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?"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140970" indent="0">
              <a:lnSpc>
                <a:spcPct val="80000"/>
              </a:lnSpc>
              <a:buSzPts val="2220"/>
              <a:buFont typeface="Noto Sans Symbols"/>
              <a:buNone/>
            </a:pPr>
            <a:endParaRPr lang="en-US" sz="202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026" y="5007429"/>
            <a:ext cx="2442551" cy="15718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1897" y="5007429"/>
            <a:ext cx="2442551" cy="15718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0155" y="5007429"/>
            <a:ext cx="2442551" cy="15718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70153" y="3337313"/>
            <a:ext cx="2442551" cy="15718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1024" y="3337618"/>
            <a:ext cx="2442551" cy="15718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51897" y="3337313"/>
            <a:ext cx="2442551" cy="15718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70153" y="1667807"/>
            <a:ext cx="2442551" cy="15718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61024" y="1667807"/>
            <a:ext cx="2442551" cy="15718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51895" y="1667197"/>
            <a:ext cx="2442551" cy="157184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42768" y="3272534"/>
            <a:ext cx="2442551" cy="170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30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f012bb72a_0_9"/>
          <p:cNvSpPr txBox="1">
            <a:spLocks noGrp="1"/>
          </p:cNvSpPr>
          <p:nvPr>
            <p:ph type="title"/>
          </p:nvPr>
        </p:nvSpPr>
        <p:spPr>
          <a:xfrm>
            <a:off x="2194756" y="612448"/>
            <a:ext cx="9381900" cy="12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99"/>
              <a:buNone/>
            </a:pPr>
            <a:r>
              <a:rPr lang="en-US" dirty="0" smtClean="0"/>
              <a:t>5. Discussion</a:t>
            </a:r>
            <a:endParaRPr sz="4400" b="1" dirty="0">
              <a:solidFill>
                <a:schemeClr val="lt1"/>
              </a:solidFill>
            </a:endParaRPr>
          </a:p>
        </p:txBody>
      </p:sp>
      <p:sp>
        <p:nvSpPr>
          <p:cNvPr id="320" name="Google Shape;320;g5f012bb72a_0_9"/>
          <p:cNvSpPr txBox="1">
            <a:spLocks noGrp="1"/>
          </p:cNvSpPr>
          <p:nvPr>
            <p:ph type="body" idx="1"/>
          </p:nvPr>
        </p:nvSpPr>
        <p:spPr>
          <a:xfrm>
            <a:off x="1800309" y="1596840"/>
            <a:ext cx="9235244" cy="415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lvl="0" indent="0">
              <a:spcBef>
                <a:spcPts val="0"/>
              </a:spcBef>
              <a:buClr>
                <a:schemeClr val="lt1"/>
              </a:buClr>
              <a:buSzPts val="2400"/>
              <a:buNone/>
            </a:pPr>
            <a:r>
              <a:rPr lang="en-US" sz="2400" b="1" dirty="0">
                <a:solidFill>
                  <a:schemeClr val="lt1"/>
                </a:solidFill>
              </a:rPr>
              <a:t>Overall</a:t>
            </a:r>
            <a:r>
              <a:rPr lang="en-US" sz="2400" b="1" dirty="0" smtClean="0">
                <a:solidFill>
                  <a:schemeClr val="lt1"/>
                </a:solidFill>
              </a:rPr>
              <a:t>: </a:t>
            </a:r>
            <a:r>
              <a:rPr lang="en-US" sz="2400" i="1" dirty="0" smtClean="0">
                <a:solidFill>
                  <a:schemeClr val="lt1"/>
                </a:solidFill>
              </a:rPr>
              <a:t>All local IPs have outliers of flows by days but:</a:t>
            </a:r>
          </a:p>
          <a:p>
            <a:pPr marL="800100">
              <a:spcBef>
                <a:spcPts val="0"/>
              </a:spcBef>
              <a:buClr>
                <a:schemeClr val="lt1"/>
              </a:buClr>
              <a:buSzPts val="2400"/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lt1"/>
                </a:solidFill>
              </a:rPr>
              <a:t>Local </a:t>
            </a:r>
            <a:r>
              <a:rPr lang="en-US" sz="2400" dirty="0">
                <a:solidFill>
                  <a:schemeClr val="lt1"/>
                </a:solidFill>
              </a:rPr>
              <a:t>IP: 		</a:t>
            </a:r>
            <a:r>
              <a:rPr lang="en-US" sz="2400" i="1" dirty="0">
                <a:solidFill>
                  <a:schemeClr val="lt1"/>
                </a:solidFill>
              </a:rPr>
              <a:t>4 and </a:t>
            </a:r>
            <a:r>
              <a:rPr lang="en-US" sz="2400" i="1" dirty="0" smtClean="0">
                <a:solidFill>
                  <a:schemeClr val="lt1"/>
                </a:solidFill>
              </a:rPr>
              <a:t>possible </a:t>
            </a:r>
            <a:r>
              <a:rPr lang="en-US" sz="2400" i="1" dirty="0">
                <a:solidFill>
                  <a:schemeClr val="lt1"/>
                </a:solidFill>
              </a:rPr>
              <a:t>1</a:t>
            </a:r>
          </a:p>
          <a:p>
            <a:pPr marL="800100">
              <a:spcBef>
                <a:spcPts val="0"/>
              </a:spcBef>
              <a:buClr>
                <a:schemeClr val="lt1"/>
              </a:buClr>
              <a:buSzPts val="24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lt1"/>
                </a:solidFill>
              </a:rPr>
              <a:t>Date: 			</a:t>
            </a:r>
            <a:r>
              <a:rPr lang="en-US" sz="2400" i="1" dirty="0">
                <a:solidFill>
                  <a:schemeClr val="lt1"/>
                </a:solidFill>
              </a:rPr>
              <a:t>Sept 17, 18, possible Jul 1 &amp; Aug 1</a:t>
            </a:r>
          </a:p>
          <a:p>
            <a:pPr marL="800100">
              <a:spcBef>
                <a:spcPts val="0"/>
              </a:spcBef>
              <a:buClr>
                <a:schemeClr val="lt1"/>
              </a:buClr>
              <a:buSzPts val="24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lt1"/>
                </a:solidFill>
              </a:rPr>
              <a:t>Remote ASN: 	</a:t>
            </a:r>
            <a:r>
              <a:rPr lang="en-US" sz="2400" i="1" dirty="0">
                <a:solidFill>
                  <a:schemeClr val="lt1"/>
                </a:solidFill>
              </a:rPr>
              <a:t>3671</a:t>
            </a:r>
          </a:p>
          <a:p>
            <a:pPr marL="800100">
              <a:spcBef>
                <a:spcPts val="0"/>
              </a:spcBef>
              <a:buClr>
                <a:schemeClr val="lt1"/>
              </a:buClr>
              <a:buSzPts val="24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lt1"/>
                </a:solidFill>
              </a:rPr>
              <a:t>Flow: 			</a:t>
            </a:r>
            <a:r>
              <a:rPr lang="en-US" sz="2400" i="1" dirty="0">
                <a:solidFill>
                  <a:schemeClr val="lt1"/>
                </a:solidFill>
              </a:rPr>
              <a:t>274,011 &amp; 784,234</a:t>
            </a:r>
          </a:p>
          <a:p>
            <a:pPr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lang="en-US" sz="2400" b="0" i="0" u="none" strike="noStrike" cap="none" dirty="0" smtClean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400" b="1" i="0" u="none" strike="noStrike" cap="none" dirty="0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Among the  reported odds:</a:t>
            </a:r>
          </a:p>
          <a:p>
            <a:pPr marL="8001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ingdings" panose="05000000000000000000" pitchFamily="2" charset="2"/>
              <a:buChar char="§"/>
            </a:pPr>
            <a:r>
              <a:rPr lang="en-US" sz="2400" b="0" i="0" u="none" strike="noStrike" cap="none" dirty="0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Local IP: 		</a:t>
            </a:r>
            <a:r>
              <a:rPr lang="en-US" sz="2400" b="0" i="1" u="none" strike="noStrike" cap="none" dirty="0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</a:p>
          <a:p>
            <a:pPr marL="8001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lt1"/>
                </a:solidFill>
              </a:rPr>
              <a:t>Remote ASN: 	</a:t>
            </a:r>
            <a:r>
              <a:rPr lang="en-US" sz="2400" i="1" dirty="0" smtClean="0">
                <a:solidFill>
                  <a:schemeClr val="lt1"/>
                </a:solidFill>
              </a:rPr>
              <a:t>3671</a:t>
            </a:r>
          </a:p>
          <a:p>
            <a:pPr marL="8001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ingdings" panose="05000000000000000000" pitchFamily="2" charset="2"/>
              <a:buChar char="§"/>
            </a:pPr>
            <a:r>
              <a:rPr lang="en-US" sz="2400" b="0" i="0" u="none" strike="noStrike" cap="none" dirty="0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Date: 			</a:t>
            </a:r>
            <a:r>
              <a:rPr lang="en-US" sz="2400" b="0" i="1" u="none" strike="noStrike" cap="none" dirty="0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Sept18, 2006</a:t>
            </a:r>
          </a:p>
          <a:p>
            <a:pPr marL="8001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lt1"/>
                </a:solidFill>
              </a:rPr>
              <a:t>Flow: 			</a:t>
            </a:r>
            <a:r>
              <a:rPr lang="en-US" sz="2400" i="1" dirty="0" smtClean="0">
                <a:solidFill>
                  <a:schemeClr val="lt1"/>
                </a:solidFill>
              </a:rPr>
              <a:t>784,234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"/>
          <p:cNvSpPr txBox="1"/>
          <p:nvPr/>
        </p:nvSpPr>
        <p:spPr>
          <a:xfrm>
            <a:off x="2119787" y="624110"/>
            <a:ext cx="9381900" cy="12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99"/>
              <a:buFont typeface="Century Gothic"/>
              <a:buNone/>
            </a:pPr>
            <a:r>
              <a:rPr lang="en-US" sz="3600" b="0" i="0" u="none" strike="noStrike" cap="none" dirty="0" smtClean="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 Conclusion</a:t>
            </a:r>
            <a:endParaRPr sz="36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43" name="Google Shape;34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5476" y="3262344"/>
            <a:ext cx="795033" cy="91918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Google Shape;172;p40"/>
          <p:cNvGrpSpPr/>
          <p:nvPr/>
        </p:nvGrpSpPr>
        <p:grpSpPr>
          <a:xfrm>
            <a:off x="2262908" y="1351613"/>
            <a:ext cx="9347201" cy="1910731"/>
            <a:chOff x="735688" y="1099"/>
            <a:chExt cx="8454670" cy="3350602"/>
          </a:xfrm>
        </p:grpSpPr>
        <p:sp>
          <p:nvSpPr>
            <p:cNvPr id="24" name="Google Shape;173;p40"/>
            <p:cNvSpPr/>
            <p:nvPr/>
          </p:nvSpPr>
          <p:spPr>
            <a:xfrm rot="5400000">
              <a:off x="1126373" y="1217008"/>
              <a:ext cx="1176801" cy="1958171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4372C3"/>
            </a:solidFill>
            <a:ln w="15875" cap="rnd" cmpd="sng">
              <a:solidFill>
                <a:srgbClr val="4372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74;p40"/>
            <p:cNvSpPr/>
            <p:nvPr/>
          </p:nvSpPr>
          <p:spPr>
            <a:xfrm>
              <a:off x="929935" y="1802079"/>
              <a:ext cx="1767848" cy="1549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75;p40"/>
            <p:cNvSpPr txBox="1"/>
            <p:nvPr/>
          </p:nvSpPr>
          <p:spPr>
            <a:xfrm>
              <a:off x="929935" y="1802079"/>
              <a:ext cx="1767848" cy="1549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entury Gothic"/>
                <a:buNone/>
              </a:pPr>
              <a:r>
                <a:rPr lang="en-US" sz="1800" b="1" i="1" u="none" strike="noStrike" cap="none" dirty="0" smtClean="0">
                  <a:solidFill>
                    <a:srgbClr val="00B05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Business</a:t>
              </a: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entury Gothic"/>
                <a:buNone/>
              </a:pPr>
              <a:r>
                <a:rPr lang="en-US" sz="1800" b="1" i="1" u="none" strike="noStrike" cap="none" dirty="0" smtClean="0">
                  <a:solidFill>
                    <a:srgbClr val="00B05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Questions</a:t>
              </a:r>
              <a:endParaRPr sz="1400" b="1" i="0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76;p40"/>
            <p:cNvSpPr/>
            <p:nvPr/>
          </p:nvSpPr>
          <p:spPr>
            <a:xfrm>
              <a:off x="2364227" y="1072845"/>
              <a:ext cx="333556" cy="333556"/>
            </a:xfrm>
            <a:prstGeom prst="triangle">
              <a:avLst>
                <a:gd name="adj" fmla="val 100000"/>
              </a:avLst>
            </a:prstGeom>
            <a:solidFill>
              <a:srgbClr val="4372C3"/>
            </a:solidFill>
            <a:ln w="15875" cap="rnd" cmpd="sng">
              <a:solidFill>
                <a:srgbClr val="4372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77;p40"/>
            <p:cNvSpPr/>
            <p:nvPr/>
          </p:nvSpPr>
          <p:spPr>
            <a:xfrm rot="5400000">
              <a:off x="3290564" y="681476"/>
              <a:ext cx="1176801" cy="1958171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4372C3"/>
            </a:solidFill>
            <a:ln w="15875" cap="rnd" cmpd="sng">
              <a:solidFill>
                <a:srgbClr val="4372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78;p40"/>
            <p:cNvSpPr/>
            <p:nvPr/>
          </p:nvSpPr>
          <p:spPr>
            <a:xfrm>
              <a:off x="3094127" y="1266548"/>
              <a:ext cx="1767848" cy="1549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79;p40"/>
            <p:cNvSpPr txBox="1"/>
            <p:nvPr/>
          </p:nvSpPr>
          <p:spPr>
            <a:xfrm>
              <a:off x="3174484" y="1266548"/>
              <a:ext cx="1607135" cy="1549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entury Gothic"/>
                <a:buNone/>
              </a:pPr>
              <a:r>
                <a:rPr lang="en-US" sz="1800" b="1" i="1" u="none" strike="noStrike" cap="none" dirty="0" smtClean="0">
                  <a:solidFill>
                    <a:srgbClr val="00B05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Data</a:t>
              </a: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entury Gothic"/>
                <a:buNone/>
              </a:pPr>
              <a:r>
                <a:rPr lang="en-US" sz="1800" b="1" i="1" dirty="0" smtClean="0">
                  <a:solidFill>
                    <a:srgbClr val="00B050"/>
                  </a:solidFill>
                  <a:latin typeface="Century Gothic"/>
                  <a:sym typeface="Century Gothic"/>
                </a:rPr>
                <a:t>Collection</a:t>
              </a:r>
              <a:endParaRPr sz="1400" b="1" i="0" u="none" strike="noStrike" cap="none" dirty="0">
                <a:solidFill>
                  <a:srgbClr val="00B050"/>
                </a:solidFill>
                <a:sym typeface="Arial"/>
              </a:endParaRPr>
            </a:p>
          </p:txBody>
        </p:sp>
        <p:sp>
          <p:nvSpPr>
            <p:cNvPr id="31" name="Google Shape;180;p40"/>
            <p:cNvSpPr/>
            <p:nvPr/>
          </p:nvSpPr>
          <p:spPr>
            <a:xfrm>
              <a:off x="4528419" y="537313"/>
              <a:ext cx="333556" cy="333556"/>
            </a:xfrm>
            <a:prstGeom prst="triangle">
              <a:avLst>
                <a:gd name="adj" fmla="val 100000"/>
              </a:avLst>
            </a:prstGeom>
            <a:solidFill>
              <a:srgbClr val="4372C3"/>
            </a:solidFill>
            <a:ln w="15875" cap="rnd" cmpd="sng">
              <a:solidFill>
                <a:srgbClr val="4372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81;p40"/>
            <p:cNvSpPr/>
            <p:nvPr/>
          </p:nvSpPr>
          <p:spPr>
            <a:xfrm rot="5400000">
              <a:off x="5454756" y="145945"/>
              <a:ext cx="1176801" cy="1958171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4372C3"/>
            </a:solidFill>
            <a:ln w="15875" cap="rnd" cmpd="sng">
              <a:solidFill>
                <a:srgbClr val="4372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82;p40"/>
            <p:cNvSpPr/>
            <p:nvPr/>
          </p:nvSpPr>
          <p:spPr>
            <a:xfrm>
              <a:off x="5258318" y="731016"/>
              <a:ext cx="1767848" cy="1549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83;p40"/>
            <p:cNvSpPr txBox="1"/>
            <p:nvPr/>
          </p:nvSpPr>
          <p:spPr>
            <a:xfrm>
              <a:off x="5258318" y="731016"/>
              <a:ext cx="1767848" cy="1549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entury Gothic"/>
                <a:buNone/>
              </a:pPr>
              <a:r>
                <a:rPr lang="en-US" sz="1800" b="1" i="1" dirty="0" smtClean="0">
                  <a:solidFill>
                    <a:srgbClr val="00B050"/>
                  </a:solidFill>
                  <a:latin typeface="Century Gothic"/>
                  <a:sym typeface="Century Gothic"/>
                </a:rPr>
                <a:t>Process &amp;</a:t>
              </a: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entury Gothic"/>
                <a:buNone/>
              </a:pPr>
              <a:r>
                <a:rPr lang="en-US" sz="1800" b="1" i="1" u="none" strike="noStrike" cap="none" dirty="0" smtClean="0">
                  <a:solidFill>
                    <a:srgbClr val="00B050"/>
                  </a:solidFill>
                  <a:latin typeface="Century Gothic"/>
                  <a:ea typeface="Arial"/>
                  <a:cs typeface="Arial"/>
                  <a:sym typeface="Century Gothic"/>
                </a:rPr>
                <a:t>Analysis</a:t>
              </a:r>
              <a:endParaRPr sz="1400" b="1" i="0" u="none" strike="noStrike" cap="none" dirty="0">
                <a:solidFill>
                  <a:srgbClr val="00B05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84;p40"/>
            <p:cNvSpPr/>
            <p:nvPr/>
          </p:nvSpPr>
          <p:spPr>
            <a:xfrm>
              <a:off x="6692610" y="1782"/>
              <a:ext cx="333556" cy="333556"/>
            </a:xfrm>
            <a:prstGeom prst="triangle">
              <a:avLst>
                <a:gd name="adj" fmla="val 100000"/>
              </a:avLst>
            </a:prstGeom>
            <a:solidFill>
              <a:srgbClr val="4372C3"/>
            </a:solidFill>
            <a:ln w="15875" cap="rnd" cmpd="sng">
              <a:solidFill>
                <a:srgbClr val="4372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85;p40"/>
            <p:cNvSpPr/>
            <p:nvPr/>
          </p:nvSpPr>
          <p:spPr>
            <a:xfrm rot="5400000">
              <a:off x="7618948" y="-389586"/>
              <a:ext cx="1176801" cy="1958171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4372C3"/>
            </a:solidFill>
            <a:ln w="15875" cap="rnd" cmpd="sng">
              <a:solidFill>
                <a:srgbClr val="4372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86;p40"/>
            <p:cNvSpPr/>
            <p:nvPr/>
          </p:nvSpPr>
          <p:spPr>
            <a:xfrm>
              <a:off x="7422510" y="195485"/>
              <a:ext cx="1767848" cy="1549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87;p40"/>
            <p:cNvSpPr txBox="1"/>
            <p:nvPr/>
          </p:nvSpPr>
          <p:spPr>
            <a:xfrm>
              <a:off x="7422510" y="195485"/>
              <a:ext cx="1767848" cy="1549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entury Gothic"/>
                <a:buNone/>
              </a:pPr>
              <a:r>
                <a:rPr lang="en-US" sz="1800" b="1" i="1" u="none" strike="noStrike" cap="none" dirty="0" smtClean="0">
                  <a:solidFill>
                    <a:srgbClr val="00B05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Result</a:t>
              </a: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entury Gothic"/>
                <a:buNone/>
              </a:pPr>
              <a:r>
                <a:rPr lang="en-US" sz="1800" b="1" i="1" u="none" strike="noStrike" cap="none" dirty="0" smtClean="0">
                  <a:solidFill>
                    <a:srgbClr val="00B05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Communication</a:t>
              </a:r>
              <a:endParaRPr sz="1400" b="1" i="0" u="none" strike="noStrike" cap="none" dirty="0">
                <a:solidFill>
                  <a:srgbClr val="00B050"/>
                </a:solidFill>
                <a:sym typeface="Arial"/>
              </a:endParaRPr>
            </a:p>
          </p:txBody>
        </p:sp>
      </p:grpSp>
      <p:pic>
        <p:nvPicPr>
          <p:cNvPr id="42" name="Google Shape;34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5304" y="2938886"/>
            <a:ext cx="795033" cy="919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34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6847" y="2724707"/>
            <a:ext cx="795033" cy="919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34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7331" y="2235010"/>
            <a:ext cx="795033" cy="91918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2262907" y="4680029"/>
            <a:ext cx="885361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It is very likely that the local IP (4) may have been compromised by bot activity on September 17 and 18. In addition, local PI (1) may also be compromised on </a:t>
            </a: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Jul 1 &amp; Aug </a:t>
            </a:r>
            <a:r>
              <a:rPr lang="en-US" sz="1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1. More detailed investigations are required to confirm the compromised bot activity in all local IPs.</a:t>
            </a:r>
            <a:endParaRPr lang="en-US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endParaRPr lang="en-US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"/>
          <p:cNvSpPr txBox="1"/>
          <p:nvPr/>
        </p:nvSpPr>
        <p:spPr>
          <a:xfrm>
            <a:off x="3849977" y="2883216"/>
            <a:ext cx="5984306" cy="12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99"/>
              <a:buFont typeface="Century Gothic"/>
              <a:buNone/>
            </a:pPr>
            <a:r>
              <a:rPr lang="en-US" sz="3600" i="0" u="none" strike="noStrike" cap="none" dirty="0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Thanks for your time!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99"/>
              <a:buFont typeface="Century Gothic"/>
              <a:buNone/>
            </a:pPr>
            <a:endParaRPr sz="360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4986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1"/>
          <p:cNvSpPr/>
          <p:nvPr/>
        </p:nvSpPr>
        <p:spPr>
          <a:xfrm>
            <a:off x="0" y="0"/>
            <a:ext cx="12185778" cy="685800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3" name="Google Shape;193;p41"/>
          <p:cNvSpPr/>
          <p:nvPr/>
        </p:nvSpPr>
        <p:spPr>
          <a:xfrm>
            <a:off x="0" y="0"/>
            <a:ext cx="8227455" cy="6858000"/>
          </a:xfrm>
          <a:prstGeom prst="rect">
            <a:avLst/>
          </a:prstGeom>
          <a:solidFill>
            <a:schemeClr val="accent1">
              <a:alpha val="73333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41"/>
          <p:cNvSpPr/>
          <p:nvPr/>
        </p:nvSpPr>
        <p:spPr>
          <a:xfrm>
            <a:off x="0" y="659027"/>
            <a:ext cx="9040336" cy="1035152"/>
          </a:xfrm>
          <a:custGeom>
            <a:avLst/>
            <a:gdLst/>
            <a:ahLst/>
            <a:cxnLst/>
            <a:rect l="l" t="t" r="r" b="b"/>
            <a:pathLst>
              <a:path w="1902" h="163" extrusionOk="0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41"/>
          <p:cNvSpPr txBox="1">
            <a:spLocks noGrp="1"/>
          </p:cNvSpPr>
          <p:nvPr>
            <p:ph type="title"/>
          </p:nvPr>
        </p:nvSpPr>
        <p:spPr>
          <a:xfrm>
            <a:off x="541725" y="787400"/>
            <a:ext cx="7144005" cy="77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Clr>
                <a:srgbClr val="FEFFFF"/>
              </a:buClr>
              <a:buSzPts val="2880"/>
            </a:pPr>
            <a:r>
              <a:rPr lang="en-US" sz="3600" b="1" dirty="0">
                <a:solidFill>
                  <a:schemeClr val="lt1"/>
                </a:solidFill>
              </a:rPr>
              <a:t>Next </a:t>
            </a:r>
            <a:r>
              <a:rPr lang="en-US" sz="3600" b="1" dirty="0" smtClean="0">
                <a:solidFill>
                  <a:schemeClr val="lt1"/>
                </a:solidFill>
              </a:rPr>
              <a:t>20 minutes</a:t>
            </a:r>
            <a:endParaRPr dirty="0"/>
          </a:p>
        </p:txBody>
      </p:sp>
      <p:sp>
        <p:nvSpPr>
          <p:cNvPr id="196" name="Google Shape;196;p41"/>
          <p:cNvSpPr txBox="1">
            <a:spLocks noGrp="1"/>
          </p:cNvSpPr>
          <p:nvPr>
            <p:ph type="body" idx="1"/>
          </p:nvPr>
        </p:nvSpPr>
        <p:spPr>
          <a:xfrm>
            <a:off x="610557" y="2436803"/>
            <a:ext cx="7143900" cy="30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</a:pPr>
            <a:r>
              <a:rPr lang="en-US" dirty="0" smtClean="0"/>
              <a:t>Questions</a:t>
            </a:r>
          </a:p>
          <a:p>
            <a:pPr>
              <a:lnSpc>
                <a:spcPct val="90000"/>
              </a:lnSpc>
              <a:buClr>
                <a:schemeClr val="lt1"/>
              </a:buClr>
              <a:buFont typeface="Arial"/>
              <a:buAutoNum type="arabicPeriod"/>
            </a:pPr>
            <a:r>
              <a:rPr lang="en-US" dirty="0" smtClean="0"/>
              <a:t>Data</a:t>
            </a: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</a:pPr>
            <a:r>
              <a:rPr lang="en-US" dirty="0" smtClean="0"/>
              <a:t>Methods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</a:pPr>
            <a:r>
              <a:rPr lang="en-US" dirty="0" smtClean="0"/>
              <a:t>Results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</a:pPr>
            <a:r>
              <a:rPr lang="en-US" dirty="0" smtClean="0"/>
              <a:t>Discussion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</a:pPr>
            <a:r>
              <a:rPr lang="en-US" dirty="0" smtClean="0"/>
              <a:t>Conclusion</a:t>
            </a:r>
            <a:endParaRPr sz="2400" b="1" dirty="0">
              <a:solidFill>
                <a:schemeClr val="lt1"/>
              </a:solidFill>
            </a:endParaRPr>
          </a:p>
        </p:txBody>
      </p:sp>
      <p:pic>
        <p:nvPicPr>
          <p:cNvPr id="197" name="Google Shape;197;p41" descr="Cloc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66357" y="1752600"/>
            <a:ext cx="1980000" cy="1980000"/>
          </a:xfrm>
          <a:prstGeom prst="rect">
            <a:avLst/>
          </a:prstGeom>
          <a:solidFill>
            <a:srgbClr val="C4E0B2"/>
          </a:solidFill>
          <a:ln>
            <a:noFill/>
          </a:ln>
          <a:effectLst>
            <a:outerShdw blurRad="57150" dist="19050" dir="5400000" algn="bl" rotWithShape="0">
              <a:srgbClr val="000000">
                <a:alpha val="48627"/>
              </a:srgbClr>
            </a:outerShdw>
          </a:effectLst>
        </p:spPr>
      </p:pic>
      <p:pic>
        <p:nvPicPr>
          <p:cNvPr id="198" name="Google Shape;198;p41" descr="Whole pizz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00812" y="4191000"/>
            <a:ext cx="1980000" cy="1980000"/>
          </a:xfrm>
          <a:prstGeom prst="rect">
            <a:avLst/>
          </a:prstGeom>
          <a:solidFill>
            <a:srgbClr val="C4E0B2"/>
          </a:solidFill>
          <a:ln>
            <a:noFill/>
          </a:ln>
          <a:effectLst>
            <a:outerShdw blurRad="57150" dist="19050" dir="5400000" algn="bl" rotWithShape="0">
              <a:srgbClr val="000000">
                <a:alpha val="48627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9"/>
          <p:cNvSpPr txBox="1">
            <a:spLocks noGrp="1"/>
          </p:cNvSpPr>
          <p:nvPr>
            <p:ph type="title"/>
          </p:nvPr>
        </p:nvSpPr>
        <p:spPr>
          <a:xfrm>
            <a:off x="2119787" y="624110"/>
            <a:ext cx="9381830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22853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99"/>
              <a:buFont typeface="Arial"/>
              <a:buAutoNum type="arabicPeriod"/>
            </a:pPr>
            <a:r>
              <a:rPr lang="en-US" dirty="0" smtClean="0"/>
              <a:t>Questions</a:t>
            </a:r>
            <a:endParaRPr dirty="0"/>
          </a:p>
        </p:txBody>
      </p:sp>
      <p:sp>
        <p:nvSpPr>
          <p:cNvPr id="205" name="Google Shape;205;p69"/>
          <p:cNvSpPr txBox="1">
            <a:spLocks noGrp="1"/>
          </p:cNvSpPr>
          <p:nvPr>
            <p:ph type="body" idx="1"/>
          </p:nvPr>
        </p:nvSpPr>
        <p:spPr>
          <a:xfrm>
            <a:off x="2022988" y="1536435"/>
            <a:ext cx="6405900" cy="4442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"</a:t>
            </a:r>
            <a:r>
              <a:rPr lang="en-US" dirty="0"/>
              <a:t>odd" </a:t>
            </a:r>
            <a:r>
              <a:rPr lang="en-US" dirty="0" smtClean="0"/>
              <a:t>activity/suspicions </a:t>
            </a:r>
            <a:r>
              <a:rPr lang="en-US" dirty="0"/>
              <a:t>about a machine's </a:t>
            </a:r>
            <a:r>
              <a:rPr lang="en-US" dirty="0" smtClean="0"/>
              <a:t>behavior:</a:t>
            </a:r>
          </a:p>
          <a:p>
            <a:pPr marL="1943100" lvl="4" indent="0">
              <a:buNone/>
            </a:pPr>
            <a:r>
              <a:rPr lang="en-US" sz="1800" dirty="0"/>
              <a:t>Date : IP</a:t>
            </a:r>
          </a:p>
          <a:p>
            <a:pPr marL="1943100" lvl="4" indent="0">
              <a:buNone/>
            </a:pPr>
            <a:r>
              <a:rPr lang="en-US" sz="1800" dirty="0"/>
              <a:t>08-24 : 1</a:t>
            </a:r>
          </a:p>
          <a:p>
            <a:pPr marL="1943100" lvl="4" indent="0">
              <a:buNone/>
            </a:pPr>
            <a:r>
              <a:rPr lang="en-US" sz="1800" dirty="0"/>
              <a:t>09-04 : 5</a:t>
            </a:r>
          </a:p>
          <a:p>
            <a:pPr marL="1943100" lvl="4" indent="0">
              <a:buNone/>
            </a:pPr>
            <a:r>
              <a:rPr lang="en-US" sz="1800" dirty="0"/>
              <a:t>09-18 : 4</a:t>
            </a:r>
          </a:p>
          <a:p>
            <a:pPr marL="1943100" lvl="4" indent="0">
              <a:buNone/>
            </a:pPr>
            <a:r>
              <a:rPr lang="en-US" sz="1800" dirty="0"/>
              <a:t>09-26 : 3 </a:t>
            </a:r>
            <a:r>
              <a:rPr lang="en-US" sz="1800" dirty="0" smtClean="0"/>
              <a:t>6</a:t>
            </a:r>
          </a:p>
          <a:p>
            <a:pPr marL="1943100" lvl="4" indent="0">
              <a:buNone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When were the devices compromised by bot activity? Or when </a:t>
            </a:r>
            <a:r>
              <a:rPr lang="en-US" dirty="0"/>
              <a:t>a compromise has occurred by a change in the pattern of communication</a:t>
            </a:r>
            <a:r>
              <a:rPr lang="en-US" dirty="0" smtClean="0"/>
              <a:t>?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pic>
        <p:nvPicPr>
          <p:cNvPr id="206" name="Google Shape;206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8359" y="1190667"/>
            <a:ext cx="2843699" cy="239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44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18359" y="3684617"/>
            <a:ext cx="2843699" cy="284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"/>
          <p:cNvSpPr txBox="1">
            <a:spLocks noGrp="1"/>
          </p:cNvSpPr>
          <p:nvPr>
            <p:ph type="title"/>
          </p:nvPr>
        </p:nvSpPr>
        <p:spPr>
          <a:xfrm>
            <a:off x="2119787" y="624110"/>
            <a:ext cx="9381830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99"/>
              <a:buNone/>
            </a:pPr>
            <a:r>
              <a:rPr lang="en-US" dirty="0" smtClean="0">
                <a:latin typeface="Century Gothic"/>
                <a:ea typeface="Century Gothic"/>
                <a:cs typeface="Century Gothic"/>
                <a:sym typeface="Century Gothic"/>
              </a:rPr>
              <a:t>2. Data</a:t>
            </a:r>
            <a:endParaRPr dirty="0"/>
          </a:p>
        </p:txBody>
      </p:sp>
      <p:sp>
        <p:nvSpPr>
          <p:cNvPr id="243" name="Google Shape;243;p4"/>
          <p:cNvSpPr txBox="1">
            <a:spLocks noGrp="1"/>
          </p:cNvSpPr>
          <p:nvPr>
            <p:ph type="body" idx="1"/>
          </p:nvPr>
        </p:nvSpPr>
        <p:spPr>
          <a:xfrm>
            <a:off x="1762194" y="1356888"/>
            <a:ext cx="7271668" cy="4580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114300" indent="0">
              <a:buNone/>
            </a:pPr>
            <a:r>
              <a:rPr lang="en-US" dirty="0">
                <a:solidFill>
                  <a:schemeClr val="bg1"/>
                </a:solidFill>
              </a:rPr>
              <a:t>Computer Network Traffic Data </a:t>
            </a:r>
            <a:r>
              <a:rPr lang="en-US" dirty="0" smtClean="0">
                <a:solidFill>
                  <a:schemeClr val="bg1"/>
                </a:solidFill>
              </a:rPr>
              <a:t>with:</a:t>
            </a:r>
            <a:endParaRPr lang="en-US" dirty="0">
              <a:solidFill>
                <a:schemeClr val="bg1"/>
              </a:solidFill>
            </a:endParaRPr>
          </a:p>
          <a:p>
            <a:pPr lvl="0">
              <a:buFont typeface="Wingdings" panose="05000000000000000000" pitchFamily="2" charset="2"/>
              <a:buChar char="§"/>
            </a:pPr>
            <a:r>
              <a:rPr lang="en-US" dirty="0"/>
              <a:t>A ~500K CSV of some historical real network traffic data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dirty="0"/>
              <a:t>10 local workstation </a:t>
            </a:r>
            <a:r>
              <a:rPr lang="en-US" dirty="0" smtClean="0"/>
              <a:t>IPs over </a:t>
            </a:r>
            <a:r>
              <a:rPr lang="en-US" dirty="0"/>
              <a:t>a three month period. 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dirty="0"/>
              <a:t>Half of the IPs were compromised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dirty="0"/>
              <a:t>~21K rows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dirty="0"/>
              <a:t>Four columns: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i="1" dirty="0"/>
              <a:t>date: 	</a:t>
            </a:r>
            <a:r>
              <a:rPr lang="en-US" i="1" dirty="0" err="1"/>
              <a:t>yyyy</a:t>
            </a:r>
            <a:r>
              <a:rPr lang="en-US" i="1" dirty="0"/>
              <a:t>-mm-</a:t>
            </a:r>
            <a:r>
              <a:rPr lang="en-US" i="1" dirty="0" err="1"/>
              <a:t>dd</a:t>
            </a:r>
            <a:r>
              <a:rPr lang="en-US" i="1" dirty="0"/>
              <a:t>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i="1" dirty="0" err="1"/>
              <a:t>l_ipn</a:t>
            </a:r>
            <a:r>
              <a:rPr lang="en-US" i="1" dirty="0"/>
              <a:t>: 	local IP </a:t>
            </a:r>
            <a:r>
              <a:rPr lang="en-US" i="1" dirty="0" smtClean="0"/>
              <a:t>(0-9)</a:t>
            </a:r>
            <a:endParaRPr lang="en-US" i="1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i="1" dirty="0" err="1"/>
              <a:t>r_asn</a:t>
            </a:r>
            <a:r>
              <a:rPr lang="en-US" i="1" dirty="0"/>
              <a:t>: 	remote </a:t>
            </a:r>
            <a:r>
              <a:rPr lang="en-US" i="1" dirty="0" smtClean="0"/>
              <a:t>ASN (2005)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i="1" dirty="0" smtClean="0"/>
              <a:t>f: 		flows – i.e., count of connections by day</a:t>
            </a:r>
          </a:p>
          <a:p>
            <a:pPr marL="2400300" lvl="5" indent="0">
              <a:buNone/>
            </a:pPr>
            <a:r>
              <a:rPr lang="en-US" sz="1400" i="1" dirty="0"/>
              <a:t>	 (range: </a:t>
            </a:r>
            <a:r>
              <a:rPr lang="en-US" sz="1400" i="1" dirty="0" smtClean="0"/>
              <a:t>1- 784,234)</a:t>
            </a:r>
            <a:endParaRPr lang="en-US" sz="1400" i="1" dirty="0" smtClean="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None/>
            </a:pPr>
            <a:endParaRPr sz="2200" b="0" i="1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f012bb72a_0_34"/>
          <p:cNvSpPr txBox="1">
            <a:spLocks noGrp="1"/>
          </p:cNvSpPr>
          <p:nvPr>
            <p:ph type="title"/>
          </p:nvPr>
        </p:nvSpPr>
        <p:spPr>
          <a:xfrm>
            <a:off x="2119787" y="624110"/>
            <a:ext cx="9381900" cy="12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99"/>
              <a:buNone/>
            </a:pPr>
            <a:r>
              <a:rPr lang="en-US" dirty="0" smtClean="0"/>
              <a:t>3. Methods</a:t>
            </a:r>
            <a:endParaRPr dirty="0"/>
          </a:p>
        </p:txBody>
      </p:sp>
      <p:grpSp>
        <p:nvGrpSpPr>
          <p:cNvPr id="257" name="Google Shape;257;g5f012bb72a_0_34"/>
          <p:cNvGrpSpPr/>
          <p:nvPr/>
        </p:nvGrpSpPr>
        <p:grpSpPr>
          <a:xfrm>
            <a:off x="1877589" y="3367520"/>
            <a:ext cx="9622514" cy="817405"/>
            <a:chOff x="1513" y="894552"/>
            <a:chExt cx="9622514" cy="817405"/>
          </a:xfrm>
        </p:grpSpPr>
        <p:sp>
          <p:nvSpPr>
            <p:cNvPr id="258" name="Google Shape;258;g5f012bb72a_0_34"/>
            <p:cNvSpPr/>
            <p:nvPr/>
          </p:nvSpPr>
          <p:spPr>
            <a:xfrm>
              <a:off x="1513" y="894552"/>
              <a:ext cx="1694104" cy="653924"/>
            </a:xfrm>
            <a:prstGeom prst="chevron">
              <a:avLst>
                <a:gd name="adj" fmla="val 40000"/>
              </a:avLst>
            </a:prstGeom>
            <a:solidFill>
              <a:srgbClr val="4372C3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g5f012bb72a_0_34"/>
            <p:cNvSpPr/>
            <p:nvPr/>
          </p:nvSpPr>
          <p:spPr>
            <a:xfrm>
              <a:off x="453274" y="1058033"/>
              <a:ext cx="1430577" cy="653924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411"/>
              </a:schemeClr>
            </a:solidFill>
            <a:ln w="15875" cap="rnd" cmpd="sng">
              <a:solidFill>
                <a:srgbClr val="4372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g5f012bb72a_0_34"/>
            <p:cNvSpPr txBox="1"/>
            <p:nvPr/>
          </p:nvSpPr>
          <p:spPr>
            <a:xfrm>
              <a:off x="472427" y="1077186"/>
              <a:ext cx="1392271" cy="6156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5125" tIns="135125" rIns="135125" bIns="1351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entury Gothic"/>
                <a:buNone/>
              </a:pPr>
              <a:r>
                <a:rPr lang="en-US" sz="1900" b="0" i="0" u="none" strike="noStrike" cap="none">
                  <a:solidFill>
                    <a:srgbClr val="00B05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Collect</a:t>
              </a:r>
              <a:endParaRPr sz="14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g5f012bb72a_0_34"/>
            <p:cNvSpPr/>
            <p:nvPr/>
          </p:nvSpPr>
          <p:spPr>
            <a:xfrm>
              <a:off x="1936557" y="894552"/>
              <a:ext cx="1694104" cy="653924"/>
            </a:xfrm>
            <a:prstGeom prst="chevron">
              <a:avLst>
                <a:gd name="adj" fmla="val 40000"/>
              </a:avLst>
            </a:prstGeom>
            <a:solidFill>
              <a:srgbClr val="4372C3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g5f012bb72a_0_34"/>
            <p:cNvSpPr/>
            <p:nvPr/>
          </p:nvSpPr>
          <p:spPr>
            <a:xfrm>
              <a:off x="2388318" y="1058033"/>
              <a:ext cx="1430577" cy="653924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411"/>
              </a:schemeClr>
            </a:solidFill>
            <a:ln w="15875" cap="rnd" cmpd="sng">
              <a:solidFill>
                <a:srgbClr val="4372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g5f012bb72a_0_34"/>
            <p:cNvSpPr txBox="1"/>
            <p:nvPr/>
          </p:nvSpPr>
          <p:spPr>
            <a:xfrm>
              <a:off x="2407471" y="1077186"/>
              <a:ext cx="1392271" cy="6156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5125" tIns="135125" rIns="135125" bIns="1351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entury Gothic"/>
                <a:buNone/>
              </a:pPr>
              <a:r>
                <a:rPr lang="en-US" sz="1900" b="0" i="0" u="none" strike="noStrike" cap="none">
                  <a:solidFill>
                    <a:srgbClr val="00B05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Clean</a:t>
              </a:r>
              <a:endParaRPr sz="14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g5f012bb72a_0_34"/>
            <p:cNvSpPr/>
            <p:nvPr/>
          </p:nvSpPr>
          <p:spPr>
            <a:xfrm>
              <a:off x="3871601" y="894552"/>
              <a:ext cx="1694104" cy="653924"/>
            </a:xfrm>
            <a:prstGeom prst="chevron">
              <a:avLst>
                <a:gd name="adj" fmla="val 40000"/>
              </a:avLst>
            </a:prstGeom>
            <a:solidFill>
              <a:srgbClr val="4372C3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g5f012bb72a_0_34"/>
            <p:cNvSpPr/>
            <p:nvPr/>
          </p:nvSpPr>
          <p:spPr>
            <a:xfrm>
              <a:off x="4323362" y="1058033"/>
              <a:ext cx="1430577" cy="653924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411"/>
              </a:schemeClr>
            </a:solidFill>
            <a:ln w="15875" cap="rnd" cmpd="sng">
              <a:solidFill>
                <a:srgbClr val="4372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g5f012bb72a_0_34"/>
            <p:cNvSpPr txBox="1"/>
            <p:nvPr/>
          </p:nvSpPr>
          <p:spPr>
            <a:xfrm>
              <a:off x="4342515" y="1077186"/>
              <a:ext cx="1392271" cy="6156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5125" tIns="135125" rIns="135125" bIns="1351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entury Gothic"/>
                <a:buNone/>
              </a:pPr>
              <a:r>
                <a:rPr lang="en-US" sz="1900" b="0" i="0" u="none" strike="noStrike" cap="none">
                  <a:solidFill>
                    <a:srgbClr val="00B05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Transform</a:t>
              </a:r>
              <a:endParaRPr sz="14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g5f012bb72a_0_34"/>
            <p:cNvSpPr/>
            <p:nvPr/>
          </p:nvSpPr>
          <p:spPr>
            <a:xfrm>
              <a:off x="5806645" y="894552"/>
              <a:ext cx="1694104" cy="653924"/>
            </a:xfrm>
            <a:prstGeom prst="chevron">
              <a:avLst>
                <a:gd name="adj" fmla="val 40000"/>
              </a:avLst>
            </a:prstGeom>
            <a:solidFill>
              <a:srgbClr val="4372C3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g5f012bb72a_0_34"/>
            <p:cNvSpPr/>
            <p:nvPr/>
          </p:nvSpPr>
          <p:spPr>
            <a:xfrm>
              <a:off x="6258406" y="1058033"/>
              <a:ext cx="1430577" cy="653924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411"/>
              </a:schemeClr>
            </a:solidFill>
            <a:ln w="15875" cap="rnd" cmpd="sng">
              <a:solidFill>
                <a:srgbClr val="4372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g5f012bb72a_0_34"/>
            <p:cNvSpPr txBox="1"/>
            <p:nvPr/>
          </p:nvSpPr>
          <p:spPr>
            <a:xfrm>
              <a:off x="6277559" y="1077186"/>
              <a:ext cx="1392271" cy="6156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5125" tIns="135125" rIns="135125" bIns="1351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entury Gothic"/>
                <a:buNone/>
              </a:pPr>
              <a:r>
                <a:rPr lang="en-US" sz="1900" b="0" i="0" u="none" strike="noStrike" cap="none">
                  <a:solidFill>
                    <a:srgbClr val="00B05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Analyze</a:t>
              </a:r>
              <a:endParaRPr sz="14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g5f012bb72a_0_34"/>
            <p:cNvSpPr/>
            <p:nvPr/>
          </p:nvSpPr>
          <p:spPr>
            <a:xfrm>
              <a:off x="7741689" y="894552"/>
              <a:ext cx="1694104" cy="653924"/>
            </a:xfrm>
            <a:prstGeom prst="chevron">
              <a:avLst>
                <a:gd name="adj" fmla="val 40000"/>
              </a:avLst>
            </a:prstGeom>
            <a:solidFill>
              <a:srgbClr val="4372C3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g5f012bb72a_0_34"/>
            <p:cNvSpPr/>
            <p:nvPr/>
          </p:nvSpPr>
          <p:spPr>
            <a:xfrm>
              <a:off x="8193450" y="1058033"/>
              <a:ext cx="1430577" cy="653924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411"/>
              </a:schemeClr>
            </a:solidFill>
            <a:ln w="15875" cap="rnd" cmpd="sng">
              <a:solidFill>
                <a:srgbClr val="4372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g5f012bb72a_0_34"/>
            <p:cNvSpPr txBox="1"/>
            <p:nvPr/>
          </p:nvSpPr>
          <p:spPr>
            <a:xfrm>
              <a:off x="8212603" y="1077186"/>
              <a:ext cx="1392271" cy="6156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5125" tIns="135125" rIns="135125" bIns="1351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entury Gothic"/>
                <a:buNone/>
              </a:pPr>
              <a:r>
                <a:rPr lang="en-US" sz="1900" b="0" i="0" u="none" strike="noStrike" cap="none">
                  <a:solidFill>
                    <a:srgbClr val="00B05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Present</a:t>
              </a:r>
              <a:endParaRPr sz="14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73" name="Google Shape;273;g5f012bb72a_0_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1645" y="4987566"/>
            <a:ext cx="914402" cy="914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g5f012bb72a_0_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60610" y="4987566"/>
            <a:ext cx="914402" cy="914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g5f012bb72a_0_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80777" y="4987566"/>
            <a:ext cx="914402" cy="914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g5f012bb72a_0_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86340" y="4987566"/>
            <a:ext cx="914402" cy="914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g5f012bb72a_0_3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110438" y="4987566"/>
            <a:ext cx="914402" cy="914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g5f012bb72a_0_3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273020" y="1388068"/>
            <a:ext cx="2819402" cy="1632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80;g5f012bb72a_0_3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654749" y="1628854"/>
            <a:ext cx="1540430" cy="93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7"/>
          <p:cNvSpPr txBox="1">
            <a:spLocks noGrp="1"/>
          </p:cNvSpPr>
          <p:nvPr>
            <p:ph type="title"/>
          </p:nvPr>
        </p:nvSpPr>
        <p:spPr>
          <a:xfrm>
            <a:off x="2119787" y="624110"/>
            <a:ext cx="9381830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500"/>
              <a:buFont typeface="Century Gothic"/>
              <a:buNone/>
            </a:pPr>
            <a:r>
              <a:rPr lang="en-US" dirty="0"/>
              <a:t>4</a:t>
            </a:r>
            <a:r>
              <a:rPr lang="en-US" dirty="0" smtClean="0"/>
              <a:t>. Results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311" name="Google Shape;311;p67"/>
          <p:cNvSpPr txBox="1">
            <a:spLocks noGrp="1"/>
          </p:cNvSpPr>
          <p:nvPr>
            <p:ph type="body" idx="1"/>
          </p:nvPr>
        </p:nvSpPr>
        <p:spPr>
          <a:xfrm>
            <a:off x="1980449" y="2256686"/>
            <a:ext cx="7533000" cy="32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83870" lvl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220"/>
              <a:buFontTx/>
              <a:buChar char="-"/>
            </a:pPr>
            <a:r>
              <a:rPr lang="en-US" sz="2220" dirty="0" smtClean="0"/>
              <a:t>Tableau public:</a:t>
            </a:r>
          </a:p>
          <a:p>
            <a:pPr marL="941070" lvl="1">
              <a:lnSpc>
                <a:spcPct val="80000"/>
              </a:lnSpc>
              <a:buSzPts val="2220"/>
              <a:buFontTx/>
              <a:buChar char="-"/>
            </a:pPr>
            <a:r>
              <a:rPr lang="en-US" sz="2400" dirty="0">
                <a:hlinkClick r:id="rId3"/>
              </a:rPr>
              <a:t>https://public.tableau.com/profile/peter.le6443#!/</a:t>
            </a:r>
            <a:r>
              <a:rPr lang="en-US" sz="2400" dirty="0" smtClean="0">
                <a:hlinkClick r:id="rId3"/>
              </a:rPr>
              <a:t>vizhome/ComputerNetworkTrafficData/OverallClusters</a:t>
            </a:r>
            <a:endParaRPr lang="en-US" sz="2400" dirty="0" smtClean="0"/>
          </a:p>
          <a:p>
            <a:pPr marL="483870">
              <a:lnSpc>
                <a:spcPct val="80000"/>
              </a:lnSpc>
              <a:buSzPts val="2220"/>
              <a:buFontTx/>
              <a:buChar char="-"/>
            </a:pPr>
            <a:r>
              <a:rPr lang="en-US" sz="2220" dirty="0" err="1" smtClean="0"/>
              <a:t>Github</a:t>
            </a:r>
            <a:r>
              <a:rPr lang="en-US" sz="2220" dirty="0" smtClean="0"/>
              <a:t>:</a:t>
            </a:r>
          </a:p>
          <a:p>
            <a:pPr marL="941070" lvl="1">
              <a:lnSpc>
                <a:spcPct val="80000"/>
              </a:lnSpc>
              <a:buSzPts val="2220"/>
              <a:buFontTx/>
              <a:buChar char="-"/>
            </a:pPr>
            <a:r>
              <a:rPr lang="en-US" sz="2400" dirty="0">
                <a:hlinkClick r:id="rId4"/>
              </a:rPr>
              <a:t>https://github.com/peterquynhle/Computer-Network-Traffic-Data</a:t>
            </a:r>
            <a:endParaRPr sz="2020" dirty="0"/>
          </a:p>
        </p:txBody>
      </p:sp>
      <p:pic>
        <p:nvPicPr>
          <p:cNvPr id="312" name="Google Shape;312;p6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52712" y="4284282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6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720878" y="2128737"/>
            <a:ext cx="1684422" cy="1771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7"/>
          <p:cNvSpPr txBox="1">
            <a:spLocks noGrp="1"/>
          </p:cNvSpPr>
          <p:nvPr>
            <p:ph type="title"/>
          </p:nvPr>
        </p:nvSpPr>
        <p:spPr>
          <a:xfrm>
            <a:off x="2119787" y="624110"/>
            <a:ext cx="9381830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500"/>
              <a:buFont typeface="Century Gothic"/>
              <a:buNone/>
            </a:pPr>
            <a:r>
              <a:rPr lang="en-US" dirty="0"/>
              <a:t>4</a:t>
            </a:r>
            <a:r>
              <a:rPr lang="en-US" dirty="0" smtClean="0"/>
              <a:t>. Results (1)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311" name="Google Shape;311;p67"/>
          <p:cNvSpPr txBox="1">
            <a:spLocks noGrp="1"/>
          </p:cNvSpPr>
          <p:nvPr>
            <p:ph type="body" idx="1"/>
          </p:nvPr>
        </p:nvSpPr>
        <p:spPr>
          <a:xfrm>
            <a:off x="1980449" y="2256686"/>
            <a:ext cx="7533000" cy="32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4097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220"/>
              <a:buNone/>
            </a:pPr>
            <a:endParaRPr sz="202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449" y="1415547"/>
            <a:ext cx="4707222" cy="46266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612" y="1415547"/>
            <a:ext cx="4868202" cy="462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7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7"/>
          <p:cNvSpPr txBox="1">
            <a:spLocks noGrp="1"/>
          </p:cNvSpPr>
          <p:nvPr>
            <p:ph type="title"/>
          </p:nvPr>
        </p:nvSpPr>
        <p:spPr>
          <a:xfrm>
            <a:off x="2119787" y="624110"/>
            <a:ext cx="9381830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500"/>
              <a:buFont typeface="Century Gothic"/>
              <a:buNone/>
            </a:pPr>
            <a:r>
              <a:rPr lang="en-US" dirty="0"/>
              <a:t>4</a:t>
            </a:r>
            <a:r>
              <a:rPr lang="en-US" dirty="0" smtClean="0"/>
              <a:t>. Results (2) 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311" name="Google Shape;311;p67"/>
          <p:cNvSpPr txBox="1">
            <a:spLocks noGrp="1"/>
          </p:cNvSpPr>
          <p:nvPr>
            <p:ph type="body" idx="1"/>
          </p:nvPr>
        </p:nvSpPr>
        <p:spPr>
          <a:xfrm>
            <a:off x="1980449" y="2256686"/>
            <a:ext cx="7533000" cy="32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83870" lvl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220"/>
              <a:buFontTx/>
              <a:buChar char="-"/>
            </a:pPr>
            <a:endParaRPr sz="202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787" y="1451323"/>
            <a:ext cx="9381830" cy="508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66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7"/>
          <p:cNvSpPr txBox="1">
            <a:spLocks noGrp="1"/>
          </p:cNvSpPr>
          <p:nvPr>
            <p:ph type="title"/>
          </p:nvPr>
        </p:nvSpPr>
        <p:spPr>
          <a:xfrm>
            <a:off x="2119787" y="624110"/>
            <a:ext cx="9381830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500"/>
              <a:buFont typeface="Century Gothic"/>
              <a:buNone/>
            </a:pPr>
            <a:r>
              <a:rPr lang="en-US" dirty="0"/>
              <a:t>4</a:t>
            </a:r>
            <a:r>
              <a:rPr lang="en-US" dirty="0" smtClean="0"/>
              <a:t>. Results (3) 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311" name="Google Shape;311;p67"/>
          <p:cNvSpPr txBox="1">
            <a:spLocks noGrp="1"/>
          </p:cNvSpPr>
          <p:nvPr>
            <p:ph type="body" idx="1"/>
          </p:nvPr>
        </p:nvSpPr>
        <p:spPr>
          <a:xfrm>
            <a:off x="1980449" y="2256686"/>
            <a:ext cx="7533000" cy="32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83870" lvl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220"/>
              <a:buFontTx/>
              <a:buChar char="-"/>
            </a:pPr>
            <a:endParaRPr sz="202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788" y="1325027"/>
            <a:ext cx="9480542" cy="513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51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Wisp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rgbClr val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746</Words>
  <Application>Microsoft Office PowerPoint</Application>
  <PresentationFormat>Custom</PresentationFormat>
  <Paragraphs>208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Century Gothic</vt:lpstr>
      <vt:lpstr>Corbel</vt:lpstr>
      <vt:lpstr>Noto Sans Symbols</vt:lpstr>
      <vt:lpstr>Wingdings</vt:lpstr>
      <vt:lpstr>1_Wisp</vt:lpstr>
      <vt:lpstr>Computer Network Traffic Data</vt:lpstr>
      <vt:lpstr>Next 20 minutes</vt:lpstr>
      <vt:lpstr>Questions</vt:lpstr>
      <vt:lpstr>2. Data</vt:lpstr>
      <vt:lpstr>3. Methods</vt:lpstr>
      <vt:lpstr>4. Results </vt:lpstr>
      <vt:lpstr>4. Results (1) </vt:lpstr>
      <vt:lpstr>4. Results (2)  </vt:lpstr>
      <vt:lpstr>4. Results (3)  </vt:lpstr>
      <vt:lpstr>4. Results (4) </vt:lpstr>
      <vt:lpstr>4. Results (5)  </vt:lpstr>
      <vt:lpstr>4. Results (6)  </vt:lpstr>
      <vt:lpstr>4. Results (7) - Outliers by days and local IPN    </vt:lpstr>
      <vt:lpstr>5. Discussion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 Traffic Data</dc:title>
  <dc:creator>Quynh Le</dc:creator>
  <cp:lastModifiedBy>Quynh Le</cp:lastModifiedBy>
  <cp:revision>17</cp:revision>
  <dcterms:created xsi:type="dcterms:W3CDTF">2018-11-19T17:50:56Z</dcterms:created>
  <dcterms:modified xsi:type="dcterms:W3CDTF">2019-11-19T22:28:46Z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