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5" r:id="rId6"/>
    <p:sldId id="269" r:id="rId7"/>
    <p:sldId id="273" r:id="rId8"/>
    <p:sldId id="280" r:id="rId9"/>
    <p:sldId id="274" r:id="rId10"/>
    <p:sldId id="275" r:id="rId11"/>
    <p:sldId id="276" r:id="rId12"/>
    <p:sldId id="277" r:id="rId13"/>
    <p:sldId id="278" r:id="rId14"/>
    <p:sldId id="279" r:id="rId15"/>
    <p:sldId id="270" r:id="rId16"/>
    <p:sldId id="271" r:id="rId17"/>
    <p:sldId id="272" r:id="rId18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AAjc885sgDNd/MzmuTsqpbYse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9E095B-109A-4508-B9DA-A0337F8C919F}">
  <a:tblStyle styleId="{B49E095B-109A-4508-B9DA-A0337F8C919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9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785453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7" name="Google Shape;16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51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17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559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335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491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943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f012bb72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7" name="Google Shape;317;g5f012bb72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5377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2873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350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87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0812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9660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f012bb7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5f012bb7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3635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87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36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62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07" name="Google Shape;307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308" name="Google Shape;308;p67:notes"/>
          <p:cNvGraphicFramePr/>
          <p:nvPr/>
        </p:nvGraphicFramePr>
        <p:xfrm>
          <a:off x="382588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{B49E095B-109A-4508-B9DA-A0337F8C919F}</a:tableStyleId>
              </a:tblPr>
              <a:tblGrid>
                <a:gridCol w="2030950"/>
                <a:gridCol w="2030950"/>
                <a:gridCol w="2030950"/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Innovation/invention/Hypothesis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Outputs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DA work on the same data should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Two DS work on the same data may NOT come up with the same results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Other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Mr. Google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78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1"/>
          <p:cNvSpPr txBox="1">
            <a:spLocks noGrp="1"/>
          </p:cNvSpPr>
          <p:nvPr>
            <p:ph type="ctrTitle"/>
          </p:nvPr>
        </p:nvSpPr>
        <p:spPr>
          <a:xfrm>
            <a:off x="2275874" y="2514601"/>
            <a:ext cx="9225744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399"/>
              <a:buFont typeface="Century Gothic"/>
              <a:buNone/>
              <a:defRPr sz="53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1"/>
          <p:cNvSpPr txBox="1">
            <a:spLocks noGrp="1"/>
          </p:cNvSpPr>
          <p:nvPr>
            <p:ph type="subTitle" idx="1"/>
          </p:nvPr>
        </p:nvSpPr>
        <p:spPr>
          <a:xfrm>
            <a:off x="2275874" y="4777382"/>
            <a:ext cx="9225744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1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1"/>
          <p:cNvSpPr txBox="1">
            <a:spLocks noGrp="1"/>
          </p:cNvSpPr>
          <p:nvPr>
            <p:ph type="ftr" idx="11"/>
          </p:nvPr>
        </p:nvSpPr>
        <p:spPr>
          <a:xfrm>
            <a:off x="2275874" y="6135811"/>
            <a:ext cx="7930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1"/>
          <p:cNvSpPr/>
          <p:nvPr/>
        </p:nvSpPr>
        <p:spPr>
          <a:xfrm>
            <a:off x="0" y="4323813"/>
            <a:ext cx="1744198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1"/>
          <p:cNvSpPr txBox="1">
            <a:spLocks noGrp="1"/>
          </p:cNvSpPr>
          <p:nvPr>
            <p:ph type="sldNum" idx="12"/>
          </p:nvPr>
        </p:nvSpPr>
        <p:spPr>
          <a:xfrm>
            <a:off x="531675" y="4529543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0"/>
          <p:cNvSpPr txBox="1">
            <a:spLocks noGrp="1"/>
          </p:cNvSpPr>
          <p:nvPr>
            <p:ph type="title"/>
          </p:nvPr>
        </p:nvSpPr>
        <p:spPr>
          <a:xfrm>
            <a:off x="2588540" y="609600"/>
            <a:ext cx="8913077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99"/>
              <a:buFont typeface="Century Gothic"/>
              <a:buNone/>
              <a:defRPr sz="4799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80"/>
          <p:cNvSpPr txBox="1">
            <a:spLocks noGrp="1"/>
          </p:cNvSpPr>
          <p:nvPr>
            <p:ph type="body" idx="1"/>
          </p:nvPr>
        </p:nvSpPr>
        <p:spPr>
          <a:xfrm>
            <a:off x="2588540" y="4354046"/>
            <a:ext cx="8913077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80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0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80"/>
          <p:cNvSpPr/>
          <p:nvPr/>
        </p:nvSpPr>
        <p:spPr>
          <a:xfrm rot="10800000" flipH="1">
            <a:off x="-4186" y="31781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0"/>
          <p:cNvSpPr txBox="1">
            <a:spLocks noGrp="1"/>
          </p:cNvSpPr>
          <p:nvPr>
            <p:ph type="sldNum" idx="12"/>
          </p:nvPr>
        </p:nvSpPr>
        <p:spPr>
          <a:xfrm>
            <a:off x="531675" y="3244142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1"/>
          <p:cNvSpPr txBox="1">
            <a:spLocks noGrp="1"/>
          </p:cNvSpPr>
          <p:nvPr>
            <p:ph type="title"/>
          </p:nvPr>
        </p:nvSpPr>
        <p:spPr>
          <a:xfrm>
            <a:off x="2849207" y="609600"/>
            <a:ext cx="8391739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99"/>
              <a:buFont typeface="Century Gothic"/>
              <a:buNone/>
              <a:defRPr sz="4799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1"/>
          <p:cNvSpPr txBox="1">
            <a:spLocks noGrp="1"/>
          </p:cNvSpPr>
          <p:nvPr>
            <p:ph type="body" idx="1"/>
          </p:nvPr>
        </p:nvSpPr>
        <p:spPr>
          <a:xfrm>
            <a:off x="3274160" y="3505200"/>
            <a:ext cx="7534591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FEFEF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9" name="Google Shape;119;p81"/>
          <p:cNvSpPr txBox="1">
            <a:spLocks noGrp="1"/>
          </p:cNvSpPr>
          <p:nvPr>
            <p:ph type="body" idx="2"/>
          </p:nvPr>
        </p:nvSpPr>
        <p:spPr>
          <a:xfrm>
            <a:off x="2588540" y="4354046"/>
            <a:ext cx="8913077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81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81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81"/>
          <p:cNvSpPr/>
          <p:nvPr/>
        </p:nvSpPr>
        <p:spPr>
          <a:xfrm rot="10800000" flipH="1">
            <a:off x="-4186" y="31781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1"/>
          <p:cNvSpPr txBox="1">
            <a:spLocks noGrp="1"/>
          </p:cNvSpPr>
          <p:nvPr>
            <p:ph type="sldNum" idx="12"/>
          </p:nvPr>
        </p:nvSpPr>
        <p:spPr>
          <a:xfrm>
            <a:off x="531675" y="3244142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81"/>
          <p:cNvSpPr txBox="1"/>
          <p:nvPr/>
        </p:nvSpPr>
        <p:spPr>
          <a:xfrm>
            <a:off x="2467011" y="648005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8"/>
              <a:buFont typeface="Arial"/>
              <a:buNone/>
            </a:pPr>
            <a:r>
              <a:rPr lang="en-US" sz="7998" b="0" i="0" u="none" strike="noStrike" cap="non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1"/>
          <p:cNvSpPr txBox="1"/>
          <p:nvPr/>
        </p:nvSpPr>
        <p:spPr>
          <a:xfrm>
            <a:off x="11111959" y="2905306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8"/>
              <a:buFont typeface="Arial"/>
              <a:buNone/>
            </a:pPr>
            <a:r>
              <a:rPr lang="en-US" sz="7998" b="0" i="0" u="none" strike="noStrike" cap="non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2"/>
          <p:cNvSpPr txBox="1">
            <a:spLocks noGrp="1"/>
          </p:cNvSpPr>
          <p:nvPr>
            <p:ph type="title"/>
          </p:nvPr>
        </p:nvSpPr>
        <p:spPr>
          <a:xfrm>
            <a:off x="2588539" y="2438403"/>
            <a:ext cx="8913078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99"/>
              <a:buFont typeface="Century Gothic"/>
              <a:buNone/>
              <a:defRPr sz="4799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82"/>
          <p:cNvSpPr txBox="1">
            <a:spLocks noGrp="1"/>
          </p:cNvSpPr>
          <p:nvPr>
            <p:ph type="body" idx="1"/>
          </p:nvPr>
        </p:nvSpPr>
        <p:spPr>
          <a:xfrm>
            <a:off x="2588539" y="5181600"/>
            <a:ext cx="8913078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FEFEFE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29" name="Google Shape;129;p82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82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82"/>
          <p:cNvSpPr/>
          <p:nvPr/>
        </p:nvSpPr>
        <p:spPr>
          <a:xfrm rot="10800000" flipH="1">
            <a:off x="-4186" y="491172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2"/>
          <p:cNvSpPr txBox="1">
            <a:spLocks noGrp="1"/>
          </p:cNvSpPr>
          <p:nvPr>
            <p:ph type="sldNum" idx="12"/>
          </p:nvPr>
        </p:nvSpPr>
        <p:spPr>
          <a:xfrm>
            <a:off x="531675" y="4983090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3"/>
          <p:cNvSpPr txBox="1">
            <a:spLocks noGrp="1"/>
          </p:cNvSpPr>
          <p:nvPr>
            <p:ph type="title"/>
          </p:nvPr>
        </p:nvSpPr>
        <p:spPr>
          <a:xfrm>
            <a:off x="2849207" y="609600"/>
            <a:ext cx="8391739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99"/>
              <a:buFont typeface="Century Gothic"/>
              <a:buNone/>
              <a:defRPr sz="4799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3"/>
          <p:cNvSpPr txBox="1">
            <a:spLocks noGrp="1"/>
          </p:cNvSpPr>
          <p:nvPr>
            <p:ph type="body" idx="1"/>
          </p:nvPr>
        </p:nvSpPr>
        <p:spPr>
          <a:xfrm>
            <a:off x="2588538" y="4343400"/>
            <a:ext cx="891307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99"/>
              <a:buFont typeface="Century Gothic"/>
              <a:buNone/>
              <a:defRPr sz="2399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36" name="Google Shape;136;p83"/>
          <p:cNvSpPr txBox="1">
            <a:spLocks noGrp="1"/>
          </p:cNvSpPr>
          <p:nvPr>
            <p:ph type="body" idx="2"/>
          </p:nvPr>
        </p:nvSpPr>
        <p:spPr>
          <a:xfrm>
            <a:off x="2588539" y="5181600"/>
            <a:ext cx="8913078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FEFEFE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37" name="Google Shape;137;p83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83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3"/>
          <p:cNvSpPr/>
          <p:nvPr/>
        </p:nvSpPr>
        <p:spPr>
          <a:xfrm rot="10800000" flipH="1">
            <a:off x="-4186" y="491172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3"/>
          <p:cNvSpPr txBox="1">
            <a:spLocks noGrp="1"/>
          </p:cNvSpPr>
          <p:nvPr>
            <p:ph type="sldNum" idx="12"/>
          </p:nvPr>
        </p:nvSpPr>
        <p:spPr>
          <a:xfrm>
            <a:off x="531675" y="4983090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83"/>
          <p:cNvSpPr txBox="1"/>
          <p:nvPr/>
        </p:nvSpPr>
        <p:spPr>
          <a:xfrm>
            <a:off x="2467011" y="648005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8"/>
              <a:buFont typeface="Arial"/>
              <a:buNone/>
            </a:pPr>
            <a:r>
              <a:rPr lang="en-US" sz="7998" b="0" i="0" u="none" strike="noStrike" cap="non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3"/>
          <p:cNvSpPr txBox="1"/>
          <p:nvPr/>
        </p:nvSpPr>
        <p:spPr>
          <a:xfrm>
            <a:off x="11111959" y="2905306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8"/>
              <a:buFont typeface="Arial"/>
              <a:buNone/>
            </a:pPr>
            <a:r>
              <a:rPr lang="en-US" sz="7998" b="0" i="0" u="none" strike="noStrike" cap="non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4"/>
          <p:cNvSpPr txBox="1">
            <a:spLocks noGrp="1"/>
          </p:cNvSpPr>
          <p:nvPr>
            <p:ph type="title"/>
          </p:nvPr>
        </p:nvSpPr>
        <p:spPr>
          <a:xfrm>
            <a:off x="2588540" y="627407"/>
            <a:ext cx="8913077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99"/>
              <a:buFont typeface="Century Gothic"/>
              <a:buNone/>
              <a:defRPr sz="4799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84"/>
          <p:cNvSpPr txBox="1">
            <a:spLocks noGrp="1"/>
          </p:cNvSpPr>
          <p:nvPr>
            <p:ph type="body" idx="1"/>
          </p:nvPr>
        </p:nvSpPr>
        <p:spPr>
          <a:xfrm>
            <a:off x="2588538" y="4343400"/>
            <a:ext cx="891307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99"/>
              <a:buFont typeface="Century Gothic"/>
              <a:buNone/>
              <a:defRPr sz="2399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46" name="Google Shape;146;p84"/>
          <p:cNvSpPr txBox="1">
            <a:spLocks noGrp="1"/>
          </p:cNvSpPr>
          <p:nvPr>
            <p:ph type="body" idx="2"/>
          </p:nvPr>
        </p:nvSpPr>
        <p:spPr>
          <a:xfrm>
            <a:off x="2588539" y="5181600"/>
            <a:ext cx="8913078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FEFEFE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47" name="Google Shape;147;p84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84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4"/>
          <p:cNvSpPr/>
          <p:nvPr/>
        </p:nvSpPr>
        <p:spPr>
          <a:xfrm rot="10800000" flipH="1">
            <a:off x="-4186" y="491172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4"/>
          <p:cNvSpPr txBox="1">
            <a:spLocks noGrp="1"/>
          </p:cNvSpPr>
          <p:nvPr>
            <p:ph type="sldNum" idx="12"/>
          </p:nvPr>
        </p:nvSpPr>
        <p:spPr>
          <a:xfrm>
            <a:off x="531675" y="4983090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5"/>
          <p:cNvSpPr txBox="1">
            <a:spLocks noGrp="1"/>
          </p:cNvSpPr>
          <p:nvPr>
            <p:ph type="title"/>
          </p:nvPr>
        </p:nvSpPr>
        <p:spPr>
          <a:xfrm>
            <a:off x="1674813" y="624110"/>
            <a:ext cx="9826804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5"/>
          <p:cNvSpPr txBox="1">
            <a:spLocks noGrp="1"/>
          </p:cNvSpPr>
          <p:nvPr>
            <p:ph type="body" idx="1"/>
          </p:nvPr>
        </p:nvSpPr>
        <p:spPr>
          <a:xfrm rot="5400000">
            <a:off x="4645115" y="-836702"/>
            <a:ext cx="3886200" cy="982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54" name="Google Shape;154;p85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85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85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5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6"/>
          <p:cNvSpPr txBox="1">
            <a:spLocks noGrp="1"/>
          </p:cNvSpPr>
          <p:nvPr>
            <p:ph type="title"/>
          </p:nvPr>
        </p:nvSpPr>
        <p:spPr>
          <a:xfrm rot="5400000">
            <a:off x="7753996" y="2165803"/>
            <a:ext cx="5283817" cy="220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86"/>
          <p:cNvSpPr txBox="1">
            <a:spLocks noGrp="1"/>
          </p:cNvSpPr>
          <p:nvPr>
            <p:ph type="body" idx="1"/>
          </p:nvPr>
        </p:nvSpPr>
        <p:spPr>
          <a:xfrm rot="5400000">
            <a:off x="3184286" y="31660"/>
            <a:ext cx="5283817" cy="647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61" name="Google Shape;161;p86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86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86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6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2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99"/>
              <a:buFont typeface="Century Gothic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2"/>
          <p:cNvSpPr txBox="1">
            <a:spLocks noGrp="1"/>
          </p:cNvSpPr>
          <p:nvPr>
            <p:ph type="body" idx="1"/>
          </p:nvPr>
        </p:nvSpPr>
        <p:spPr>
          <a:xfrm>
            <a:off x="2119787" y="2133600"/>
            <a:ext cx="938183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3" name="Google Shape;53;p72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2"/>
          <p:cNvSpPr txBox="1">
            <a:spLocks noGrp="1"/>
          </p:cNvSpPr>
          <p:nvPr>
            <p:ph type="ftr" idx="11"/>
          </p:nvPr>
        </p:nvSpPr>
        <p:spPr>
          <a:xfrm>
            <a:off x="2119787" y="6135811"/>
            <a:ext cx="8086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2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2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3"/>
          <p:cNvSpPr txBox="1">
            <a:spLocks noGrp="1"/>
          </p:cNvSpPr>
          <p:nvPr>
            <p:ph type="title"/>
          </p:nvPr>
        </p:nvSpPr>
        <p:spPr>
          <a:xfrm>
            <a:off x="2119788" y="2058750"/>
            <a:ext cx="938182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999"/>
              <a:buFont typeface="Century Gothic"/>
              <a:buNone/>
              <a:defRPr sz="3999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3"/>
          <p:cNvSpPr txBox="1">
            <a:spLocks noGrp="1"/>
          </p:cNvSpPr>
          <p:nvPr>
            <p:ph type="body" idx="1"/>
          </p:nvPr>
        </p:nvSpPr>
        <p:spPr>
          <a:xfrm>
            <a:off x="2119788" y="3530129"/>
            <a:ext cx="938182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3"/>
          <p:cNvSpPr txBox="1">
            <a:spLocks noGrp="1"/>
          </p:cNvSpPr>
          <p:nvPr>
            <p:ph type="ftr" idx="11"/>
          </p:nvPr>
        </p:nvSpPr>
        <p:spPr>
          <a:xfrm>
            <a:off x="2119788" y="6135811"/>
            <a:ext cx="80867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3"/>
          <p:cNvSpPr/>
          <p:nvPr/>
        </p:nvSpPr>
        <p:spPr>
          <a:xfrm rot="10800000" flipH="1">
            <a:off x="-4186" y="31781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3"/>
          <p:cNvSpPr txBox="1">
            <a:spLocks noGrp="1"/>
          </p:cNvSpPr>
          <p:nvPr>
            <p:ph type="sldNum" idx="12"/>
          </p:nvPr>
        </p:nvSpPr>
        <p:spPr>
          <a:xfrm>
            <a:off x="531675" y="3244142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4"/>
          <p:cNvSpPr txBox="1">
            <a:spLocks noGrp="1"/>
          </p:cNvSpPr>
          <p:nvPr>
            <p:ph type="title"/>
          </p:nvPr>
        </p:nvSpPr>
        <p:spPr>
          <a:xfrm>
            <a:off x="2132012" y="624110"/>
            <a:ext cx="936960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99"/>
              <a:buFont typeface="Century Gothic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4"/>
          <p:cNvSpPr txBox="1">
            <a:spLocks noGrp="1"/>
          </p:cNvSpPr>
          <p:nvPr>
            <p:ph type="body" idx="1"/>
          </p:nvPr>
        </p:nvSpPr>
        <p:spPr>
          <a:xfrm>
            <a:off x="2132012" y="2133600"/>
            <a:ext cx="4648201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7" name="Google Shape;67;p74"/>
          <p:cNvSpPr txBox="1">
            <a:spLocks noGrp="1"/>
          </p:cNvSpPr>
          <p:nvPr>
            <p:ph type="body" idx="2"/>
          </p:nvPr>
        </p:nvSpPr>
        <p:spPr>
          <a:xfrm>
            <a:off x="7188874" y="2126222"/>
            <a:ext cx="4312741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8" name="Google Shape;68;p74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4"/>
          <p:cNvSpPr txBox="1">
            <a:spLocks noGrp="1"/>
          </p:cNvSpPr>
          <p:nvPr>
            <p:ph type="ftr" idx="11"/>
          </p:nvPr>
        </p:nvSpPr>
        <p:spPr>
          <a:xfrm>
            <a:off x="2086473" y="6135811"/>
            <a:ext cx="81200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4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4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28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99"/>
              <a:buFont typeface="Century Gothic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5"/>
          <p:cNvSpPr txBox="1">
            <a:spLocks noGrp="1"/>
          </p:cNvSpPr>
          <p:nvPr>
            <p:ph type="body" idx="1"/>
          </p:nvPr>
        </p:nvSpPr>
        <p:spPr>
          <a:xfrm>
            <a:off x="2938609" y="1972703"/>
            <a:ext cx="399169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99"/>
              <a:buNone/>
              <a:defRPr sz="2399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75"/>
          <p:cNvSpPr txBox="1">
            <a:spLocks noGrp="1"/>
          </p:cNvSpPr>
          <p:nvPr>
            <p:ph type="body" idx="2"/>
          </p:nvPr>
        </p:nvSpPr>
        <p:spPr>
          <a:xfrm>
            <a:off x="2119788" y="2548966"/>
            <a:ext cx="481051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6" name="Google Shape;76;p75"/>
          <p:cNvSpPr txBox="1">
            <a:spLocks noGrp="1"/>
          </p:cNvSpPr>
          <p:nvPr>
            <p:ph type="body" idx="3"/>
          </p:nvPr>
        </p:nvSpPr>
        <p:spPr>
          <a:xfrm>
            <a:off x="7504675" y="1969475"/>
            <a:ext cx="399796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99"/>
              <a:buNone/>
              <a:defRPr sz="2399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75"/>
          <p:cNvSpPr txBox="1">
            <a:spLocks noGrp="1"/>
          </p:cNvSpPr>
          <p:nvPr>
            <p:ph type="body" idx="4"/>
          </p:nvPr>
        </p:nvSpPr>
        <p:spPr>
          <a:xfrm>
            <a:off x="7165092" y="2545738"/>
            <a:ext cx="433754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8" name="Google Shape;78;p75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5"/>
          <p:cNvSpPr txBox="1">
            <a:spLocks noGrp="1"/>
          </p:cNvSpPr>
          <p:nvPr>
            <p:ph type="ftr" idx="11"/>
          </p:nvPr>
        </p:nvSpPr>
        <p:spPr>
          <a:xfrm>
            <a:off x="2119788" y="6135811"/>
            <a:ext cx="80867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5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5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6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28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99"/>
              <a:buFont typeface="Century Gothic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6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6"/>
          <p:cNvSpPr txBox="1">
            <a:spLocks noGrp="1"/>
          </p:cNvSpPr>
          <p:nvPr>
            <p:ph type="ftr" idx="11"/>
          </p:nvPr>
        </p:nvSpPr>
        <p:spPr>
          <a:xfrm>
            <a:off x="2119788" y="6135811"/>
            <a:ext cx="80867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6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76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7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7"/>
          <p:cNvSpPr txBox="1">
            <a:spLocks noGrp="1"/>
          </p:cNvSpPr>
          <p:nvPr>
            <p:ph type="ftr" idx="11"/>
          </p:nvPr>
        </p:nvSpPr>
        <p:spPr>
          <a:xfrm>
            <a:off x="1979613" y="6135811"/>
            <a:ext cx="8226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7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7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8"/>
          <p:cNvSpPr txBox="1"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8"/>
          <p:cNvSpPr txBox="1">
            <a:spLocks noGrp="1"/>
          </p:cNvSpPr>
          <p:nvPr>
            <p:ph type="body" idx="1"/>
          </p:nvPr>
        </p:nvSpPr>
        <p:spPr>
          <a:xfrm>
            <a:off x="6321365" y="446091"/>
            <a:ext cx="5180251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6" name="Google Shape;96;p78"/>
          <p:cNvSpPr txBox="1">
            <a:spLocks noGrp="1"/>
          </p:cNvSpPr>
          <p:nvPr>
            <p:ph type="body" idx="2"/>
          </p:nvPr>
        </p:nvSpPr>
        <p:spPr>
          <a:xfrm>
            <a:off x="2588538" y="1598613"/>
            <a:ext cx="3504286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78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8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78"/>
          <p:cNvSpPr/>
          <p:nvPr/>
        </p:nvSpPr>
        <p:spPr>
          <a:xfrm rot="10800000" flipH="1">
            <a:off x="-4186" y="71437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8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9"/>
          <p:cNvSpPr txBox="1"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399"/>
              <a:buFont typeface="Century Gothic"/>
              <a:buNone/>
              <a:defRPr sz="2399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9"/>
          <p:cNvSpPr>
            <a:spLocks noGrp="1"/>
          </p:cNvSpPr>
          <p:nvPr>
            <p:ph type="pic" idx="2"/>
          </p:nvPr>
        </p:nvSpPr>
        <p:spPr>
          <a:xfrm>
            <a:off x="2588538" y="634965"/>
            <a:ext cx="8913078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Google Shape;104;p79"/>
          <p:cNvSpPr txBox="1">
            <a:spLocks noGrp="1"/>
          </p:cNvSpPr>
          <p:nvPr>
            <p:ph type="body" idx="1"/>
          </p:nvPr>
        </p:nvSpPr>
        <p:spPr>
          <a:xfrm>
            <a:off x="2588539" y="5367338"/>
            <a:ext cx="891307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5" name="Google Shape;105;p79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9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79"/>
          <p:cNvSpPr/>
          <p:nvPr/>
        </p:nvSpPr>
        <p:spPr>
          <a:xfrm rot="10800000" flipH="1">
            <a:off x="-4186" y="4911728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9"/>
          <p:cNvSpPr txBox="1">
            <a:spLocks noGrp="1"/>
          </p:cNvSpPr>
          <p:nvPr>
            <p:ph type="sldNum" idx="12"/>
          </p:nvPr>
        </p:nvSpPr>
        <p:spPr>
          <a:xfrm>
            <a:off x="531675" y="4983090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0"/>
          <p:cNvGrpSpPr/>
          <p:nvPr/>
        </p:nvGrpSpPr>
        <p:grpSpPr>
          <a:xfrm>
            <a:off x="2" y="228600"/>
            <a:ext cx="2850773" cy="6638628"/>
            <a:chOff x="2487613" y="285750"/>
            <a:chExt cx="2428875" cy="5654676"/>
          </a:xfrm>
        </p:grpSpPr>
        <p:sp>
          <p:nvSpPr>
            <p:cNvPr id="11" name="Google Shape;11;p70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70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0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0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70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70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70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70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70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70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70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70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70"/>
          <p:cNvGrpSpPr/>
          <p:nvPr/>
        </p:nvGrpSpPr>
        <p:grpSpPr>
          <a:xfrm>
            <a:off x="27215" y="-30"/>
            <a:ext cx="2356060" cy="6853283"/>
            <a:chOff x="6627813" y="195452"/>
            <a:chExt cx="1952625" cy="5678299"/>
          </a:xfrm>
        </p:grpSpPr>
        <p:sp>
          <p:nvSpPr>
            <p:cNvPr id="24" name="Google Shape;24;p70"/>
            <p:cNvSpPr/>
            <p:nvPr/>
          </p:nvSpPr>
          <p:spPr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70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70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70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0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0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70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70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70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70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70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70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70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0"/>
          <p:cNvSpPr txBox="1">
            <a:spLocks noGrp="1"/>
          </p:cNvSpPr>
          <p:nvPr>
            <p:ph type="title"/>
          </p:nvPr>
        </p:nvSpPr>
        <p:spPr>
          <a:xfrm>
            <a:off x="1674813" y="624110"/>
            <a:ext cx="9826804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99"/>
              <a:buFont typeface="Century Gothic"/>
              <a:buNone/>
              <a:defRPr sz="3599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0"/>
          <p:cNvSpPr txBox="1">
            <a:spLocks noGrp="1"/>
          </p:cNvSpPr>
          <p:nvPr>
            <p:ph type="body" idx="1"/>
          </p:nvPr>
        </p:nvSpPr>
        <p:spPr>
          <a:xfrm>
            <a:off x="1674813" y="2133600"/>
            <a:ext cx="9826804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70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70"/>
          <p:cNvSpPr txBox="1">
            <a:spLocks noGrp="1"/>
          </p:cNvSpPr>
          <p:nvPr>
            <p:ph type="ftr" idx="11"/>
          </p:nvPr>
        </p:nvSpPr>
        <p:spPr>
          <a:xfrm>
            <a:off x="1674812" y="6135811"/>
            <a:ext cx="85317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70"/>
          <p:cNvSpPr txBox="1">
            <a:spLocks noGrp="1"/>
          </p:cNvSpPr>
          <p:nvPr>
            <p:ph type="sldNum" idx="12"/>
          </p:nvPr>
        </p:nvSpPr>
        <p:spPr>
          <a:xfrm>
            <a:off x="531675" y="78778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peter.le6443#!/vizhome/ComputerNetworkTrafficData/OverallCluster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github.com/peterquynhle/Computer-Network-Traffic-Dat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>
            <a:spLocks noGrp="1"/>
          </p:cNvSpPr>
          <p:nvPr>
            <p:ph type="ctrTitle"/>
          </p:nvPr>
        </p:nvSpPr>
        <p:spPr>
          <a:xfrm>
            <a:off x="1788866" y="533400"/>
            <a:ext cx="10325346" cy="99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ts val="4403"/>
            </a:pPr>
            <a:r>
              <a:rPr lang="en-US" sz="4403" dirty="0"/>
              <a:t>Computer Network Traffic Data</a:t>
            </a:r>
            <a:endParaRPr dirty="0"/>
          </a:p>
        </p:txBody>
      </p:sp>
      <p:sp>
        <p:nvSpPr>
          <p:cNvPr id="170" name="Google Shape;170;p40"/>
          <p:cNvSpPr txBox="1">
            <a:spLocks noGrp="1"/>
          </p:cNvSpPr>
          <p:nvPr>
            <p:ph type="subTitle" idx="1"/>
          </p:nvPr>
        </p:nvSpPr>
        <p:spPr>
          <a:xfrm>
            <a:off x="1744108" y="5791200"/>
            <a:ext cx="9473386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20 November 2019 </a:t>
            </a:r>
            <a:r>
              <a:rPr lang="en-US" dirty="0"/>
              <a:t>@ </a:t>
            </a:r>
            <a:r>
              <a:rPr lang="en-US" dirty="0" err="1" smtClean="0"/>
              <a:t>Telus</a:t>
            </a:r>
            <a:endParaRPr dirty="0"/>
          </a:p>
        </p:txBody>
      </p:sp>
      <p:grpSp>
        <p:nvGrpSpPr>
          <p:cNvPr id="172" name="Google Shape;172;p40"/>
          <p:cNvGrpSpPr/>
          <p:nvPr/>
        </p:nvGrpSpPr>
        <p:grpSpPr>
          <a:xfrm>
            <a:off x="1881051" y="2309508"/>
            <a:ext cx="9340778" cy="3350602"/>
            <a:chOff x="735688" y="1099"/>
            <a:chExt cx="8454670" cy="3350602"/>
          </a:xfrm>
        </p:grpSpPr>
        <p:sp>
          <p:nvSpPr>
            <p:cNvPr id="173" name="Google Shape;173;p40"/>
            <p:cNvSpPr/>
            <p:nvPr/>
          </p:nvSpPr>
          <p:spPr>
            <a:xfrm rot="5400000">
              <a:off x="1126373" y="1217008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0"/>
            <p:cNvSpPr/>
            <p:nvPr/>
          </p:nvSpPr>
          <p:spPr>
            <a:xfrm>
              <a:off x="929935" y="1802079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0"/>
            <p:cNvSpPr txBox="1"/>
            <p:nvPr/>
          </p:nvSpPr>
          <p:spPr>
            <a:xfrm>
              <a:off x="929935" y="1802079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Business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Questions</a:t>
              </a:r>
              <a:endParaRPr sz="1400" b="1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0"/>
            <p:cNvSpPr/>
            <p:nvPr/>
          </p:nvSpPr>
          <p:spPr>
            <a:xfrm>
              <a:off x="2364227" y="1072845"/>
              <a:ext cx="333556" cy="333556"/>
            </a:xfrm>
            <a:prstGeom prst="triangle">
              <a:avLst>
                <a:gd name="adj" fmla="val 10000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0"/>
            <p:cNvSpPr/>
            <p:nvPr/>
          </p:nvSpPr>
          <p:spPr>
            <a:xfrm rot="5400000">
              <a:off x="3290564" y="681476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0"/>
            <p:cNvSpPr/>
            <p:nvPr/>
          </p:nvSpPr>
          <p:spPr>
            <a:xfrm>
              <a:off x="3094127" y="1266548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0"/>
            <p:cNvSpPr txBox="1"/>
            <p:nvPr/>
          </p:nvSpPr>
          <p:spPr>
            <a:xfrm>
              <a:off x="3174484" y="1266548"/>
              <a:ext cx="1607135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dirty="0" smtClean="0">
                  <a:solidFill>
                    <a:srgbClr val="00B050"/>
                  </a:solidFill>
                  <a:latin typeface="Century Gothic"/>
                  <a:sym typeface="Century Gothic"/>
                </a:rPr>
                <a:t>Collection</a:t>
              </a:r>
              <a:endParaRPr sz="1400" b="1" i="0" u="none" strike="noStrike" cap="none" dirty="0">
                <a:solidFill>
                  <a:srgbClr val="00B050"/>
                </a:solidFill>
                <a:sym typeface="Arial"/>
              </a:endParaRPr>
            </a:p>
          </p:txBody>
        </p:sp>
        <p:sp>
          <p:nvSpPr>
            <p:cNvPr id="180" name="Google Shape;180;p40"/>
            <p:cNvSpPr/>
            <p:nvPr/>
          </p:nvSpPr>
          <p:spPr>
            <a:xfrm>
              <a:off x="4528419" y="537313"/>
              <a:ext cx="333556" cy="333556"/>
            </a:xfrm>
            <a:prstGeom prst="triangle">
              <a:avLst>
                <a:gd name="adj" fmla="val 10000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0"/>
            <p:cNvSpPr/>
            <p:nvPr/>
          </p:nvSpPr>
          <p:spPr>
            <a:xfrm rot="5400000">
              <a:off x="5454756" y="145945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0"/>
            <p:cNvSpPr/>
            <p:nvPr/>
          </p:nvSpPr>
          <p:spPr>
            <a:xfrm>
              <a:off x="5258318" y="731016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0"/>
            <p:cNvSpPr txBox="1"/>
            <p:nvPr/>
          </p:nvSpPr>
          <p:spPr>
            <a:xfrm>
              <a:off x="5258318" y="731016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dirty="0" smtClean="0">
                  <a:solidFill>
                    <a:srgbClr val="00B050"/>
                  </a:solidFill>
                  <a:latin typeface="Century Gothic"/>
                  <a:sym typeface="Century Gothic"/>
                </a:rPr>
                <a:t>Process &amp;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Arial"/>
                  <a:cs typeface="Arial"/>
                  <a:sym typeface="Century Gothic"/>
                </a:rPr>
                <a:t>Analysis</a:t>
              </a:r>
              <a:endParaRPr sz="1400" b="1" i="0" u="none" strike="noStrike" cap="none" dirty="0">
                <a:solidFill>
                  <a:srgbClr val="00B05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0"/>
            <p:cNvSpPr/>
            <p:nvPr/>
          </p:nvSpPr>
          <p:spPr>
            <a:xfrm>
              <a:off x="6692610" y="1782"/>
              <a:ext cx="333556" cy="333556"/>
            </a:xfrm>
            <a:prstGeom prst="triangle">
              <a:avLst>
                <a:gd name="adj" fmla="val 10000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0"/>
            <p:cNvSpPr/>
            <p:nvPr/>
          </p:nvSpPr>
          <p:spPr>
            <a:xfrm rot="5400000">
              <a:off x="7618948" y="-389586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0"/>
            <p:cNvSpPr/>
            <p:nvPr/>
          </p:nvSpPr>
          <p:spPr>
            <a:xfrm>
              <a:off x="7422510" y="195485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0"/>
            <p:cNvSpPr txBox="1"/>
            <p:nvPr/>
          </p:nvSpPr>
          <p:spPr>
            <a:xfrm>
              <a:off x="7422510" y="195485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Result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Communication</a:t>
              </a:r>
              <a:endParaRPr sz="1400" b="1" i="0" u="none" strike="noStrike" cap="none" dirty="0">
                <a:solidFill>
                  <a:srgbClr val="00B050"/>
                </a:solidFill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Century Gothic"/>
              <a:buNone/>
            </a:pPr>
            <a:r>
              <a:rPr lang="en-US" dirty="0"/>
              <a:t>4</a:t>
            </a:r>
            <a:r>
              <a:rPr lang="en-US" dirty="0" smtClean="0"/>
              <a:t>. Results </a:t>
            </a:r>
            <a:r>
              <a:rPr lang="en-US" dirty="0" smtClean="0"/>
              <a:t>(4)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11" name="Google Shape;311;p67"/>
          <p:cNvSpPr txBox="1">
            <a:spLocks noGrp="1"/>
          </p:cNvSpPr>
          <p:nvPr>
            <p:ph type="body" idx="1"/>
          </p:nvPr>
        </p:nvSpPr>
        <p:spPr>
          <a:xfrm>
            <a:off x="1980449" y="2256686"/>
            <a:ext cx="7533000" cy="32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3870"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20"/>
              <a:buFontTx/>
              <a:buChar char="-"/>
            </a:pPr>
            <a:endParaRPr sz="202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88" y="1325027"/>
            <a:ext cx="9480542" cy="51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1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Century Gothic"/>
              <a:buNone/>
            </a:pPr>
            <a:r>
              <a:rPr lang="en-US" dirty="0"/>
              <a:t>4</a:t>
            </a:r>
            <a:r>
              <a:rPr lang="en-US" dirty="0" smtClean="0"/>
              <a:t>. Results </a:t>
            </a:r>
            <a:r>
              <a:rPr lang="en-US" dirty="0" smtClean="0"/>
              <a:t>(5)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87" y="1281610"/>
            <a:ext cx="9740519" cy="51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6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Century Gothic"/>
              <a:buNone/>
            </a:pPr>
            <a:r>
              <a:rPr lang="en-US" dirty="0"/>
              <a:t>4</a:t>
            </a:r>
            <a:r>
              <a:rPr lang="en-US" dirty="0" smtClean="0"/>
              <a:t>. Results </a:t>
            </a:r>
            <a:r>
              <a:rPr lang="en-US" dirty="0" smtClean="0"/>
              <a:t>(6)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11" name="Google Shape;311;p67"/>
          <p:cNvSpPr txBox="1">
            <a:spLocks noGrp="1"/>
          </p:cNvSpPr>
          <p:nvPr>
            <p:ph type="body" idx="1"/>
          </p:nvPr>
        </p:nvSpPr>
        <p:spPr>
          <a:xfrm>
            <a:off x="1980449" y="2256686"/>
            <a:ext cx="7533000" cy="32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3870"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20"/>
              <a:buFontTx/>
              <a:buChar char="-"/>
            </a:pPr>
            <a:endParaRPr sz="202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87" y="1389528"/>
            <a:ext cx="9668801" cy="50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Century Gothic"/>
              <a:buNone/>
            </a:pPr>
            <a:r>
              <a:rPr lang="en-US" dirty="0"/>
              <a:t>4</a:t>
            </a:r>
            <a:r>
              <a:rPr lang="en-US" dirty="0" smtClean="0"/>
              <a:t>. Results </a:t>
            </a:r>
            <a:r>
              <a:rPr lang="en-US" dirty="0" smtClean="0"/>
              <a:t>(7)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11" name="Google Shape;311;p67"/>
          <p:cNvSpPr txBox="1">
            <a:spLocks noGrp="1"/>
          </p:cNvSpPr>
          <p:nvPr>
            <p:ph type="body" idx="1"/>
          </p:nvPr>
        </p:nvSpPr>
        <p:spPr>
          <a:xfrm>
            <a:off x="1980449" y="2256686"/>
            <a:ext cx="7533000" cy="32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3870"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20"/>
              <a:buFontTx/>
              <a:buChar char="-"/>
            </a:pPr>
            <a:endParaRPr sz="202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88" y="1281610"/>
            <a:ext cx="9650872" cy="510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2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>
              <a:buSzPts val="3500"/>
            </a:pPr>
            <a:r>
              <a:rPr lang="en-US" dirty="0"/>
              <a:t>4</a:t>
            </a:r>
            <a:r>
              <a:rPr lang="en-US" dirty="0" smtClean="0"/>
              <a:t>. Results </a:t>
            </a:r>
            <a:r>
              <a:rPr lang="en-US" dirty="0" smtClean="0"/>
              <a:t>(8) </a:t>
            </a:r>
            <a:r>
              <a:rPr lang="en-US" dirty="0" smtClean="0"/>
              <a:t>- </a:t>
            </a:r>
            <a:r>
              <a:rPr lang="en-US" sz="2200" dirty="0"/>
              <a:t>Outliers </a:t>
            </a:r>
            <a:r>
              <a:rPr lang="en-US" sz="2200" dirty="0" smtClean="0"/>
              <a:t>by </a:t>
            </a:r>
            <a:r>
              <a:rPr lang="en-US" sz="2200" dirty="0"/>
              <a:t>days and local </a:t>
            </a:r>
            <a:r>
              <a:rPr lang="en-US" sz="2200" dirty="0" smtClean="0"/>
              <a:t>IPNs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5" name="Google Shape;311;p67"/>
          <p:cNvSpPr txBox="1">
            <a:spLocks/>
          </p:cNvSpPr>
          <p:nvPr/>
        </p:nvSpPr>
        <p:spPr>
          <a:xfrm>
            <a:off x="2119787" y="2015640"/>
            <a:ext cx="9892919" cy="58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40970" indent="0">
              <a:lnSpc>
                <a:spcPct val="80000"/>
              </a:lnSpc>
              <a:buSzPts val="2220"/>
              <a:buFont typeface="Noto Sans Symbols"/>
              <a:buNone/>
            </a:pPr>
            <a:endParaRPr lang="en-US" sz="202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026" y="5007429"/>
            <a:ext cx="2442551" cy="1571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897" y="5007429"/>
            <a:ext cx="2442551" cy="1571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0155" y="5007429"/>
            <a:ext cx="2442551" cy="1571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0153" y="3337313"/>
            <a:ext cx="2442551" cy="15718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1024" y="3337618"/>
            <a:ext cx="2442551" cy="15718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1897" y="3337313"/>
            <a:ext cx="2442551" cy="15718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0153" y="1667807"/>
            <a:ext cx="2442551" cy="15718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1024" y="1667807"/>
            <a:ext cx="2442551" cy="15718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1895" y="1667197"/>
            <a:ext cx="2442551" cy="15718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2768" y="3272534"/>
            <a:ext cx="2442551" cy="170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f012bb72a_0_9"/>
          <p:cNvSpPr txBox="1">
            <a:spLocks noGrp="1"/>
          </p:cNvSpPr>
          <p:nvPr>
            <p:ph type="title"/>
          </p:nvPr>
        </p:nvSpPr>
        <p:spPr>
          <a:xfrm>
            <a:off x="2194756" y="612448"/>
            <a:ext cx="93819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9"/>
              <a:buNone/>
            </a:pPr>
            <a:r>
              <a:rPr lang="en-US" dirty="0" smtClean="0"/>
              <a:t>5. Discussion</a:t>
            </a:r>
            <a:endParaRPr sz="4400" b="1" dirty="0">
              <a:solidFill>
                <a:schemeClr val="lt1"/>
              </a:solidFill>
            </a:endParaRPr>
          </a:p>
        </p:txBody>
      </p:sp>
      <p:sp>
        <p:nvSpPr>
          <p:cNvPr id="320" name="Google Shape;320;g5f012bb72a_0_9"/>
          <p:cNvSpPr txBox="1">
            <a:spLocks noGrp="1"/>
          </p:cNvSpPr>
          <p:nvPr>
            <p:ph type="body" idx="1"/>
          </p:nvPr>
        </p:nvSpPr>
        <p:spPr>
          <a:xfrm>
            <a:off x="1800309" y="1596840"/>
            <a:ext cx="9235244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indent="0">
              <a:spcBef>
                <a:spcPts val="0"/>
              </a:spcBef>
              <a:buClr>
                <a:schemeClr val="lt1"/>
              </a:buClr>
              <a:buSzPts val="2400"/>
              <a:buNone/>
            </a:pPr>
            <a:r>
              <a:rPr lang="en-US" sz="2400" b="1" dirty="0">
                <a:solidFill>
                  <a:schemeClr val="lt1"/>
                </a:solidFill>
              </a:rPr>
              <a:t>Overall</a:t>
            </a:r>
            <a:r>
              <a:rPr lang="en-US" sz="2400" b="1" dirty="0" smtClean="0">
                <a:solidFill>
                  <a:schemeClr val="lt1"/>
                </a:solidFill>
              </a:rPr>
              <a:t>: </a:t>
            </a:r>
            <a:r>
              <a:rPr lang="en-US" sz="2400" i="1" dirty="0" smtClean="0">
                <a:solidFill>
                  <a:schemeClr val="lt1"/>
                </a:solidFill>
              </a:rPr>
              <a:t>All local IPs have outliers </a:t>
            </a:r>
            <a:r>
              <a:rPr lang="en-US" sz="2400" i="1" dirty="0" smtClean="0">
                <a:solidFill>
                  <a:schemeClr val="lt1"/>
                </a:solidFill>
              </a:rPr>
              <a:t>by days, especially:</a:t>
            </a:r>
            <a:endParaRPr lang="en-US" sz="2400" i="1" dirty="0" smtClean="0">
              <a:solidFill>
                <a:schemeClr val="lt1"/>
              </a:solidFill>
            </a:endParaRPr>
          </a:p>
          <a:p>
            <a:pPr marL="800100">
              <a:spcBef>
                <a:spcPts val="0"/>
              </a:spcBef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lt1"/>
                </a:solidFill>
              </a:rPr>
              <a:t>Local </a:t>
            </a:r>
            <a:r>
              <a:rPr lang="en-US" sz="2400" dirty="0">
                <a:solidFill>
                  <a:schemeClr val="lt1"/>
                </a:solidFill>
              </a:rPr>
              <a:t>IP: 		</a:t>
            </a:r>
            <a:r>
              <a:rPr lang="en-US" sz="2400" i="1" dirty="0">
                <a:solidFill>
                  <a:schemeClr val="lt1"/>
                </a:solidFill>
              </a:rPr>
              <a:t>4 and </a:t>
            </a:r>
            <a:r>
              <a:rPr lang="en-US" sz="2400" i="1" dirty="0" smtClean="0">
                <a:solidFill>
                  <a:schemeClr val="lt1"/>
                </a:solidFill>
              </a:rPr>
              <a:t>possible </a:t>
            </a:r>
            <a:r>
              <a:rPr lang="en-US" sz="2400" i="1" dirty="0">
                <a:solidFill>
                  <a:schemeClr val="lt1"/>
                </a:solidFill>
              </a:rPr>
              <a:t>1</a:t>
            </a:r>
          </a:p>
          <a:p>
            <a:pPr marL="800100">
              <a:spcBef>
                <a:spcPts val="0"/>
              </a:spcBef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lt1"/>
                </a:solidFill>
              </a:rPr>
              <a:t>Date: 			</a:t>
            </a:r>
            <a:r>
              <a:rPr lang="en-US" sz="2400" i="1" dirty="0">
                <a:solidFill>
                  <a:schemeClr val="lt1"/>
                </a:solidFill>
              </a:rPr>
              <a:t>Sept 17, 18, possible Jul 1 &amp; Aug 1</a:t>
            </a:r>
          </a:p>
          <a:p>
            <a:pPr marL="800100">
              <a:spcBef>
                <a:spcPts val="0"/>
              </a:spcBef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lt1"/>
                </a:solidFill>
              </a:rPr>
              <a:t>Remote ASN: 	</a:t>
            </a:r>
            <a:r>
              <a:rPr lang="en-US" sz="2400" i="1" dirty="0">
                <a:solidFill>
                  <a:schemeClr val="lt1"/>
                </a:solidFill>
              </a:rPr>
              <a:t>3671</a:t>
            </a:r>
          </a:p>
          <a:p>
            <a:pPr marL="800100">
              <a:spcBef>
                <a:spcPts val="0"/>
              </a:spcBef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lt1"/>
                </a:solidFill>
              </a:rPr>
              <a:t>Flow: 			</a:t>
            </a:r>
            <a:r>
              <a:rPr lang="en-US" sz="2400" i="1" dirty="0">
                <a:solidFill>
                  <a:schemeClr val="lt1"/>
                </a:solidFill>
              </a:rPr>
              <a:t>274,011 &amp; 784,234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en-US" sz="2400" b="0" i="0" u="none" strike="noStrike" cap="none" dirty="0" smtClean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Among the  reported odds:</a:t>
            </a:r>
          </a:p>
          <a:p>
            <a:pPr marL="800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 IP: 		</a:t>
            </a:r>
            <a:r>
              <a:rPr lang="en-US" sz="2400" b="0" i="1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</a:p>
          <a:p>
            <a:pPr marL="800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lt1"/>
                </a:solidFill>
              </a:rPr>
              <a:t>Remote ASN: 	</a:t>
            </a:r>
            <a:r>
              <a:rPr lang="en-US" sz="2400" i="1" dirty="0" smtClean="0">
                <a:solidFill>
                  <a:schemeClr val="lt1"/>
                </a:solidFill>
              </a:rPr>
              <a:t>3671</a:t>
            </a:r>
          </a:p>
          <a:p>
            <a:pPr marL="800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Date: 			</a:t>
            </a:r>
            <a:r>
              <a:rPr lang="en-US" sz="2400" b="0" i="1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Sept18, 2006</a:t>
            </a:r>
          </a:p>
          <a:p>
            <a:pPr marL="800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lt1"/>
                </a:solidFill>
              </a:rPr>
              <a:t>Flow: 			</a:t>
            </a:r>
            <a:r>
              <a:rPr lang="en-US" sz="2400" i="1" dirty="0" smtClean="0">
                <a:solidFill>
                  <a:schemeClr val="lt1"/>
                </a:solidFill>
              </a:rPr>
              <a:t>784,234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"/>
          <p:cNvSpPr txBox="1"/>
          <p:nvPr/>
        </p:nvSpPr>
        <p:spPr>
          <a:xfrm>
            <a:off x="2119787" y="624110"/>
            <a:ext cx="93819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99"/>
              <a:buFont typeface="Century Gothic"/>
              <a:buNone/>
            </a:pPr>
            <a:r>
              <a:rPr lang="en-US" sz="3600" b="0" i="0" u="none" strike="noStrike" cap="none" dirty="0" smtClean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Conclusion</a:t>
            </a:r>
            <a:endParaRPr sz="36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3" name="Google Shape;3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476" y="3262344"/>
            <a:ext cx="795033" cy="9191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172;p40"/>
          <p:cNvGrpSpPr/>
          <p:nvPr/>
        </p:nvGrpSpPr>
        <p:grpSpPr>
          <a:xfrm>
            <a:off x="2262908" y="1351613"/>
            <a:ext cx="9347201" cy="1910731"/>
            <a:chOff x="735688" y="1099"/>
            <a:chExt cx="8454670" cy="3350602"/>
          </a:xfrm>
        </p:grpSpPr>
        <p:sp>
          <p:nvSpPr>
            <p:cNvPr id="24" name="Google Shape;173;p40"/>
            <p:cNvSpPr/>
            <p:nvPr/>
          </p:nvSpPr>
          <p:spPr>
            <a:xfrm rot="5400000">
              <a:off x="1126373" y="1217008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74;p40"/>
            <p:cNvSpPr/>
            <p:nvPr/>
          </p:nvSpPr>
          <p:spPr>
            <a:xfrm>
              <a:off x="929935" y="1802079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75;p40"/>
            <p:cNvSpPr txBox="1"/>
            <p:nvPr/>
          </p:nvSpPr>
          <p:spPr>
            <a:xfrm>
              <a:off x="929935" y="1802079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Business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Questions</a:t>
              </a:r>
              <a:endParaRPr sz="1400" b="1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76;p40"/>
            <p:cNvSpPr/>
            <p:nvPr/>
          </p:nvSpPr>
          <p:spPr>
            <a:xfrm>
              <a:off x="2364227" y="1072845"/>
              <a:ext cx="333556" cy="333556"/>
            </a:xfrm>
            <a:prstGeom prst="triangle">
              <a:avLst>
                <a:gd name="adj" fmla="val 10000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77;p40"/>
            <p:cNvSpPr/>
            <p:nvPr/>
          </p:nvSpPr>
          <p:spPr>
            <a:xfrm rot="5400000">
              <a:off x="3290564" y="681476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78;p40"/>
            <p:cNvSpPr/>
            <p:nvPr/>
          </p:nvSpPr>
          <p:spPr>
            <a:xfrm>
              <a:off x="3094127" y="1266548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79;p40"/>
            <p:cNvSpPr txBox="1"/>
            <p:nvPr/>
          </p:nvSpPr>
          <p:spPr>
            <a:xfrm>
              <a:off x="3174484" y="1266548"/>
              <a:ext cx="1607135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dirty="0" smtClean="0">
                  <a:solidFill>
                    <a:srgbClr val="00B050"/>
                  </a:solidFill>
                  <a:latin typeface="Century Gothic"/>
                  <a:sym typeface="Century Gothic"/>
                </a:rPr>
                <a:t>Collection</a:t>
              </a:r>
              <a:endParaRPr sz="1400" b="1" i="0" u="none" strike="noStrike" cap="none" dirty="0">
                <a:solidFill>
                  <a:srgbClr val="00B050"/>
                </a:solidFill>
                <a:sym typeface="Arial"/>
              </a:endParaRPr>
            </a:p>
          </p:txBody>
        </p:sp>
        <p:sp>
          <p:nvSpPr>
            <p:cNvPr id="31" name="Google Shape;180;p40"/>
            <p:cNvSpPr/>
            <p:nvPr/>
          </p:nvSpPr>
          <p:spPr>
            <a:xfrm>
              <a:off x="4528419" y="537313"/>
              <a:ext cx="333556" cy="333556"/>
            </a:xfrm>
            <a:prstGeom prst="triangle">
              <a:avLst>
                <a:gd name="adj" fmla="val 10000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1;p40"/>
            <p:cNvSpPr/>
            <p:nvPr/>
          </p:nvSpPr>
          <p:spPr>
            <a:xfrm rot="5400000">
              <a:off x="5454756" y="145945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2;p40"/>
            <p:cNvSpPr/>
            <p:nvPr/>
          </p:nvSpPr>
          <p:spPr>
            <a:xfrm>
              <a:off x="5258318" y="731016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3;p40"/>
            <p:cNvSpPr txBox="1"/>
            <p:nvPr/>
          </p:nvSpPr>
          <p:spPr>
            <a:xfrm>
              <a:off x="5258318" y="731016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dirty="0" smtClean="0">
                  <a:solidFill>
                    <a:srgbClr val="00B050"/>
                  </a:solidFill>
                  <a:latin typeface="Century Gothic"/>
                  <a:sym typeface="Century Gothic"/>
                </a:rPr>
                <a:t>Process &amp;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Arial"/>
                  <a:cs typeface="Arial"/>
                  <a:sym typeface="Century Gothic"/>
                </a:rPr>
                <a:t>Analysis</a:t>
              </a:r>
              <a:endParaRPr sz="1400" b="1" i="0" u="none" strike="noStrike" cap="none" dirty="0">
                <a:solidFill>
                  <a:srgbClr val="00B05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4;p40"/>
            <p:cNvSpPr/>
            <p:nvPr/>
          </p:nvSpPr>
          <p:spPr>
            <a:xfrm>
              <a:off x="6692610" y="1782"/>
              <a:ext cx="333556" cy="333556"/>
            </a:xfrm>
            <a:prstGeom prst="triangle">
              <a:avLst>
                <a:gd name="adj" fmla="val 10000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5;p40"/>
            <p:cNvSpPr/>
            <p:nvPr/>
          </p:nvSpPr>
          <p:spPr>
            <a:xfrm rot="5400000">
              <a:off x="7618948" y="-389586"/>
              <a:ext cx="1176801" cy="195817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372C3"/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6;p40"/>
            <p:cNvSpPr/>
            <p:nvPr/>
          </p:nvSpPr>
          <p:spPr>
            <a:xfrm>
              <a:off x="7422510" y="195485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;p40"/>
            <p:cNvSpPr txBox="1"/>
            <p:nvPr/>
          </p:nvSpPr>
          <p:spPr>
            <a:xfrm>
              <a:off x="7422510" y="195485"/>
              <a:ext cx="1767848" cy="1549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Result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entury Gothic"/>
                <a:buNone/>
              </a:pPr>
              <a:r>
                <a:rPr lang="en-US" sz="1800" b="1" i="1" u="none" strike="noStrike" cap="none" dirty="0" smtClean="0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Communication</a:t>
              </a:r>
              <a:endParaRPr sz="1400" b="1" i="0" u="none" strike="noStrike" cap="none" dirty="0">
                <a:solidFill>
                  <a:srgbClr val="00B050"/>
                </a:solidFill>
                <a:sym typeface="Arial"/>
              </a:endParaRPr>
            </a:p>
          </p:txBody>
        </p:sp>
      </p:grpSp>
      <p:pic>
        <p:nvPicPr>
          <p:cNvPr id="42" name="Google Shape;3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304" y="2938886"/>
            <a:ext cx="795033" cy="91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3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6847" y="2724707"/>
            <a:ext cx="795033" cy="91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3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7331" y="2235010"/>
            <a:ext cx="795033" cy="9191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262907" y="4680029"/>
            <a:ext cx="88536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It is very likely that the local IP (4) 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had been 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compromised by bot activity on September 17 and 18. In addition, local PI (1) 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might 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also be compromised on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Jul 1 &amp; Aug 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1. More detailed investigations are required to confirm 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compromised 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bot 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activities 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 all 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other local 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IPs.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"/>
          <p:cNvSpPr txBox="1"/>
          <p:nvPr/>
        </p:nvSpPr>
        <p:spPr>
          <a:xfrm>
            <a:off x="3849977" y="2883216"/>
            <a:ext cx="5984306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99"/>
              <a:buFont typeface="Century Gothic"/>
              <a:buNone/>
            </a:pPr>
            <a:r>
              <a:rPr lang="en-US" sz="360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Thanks for your time!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99"/>
              <a:buFont typeface="Century Gothic"/>
              <a:buNone/>
            </a:pPr>
            <a:endParaRPr sz="360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498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1"/>
          <p:cNvSpPr/>
          <p:nvPr/>
        </p:nvSpPr>
        <p:spPr>
          <a:xfrm>
            <a:off x="0" y="0"/>
            <a:ext cx="12185778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41"/>
          <p:cNvSpPr/>
          <p:nvPr/>
        </p:nvSpPr>
        <p:spPr>
          <a:xfrm>
            <a:off x="0" y="0"/>
            <a:ext cx="8227455" cy="6858000"/>
          </a:xfrm>
          <a:prstGeom prst="rect">
            <a:avLst/>
          </a:prstGeom>
          <a:solidFill>
            <a:schemeClr val="accent1">
              <a:alpha val="7333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1"/>
          <p:cNvSpPr/>
          <p:nvPr/>
        </p:nvSpPr>
        <p:spPr>
          <a:xfrm>
            <a:off x="0" y="659027"/>
            <a:ext cx="9040336" cy="1035152"/>
          </a:xfrm>
          <a:custGeom>
            <a:avLst/>
            <a:gdLst/>
            <a:ahLst/>
            <a:cxnLst/>
            <a:rect l="l" t="t" r="r" b="b"/>
            <a:pathLst>
              <a:path w="1902" h="163" extrusionOk="0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541725" y="787400"/>
            <a:ext cx="7144005" cy="77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FEFFFF"/>
              </a:buClr>
              <a:buSzPts val="2880"/>
            </a:pPr>
            <a:r>
              <a:rPr lang="en-US" sz="3600" b="1" dirty="0">
                <a:solidFill>
                  <a:schemeClr val="lt1"/>
                </a:solidFill>
              </a:rPr>
              <a:t>Next </a:t>
            </a:r>
            <a:r>
              <a:rPr lang="en-US" sz="3600" b="1" dirty="0" smtClean="0">
                <a:solidFill>
                  <a:schemeClr val="lt1"/>
                </a:solidFill>
              </a:rPr>
              <a:t>20 minutes</a:t>
            </a:r>
            <a:endParaRPr dirty="0"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xfrm>
            <a:off x="610557" y="2436803"/>
            <a:ext cx="7143900" cy="3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dirty="0" smtClean="0"/>
              <a:t>Questions</a:t>
            </a:r>
          </a:p>
          <a:p>
            <a:pPr>
              <a:lnSpc>
                <a:spcPct val="90000"/>
              </a:lnSpc>
              <a:buClr>
                <a:schemeClr val="lt1"/>
              </a:buClr>
              <a:buFont typeface="Arial"/>
              <a:buAutoNum type="arabicPeriod"/>
            </a:pPr>
            <a:r>
              <a:rPr lang="en-US" dirty="0" smtClean="0"/>
              <a:t>Data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dirty="0" smtClean="0"/>
              <a:t>Methods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dirty="0" smtClean="0"/>
              <a:t>Results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dirty="0" smtClean="0"/>
              <a:t>Discussion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dirty="0" smtClean="0"/>
              <a:t>Conclusion</a:t>
            </a:r>
            <a:endParaRPr sz="2400" b="1" dirty="0">
              <a:solidFill>
                <a:schemeClr val="lt1"/>
              </a:solidFill>
            </a:endParaRPr>
          </a:p>
        </p:txBody>
      </p:sp>
      <p:pic>
        <p:nvPicPr>
          <p:cNvPr id="197" name="Google Shape;197;p41" descr="Cl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6357" y="1752600"/>
            <a:ext cx="1980000" cy="19800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dist="19050" dir="5400000" algn="bl" rotWithShape="0">
              <a:srgbClr val="000000">
                <a:alpha val="48627"/>
              </a:srgbClr>
            </a:outerShdw>
          </a:effectLst>
        </p:spPr>
      </p:pic>
      <p:pic>
        <p:nvPicPr>
          <p:cNvPr id="198" name="Google Shape;198;p41" descr="Whole pizz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00812" y="4191000"/>
            <a:ext cx="1980000" cy="19800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dist="19050" dir="5400000" algn="bl" rotWithShape="0">
              <a:srgbClr val="000000">
                <a:alpha val="48627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9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2285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9"/>
              <a:buFont typeface="Arial"/>
              <a:buAutoNum type="arabicPeriod"/>
            </a:pPr>
            <a:r>
              <a:rPr lang="en-US" dirty="0" smtClean="0"/>
              <a:t>Questions</a:t>
            </a:r>
            <a:endParaRPr dirty="0"/>
          </a:p>
        </p:txBody>
      </p:sp>
      <p:sp>
        <p:nvSpPr>
          <p:cNvPr id="205" name="Google Shape;205;p69"/>
          <p:cNvSpPr txBox="1">
            <a:spLocks noGrp="1"/>
          </p:cNvSpPr>
          <p:nvPr>
            <p:ph type="body" idx="1"/>
          </p:nvPr>
        </p:nvSpPr>
        <p:spPr>
          <a:xfrm>
            <a:off x="2022988" y="1536435"/>
            <a:ext cx="6405900" cy="444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"</a:t>
            </a:r>
            <a:r>
              <a:rPr lang="en-US" dirty="0"/>
              <a:t>odd" </a:t>
            </a:r>
            <a:r>
              <a:rPr lang="en-US" dirty="0" smtClean="0"/>
              <a:t>activity/suspicions </a:t>
            </a:r>
            <a:r>
              <a:rPr lang="en-US" dirty="0"/>
              <a:t>about a machine's </a:t>
            </a:r>
            <a:r>
              <a:rPr lang="en-US" dirty="0" smtClean="0"/>
              <a:t>behavior:</a:t>
            </a:r>
          </a:p>
          <a:p>
            <a:pPr marL="1943100" lvl="4" indent="0">
              <a:buNone/>
            </a:pPr>
            <a:r>
              <a:rPr lang="en-US" sz="1800" dirty="0"/>
              <a:t>Date : IP</a:t>
            </a:r>
          </a:p>
          <a:p>
            <a:pPr marL="1943100" lvl="4" indent="0">
              <a:buNone/>
            </a:pPr>
            <a:r>
              <a:rPr lang="en-US" sz="1800" dirty="0"/>
              <a:t>08-24 : 1</a:t>
            </a:r>
          </a:p>
          <a:p>
            <a:pPr marL="1943100" lvl="4" indent="0">
              <a:buNone/>
            </a:pPr>
            <a:r>
              <a:rPr lang="en-US" sz="1800" dirty="0"/>
              <a:t>09-04 : 5</a:t>
            </a:r>
          </a:p>
          <a:p>
            <a:pPr marL="1943100" lvl="4" indent="0">
              <a:buNone/>
            </a:pPr>
            <a:r>
              <a:rPr lang="en-US" sz="1800" dirty="0"/>
              <a:t>09-18 : 4</a:t>
            </a:r>
          </a:p>
          <a:p>
            <a:pPr marL="1943100" lvl="4" indent="0">
              <a:buNone/>
            </a:pPr>
            <a:r>
              <a:rPr lang="en-US" sz="1800" dirty="0"/>
              <a:t>09-26 : 3 </a:t>
            </a:r>
            <a:r>
              <a:rPr lang="en-US" sz="1800" dirty="0" smtClean="0"/>
              <a:t>6</a:t>
            </a:r>
          </a:p>
          <a:p>
            <a:pPr marL="1943100" lvl="4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When were the devices compromised by bot activity? Or when </a:t>
            </a:r>
            <a:r>
              <a:rPr lang="en-US" dirty="0"/>
              <a:t>a compromise has occurred by a change in the pattern of communication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206" name="Google Shape;20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8359" y="1190667"/>
            <a:ext cx="2843699" cy="239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4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8359" y="3684617"/>
            <a:ext cx="2843699" cy="284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9"/>
              <a:buNone/>
            </a:pPr>
            <a:r>
              <a:rPr lang="en-US" dirty="0" smtClean="0">
                <a:latin typeface="Century Gothic"/>
                <a:ea typeface="Century Gothic"/>
                <a:cs typeface="Century Gothic"/>
                <a:sym typeface="Century Gothic"/>
              </a:rPr>
              <a:t>2. Data</a:t>
            </a:r>
            <a:endParaRPr dirty="0"/>
          </a:p>
        </p:txBody>
      </p:sp>
      <p:sp>
        <p:nvSpPr>
          <p:cNvPr id="243" name="Google Shape;243;p4"/>
          <p:cNvSpPr txBox="1">
            <a:spLocks noGrp="1"/>
          </p:cNvSpPr>
          <p:nvPr>
            <p:ph type="body" idx="1"/>
          </p:nvPr>
        </p:nvSpPr>
        <p:spPr>
          <a:xfrm>
            <a:off x="1762194" y="1574897"/>
            <a:ext cx="7534206" cy="4144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Computer Network Traffic Data </a:t>
            </a:r>
            <a:r>
              <a:rPr lang="en-US" sz="2000" dirty="0" smtClean="0">
                <a:solidFill>
                  <a:schemeClr val="bg1"/>
                </a:solidFill>
              </a:rPr>
              <a:t>with: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A </a:t>
            </a:r>
            <a:r>
              <a:rPr lang="en-US" sz="1800" dirty="0"/>
              <a:t>~500K CSV of some historical real network traffic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10 </a:t>
            </a:r>
            <a:r>
              <a:rPr lang="en-US" sz="1800" dirty="0"/>
              <a:t>local workstation </a:t>
            </a:r>
            <a:r>
              <a:rPr lang="en-US" sz="1800" dirty="0" smtClean="0"/>
              <a:t>IPs over </a:t>
            </a:r>
            <a:r>
              <a:rPr lang="en-US" sz="1800" dirty="0"/>
              <a:t>a three month </a:t>
            </a:r>
            <a:r>
              <a:rPr lang="en-US" sz="1800" dirty="0" smtClean="0"/>
              <a:t>period 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Half </a:t>
            </a:r>
            <a:r>
              <a:rPr lang="en-US" sz="1800" dirty="0"/>
              <a:t>of the IPs were compromised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~</a:t>
            </a:r>
            <a:r>
              <a:rPr lang="en-US" sz="1800" dirty="0"/>
              <a:t>21K rows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Four columns: ‘</a:t>
            </a:r>
            <a:r>
              <a:rPr lang="en-US" sz="1800" i="1" dirty="0" smtClean="0"/>
              <a:t>date’, ‘</a:t>
            </a:r>
            <a:r>
              <a:rPr lang="en-US" sz="1800" i="1" dirty="0" err="1" smtClean="0"/>
              <a:t>l_ipn</a:t>
            </a:r>
            <a:r>
              <a:rPr lang="en-US" sz="1800" i="1" dirty="0" smtClean="0"/>
              <a:t>’</a:t>
            </a:r>
            <a:r>
              <a:rPr lang="en-US" sz="1800" i="1" dirty="0" smtClean="0"/>
              <a:t>, ‘</a:t>
            </a:r>
            <a:r>
              <a:rPr lang="en-US" sz="1800" i="1" dirty="0" err="1" smtClean="0"/>
              <a:t>r_asn</a:t>
            </a:r>
            <a:r>
              <a:rPr lang="en-US" sz="1800" i="1" dirty="0" smtClean="0"/>
              <a:t>’, </a:t>
            </a:r>
            <a:r>
              <a:rPr lang="en-US" sz="1800" dirty="0" smtClean="0"/>
              <a:t>and</a:t>
            </a:r>
            <a:r>
              <a:rPr lang="en-US" sz="1800" i="1" dirty="0" smtClean="0"/>
              <a:t> ‘f’</a:t>
            </a:r>
            <a:endParaRPr sz="1800" b="0" i="1" u="none" strike="noStrike" cap="none" dirty="0">
              <a:solidFill>
                <a:schemeClr val="lt1"/>
              </a:solidFill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f012bb72a_0_34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9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9"/>
              <a:buNone/>
            </a:pPr>
            <a:r>
              <a:rPr lang="en-US" dirty="0" smtClean="0"/>
              <a:t>3. Methods</a:t>
            </a:r>
            <a:endParaRPr dirty="0"/>
          </a:p>
        </p:txBody>
      </p:sp>
      <p:grpSp>
        <p:nvGrpSpPr>
          <p:cNvPr id="257" name="Google Shape;257;g5f012bb72a_0_34"/>
          <p:cNvGrpSpPr/>
          <p:nvPr/>
        </p:nvGrpSpPr>
        <p:grpSpPr>
          <a:xfrm>
            <a:off x="1877589" y="3367520"/>
            <a:ext cx="9622514" cy="817405"/>
            <a:chOff x="1513" y="894552"/>
            <a:chExt cx="9622514" cy="817405"/>
          </a:xfrm>
        </p:grpSpPr>
        <p:sp>
          <p:nvSpPr>
            <p:cNvPr id="258" name="Google Shape;258;g5f012bb72a_0_34"/>
            <p:cNvSpPr/>
            <p:nvPr/>
          </p:nvSpPr>
          <p:spPr>
            <a:xfrm>
              <a:off x="1513" y="894552"/>
              <a:ext cx="1694104" cy="653924"/>
            </a:xfrm>
            <a:prstGeom prst="chevron">
              <a:avLst>
                <a:gd name="adj" fmla="val 40000"/>
              </a:avLst>
            </a:prstGeom>
            <a:solidFill>
              <a:srgbClr val="4372C3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5f012bb72a_0_34"/>
            <p:cNvSpPr/>
            <p:nvPr/>
          </p:nvSpPr>
          <p:spPr>
            <a:xfrm>
              <a:off x="453274" y="1058033"/>
              <a:ext cx="1430577" cy="65392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5f012bb72a_0_34"/>
            <p:cNvSpPr txBox="1"/>
            <p:nvPr/>
          </p:nvSpPr>
          <p:spPr>
            <a:xfrm>
              <a:off x="472427" y="1077186"/>
              <a:ext cx="1392271" cy="61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125" tIns="135125" rIns="135125" bIns="135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 b="0" i="0" u="none" strike="noStrike" cap="none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Collect</a:t>
              </a:r>
              <a:endParaRPr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5f012bb72a_0_34"/>
            <p:cNvSpPr/>
            <p:nvPr/>
          </p:nvSpPr>
          <p:spPr>
            <a:xfrm>
              <a:off x="1936557" y="894552"/>
              <a:ext cx="1694104" cy="653924"/>
            </a:xfrm>
            <a:prstGeom prst="chevron">
              <a:avLst>
                <a:gd name="adj" fmla="val 40000"/>
              </a:avLst>
            </a:prstGeom>
            <a:solidFill>
              <a:srgbClr val="4372C3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5f012bb72a_0_34"/>
            <p:cNvSpPr/>
            <p:nvPr/>
          </p:nvSpPr>
          <p:spPr>
            <a:xfrm>
              <a:off x="2388318" y="1058033"/>
              <a:ext cx="1430577" cy="65392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5f012bb72a_0_34"/>
            <p:cNvSpPr txBox="1"/>
            <p:nvPr/>
          </p:nvSpPr>
          <p:spPr>
            <a:xfrm>
              <a:off x="2407471" y="1077186"/>
              <a:ext cx="1392271" cy="61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125" tIns="135125" rIns="135125" bIns="135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 b="0" i="0" u="none" strike="noStrike" cap="none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Clean</a:t>
              </a:r>
              <a:endParaRPr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5f012bb72a_0_34"/>
            <p:cNvSpPr/>
            <p:nvPr/>
          </p:nvSpPr>
          <p:spPr>
            <a:xfrm>
              <a:off x="3871601" y="894552"/>
              <a:ext cx="1694104" cy="653924"/>
            </a:xfrm>
            <a:prstGeom prst="chevron">
              <a:avLst>
                <a:gd name="adj" fmla="val 40000"/>
              </a:avLst>
            </a:prstGeom>
            <a:solidFill>
              <a:srgbClr val="4372C3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5f012bb72a_0_34"/>
            <p:cNvSpPr/>
            <p:nvPr/>
          </p:nvSpPr>
          <p:spPr>
            <a:xfrm>
              <a:off x="4323362" y="1058033"/>
              <a:ext cx="1430577" cy="65392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5f012bb72a_0_34"/>
            <p:cNvSpPr txBox="1"/>
            <p:nvPr/>
          </p:nvSpPr>
          <p:spPr>
            <a:xfrm>
              <a:off x="4342515" y="1077186"/>
              <a:ext cx="1392271" cy="61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125" tIns="135125" rIns="135125" bIns="135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 b="0" i="0" u="none" strike="noStrike" cap="none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Transform</a:t>
              </a:r>
              <a:endParaRPr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5f012bb72a_0_34"/>
            <p:cNvSpPr/>
            <p:nvPr/>
          </p:nvSpPr>
          <p:spPr>
            <a:xfrm>
              <a:off x="5806645" y="894552"/>
              <a:ext cx="1694104" cy="653924"/>
            </a:xfrm>
            <a:prstGeom prst="chevron">
              <a:avLst>
                <a:gd name="adj" fmla="val 40000"/>
              </a:avLst>
            </a:prstGeom>
            <a:solidFill>
              <a:srgbClr val="4372C3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5f012bb72a_0_34"/>
            <p:cNvSpPr/>
            <p:nvPr/>
          </p:nvSpPr>
          <p:spPr>
            <a:xfrm>
              <a:off x="6258406" y="1058033"/>
              <a:ext cx="1430577" cy="65392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5f012bb72a_0_34"/>
            <p:cNvSpPr txBox="1"/>
            <p:nvPr/>
          </p:nvSpPr>
          <p:spPr>
            <a:xfrm>
              <a:off x="6277559" y="1077186"/>
              <a:ext cx="1392271" cy="61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125" tIns="135125" rIns="135125" bIns="135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 b="0" i="0" u="none" strike="noStrike" cap="none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Analyze</a:t>
              </a:r>
              <a:endParaRPr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5f012bb72a_0_34"/>
            <p:cNvSpPr/>
            <p:nvPr/>
          </p:nvSpPr>
          <p:spPr>
            <a:xfrm>
              <a:off x="7741689" y="894552"/>
              <a:ext cx="1694104" cy="653924"/>
            </a:xfrm>
            <a:prstGeom prst="chevron">
              <a:avLst>
                <a:gd name="adj" fmla="val 40000"/>
              </a:avLst>
            </a:prstGeom>
            <a:solidFill>
              <a:srgbClr val="4372C3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5f012bb72a_0_34"/>
            <p:cNvSpPr/>
            <p:nvPr/>
          </p:nvSpPr>
          <p:spPr>
            <a:xfrm>
              <a:off x="8193450" y="1058033"/>
              <a:ext cx="1430577" cy="65392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15875" cap="rnd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5f012bb72a_0_34"/>
            <p:cNvSpPr txBox="1"/>
            <p:nvPr/>
          </p:nvSpPr>
          <p:spPr>
            <a:xfrm>
              <a:off x="8212603" y="1077186"/>
              <a:ext cx="1392271" cy="61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125" tIns="135125" rIns="135125" bIns="135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 b="0" i="0" u="none" strike="noStrike" cap="none">
                  <a:solidFill>
                    <a:srgbClr val="00B05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Present</a:t>
              </a:r>
              <a:endParaRPr sz="1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3" name="Google Shape;273;g5f012bb72a_0_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1645" y="4987566"/>
            <a:ext cx="914402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5f012bb72a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0610" y="4987566"/>
            <a:ext cx="914402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5f012bb72a_0_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80777" y="4987566"/>
            <a:ext cx="914402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5f012bb72a_0_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86340" y="4987566"/>
            <a:ext cx="914402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5f012bb72a_0_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10438" y="4987566"/>
            <a:ext cx="914402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5f012bb72a_0_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73020" y="1388068"/>
            <a:ext cx="2819402" cy="1632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80;g5f012bb72a_0_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654749" y="1628854"/>
            <a:ext cx="1540430" cy="9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Century Gothic"/>
              <a:buNone/>
            </a:pPr>
            <a:r>
              <a:rPr lang="en-US" dirty="0"/>
              <a:t>4</a:t>
            </a:r>
            <a:r>
              <a:rPr lang="en-US" dirty="0" smtClean="0"/>
              <a:t>. Results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11" name="Google Shape;311;p67"/>
          <p:cNvSpPr txBox="1">
            <a:spLocks noGrp="1"/>
          </p:cNvSpPr>
          <p:nvPr>
            <p:ph type="body" idx="1"/>
          </p:nvPr>
        </p:nvSpPr>
        <p:spPr>
          <a:xfrm>
            <a:off x="1980449" y="2256686"/>
            <a:ext cx="7533000" cy="32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3870"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20"/>
              <a:buFontTx/>
              <a:buChar char="-"/>
            </a:pPr>
            <a:r>
              <a:rPr lang="en-US" sz="2220" dirty="0" smtClean="0"/>
              <a:t>Tableau public:</a:t>
            </a:r>
          </a:p>
          <a:p>
            <a:pPr marL="941070" lvl="1">
              <a:lnSpc>
                <a:spcPct val="80000"/>
              </a:lnSpc>
              <a:buSzPts val="2220"/>
              <a:buFontTx/>
              <a:buChar char="-"/>
            </a:pPr>
            <a:r>
              <a:rPr lang="en-US" sz="2400" dirty="0">
                <a:hlinkClick r:id="rId3"/>
              </a:rPr>
              <a:t>https://public.tableau.com/profile/peter.le6443#!/</a:t>
            </a:r>
            <a:r>
              <a:rPr lang="en-US" sz="2400" dirty="0" smtClean="0">
                <a:hlinkClick r:id="rId3"/>
              </a:rPr>
              <a:t>vizhome/ComputerNetworkTrafficData/OverallClusters</a:t>
            </a:r>
            <a:endParaRPr lang="en-US" sz="2400" dirty="0" smtClean="0"/>
          </a:p>
          <a:p>
            <a:pPr marL="483870">
              <a:lnSpc>
                <a:spcPct val="80000"/>
              </a:lnSpc>
              <a:buSzPts val="2220"/>
              <a:buFontTx/>
              <a:buChar char="-"/>
            </a:pPr>
            <a:r>
              <a:rPr lang="en-US" sz="2220" dirty="0" err="1" smtClean="0"/>
              <a:t>Github</a:t>
            </a:r>
            <a:r>
              <a:rPr lang="en-US" sz="2220" dirty="0" smtClean="0"/>
              <a:t>:</a:t>
            </a:r>
          </a:p>
          <a:p>
            <a:pPr marL="941070" lvl="1">
              <a:lnSpc>
                <a:spcPct val="80000"/>
              </a:lnSpc>
              <a:buSzPts val="2220"/>
              <a:buFontTx/>
              <a:buChar char="-"/>
            </a:pPr>
            <a:r>
              <a:rPr lang="en-US" sz="2400" dirty="0">
                <a:hlinkClick r:id="rId4"/>
              </a:rPr>
              <a:t>https://github.com/peterquynhle/Computer-Network-Traffic-Data</a:t>
            </a:r>
            <a:endParaRPr sz="2020" dirty="0"/>
          </a:p>
        </p:txBody>
      </p:sp>
      <p:pic>
        <p:nvPicPr>
          <p:cNvPr id="312" name="Google Shape;312;p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52712" y="428428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20878" y="2128737"/>
            <a:ext cx="1684422" cy="177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Century Gothic"/>
              <a:buNone/>
            </a:pPr>
            <a:r>
              <a:rPr lang="en-US" dirty="0"/>
              <a:t>4</a:t>
            </a:r>
            <a:r>
              <a:rPr lang="en-US" dirty="0" smtClean="0"/>
              <a:t>. Results (1)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43973"/>
              </p:ext>
            </p:extLst>
          </p:nvPr>
        </p:nvGraphicFramePr>
        <p:xfrm>
          <a:off x="2232212" y="1904998"/>
          <a:ext cx="8274422" cy="3608295"/>
        </p:xfrm>
        <a:graphic>
          <a:graphicData uri="http://schemas.openxmlformats.org/drawingml/2006/table">
            <a:tbl>
              <a:tblPr firstRow="1" bandRow="1">
                <a:tableStyleId>{B49E095B-109A-4508-B9DA-A0337F8C919F}</a:tableStyleId>
              </a:tblPr>
              <a:tblGrid>
                <a:gridCol w="1374224"/>
                <a:gridCol w="3697073"/>
                <a:gridCol w="1697915"/>
                <a:gridCol w="1505210"/>
              </a:tblGrid>
              <a:tr h="4979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Columns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Description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Range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Null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</a:tr>
              <a:tr h="77759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Date</a:t>
                      </a:r>
                      <a:endParaRPr lang="en-US" sz="1600" b="0" i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yyyy-mm-</a:t>
                      </a:r>
                      <a:r>
                        <a:rPr lang="en-US" sz="1600" b="0" i="1" dirty="0" err="1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dd</a:t>
                      </a:r>
                      <a:r>
                        <a:rPr lang="en-US" sz="1600" b="0" i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</a:p>
                    <a:p>
                      <a:pPr algn="ctr"/>
                      <a:endParaRPr lang="en-US" sz="1600" b="0" i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Jul-Sept</a:t>
                      </a:r>
                      <a:r>
                        <a:rPr lang="en-US" sz="1600" b="0" i="1" baseline="0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2006</a:t>
                      </a:r>
                      <a:endParaRPr lang="en-US" sz="1600" b="0" i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No</a:t>
                      </a:r>
                      <a:endParaRPr lang="en-US" sz="1600" b="0" i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</a:tr>
              <a:tr h="77759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l_ipn </a:t>
                      </a:r>
                      <a:endParaRPr lang="en-US" sz="1600" b="0" i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local IP</a:t>
                      </a:r>
                      <a:endParaRPr lang="en-US" sz="1600" b="0" i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0-9</a:t>
                      </a:r>
                    </a:p>
                    <a:p>
                      <a:pPr algn="ctr"/>
                      <a:endParaRPr lang="en-US" sz="1600" b="0" i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No</a:t>
                      </a:r>
                    </a:p>
                    <a:p>
                      <a:pPr algn="ctr"/>
                      <a:endParaRPr lang="en-US" sz="1600" b="0" i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</a:tr>
              <a:tr h="77759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r_asn </a:t>
                      </a:r>
                      <a:endParaRPr lang="en-US" sz="1600" b="0" i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remote ASN </a:t>
                      </a:r>
                      <a:endParaRPr lang="en-US" sz="1600" b="0" i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2005</a:t>
                      </a:r>
                      <a:endParaRPr lang="en-US" sz="1600" b="0" i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No</a:t>
                      </a:r>
                    </a:p>
                    <a:p>
                      <a:pPr algn="ctr"/>
                      <a:endParaRPr lang="en-US" sz="1600" b="0" i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</a:tr>
              <a:tr h="77759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f</a:t>
                      </a:r>
                      <a:endParaRPr lang="en-US" sz="1600" b="0" i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flows – i.e., count of connections by day</a:t>
                      </a:r>
                      <a:endParaRPr lang="en-US" sz="1600" b="0" i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1 - 784,234</a:t>
                      </a:r>
                      <a:endParaRPr lang="en-US" sz="1600" b="0" i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No</a:t>
                      </a:r>
                    </a:p>
                    <a:p>
                      <a:pPr algn="ctr"/>
                      <a:endParaRPr lang="en-US" sz="1600" b="0" i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7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Century Gothic"/>
              <a:buNone/>
            </a:pPr>
            <a:r>
              <a:rPr lang="en-US" dirty="0"/>
              <a:t>4</a:t>
            </a:r>
            <a:r>
              <a:rPr lang="en-US" dirty="0" smtClean="0"/>
              <a:t>. Results </a:t>
            </a:r>
            <a:r>
              <a:rPr lang="en-US" dirty="0" smtClean="0"/>
              <a:t>(2)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11" name="Google Shape;311;p67"/>
          <p:cNvSpPr txBox="1">
            <a:spLocks noGrp="1"/>
          </p:cNvSpPr>
          <p:nvPr>
            <p:ph type="body" idx="1"/>
          </p:nvPr>
        </p:nvSpPr>
        <p:spPr>
          <a:xfrm>
            <a:off x="1980449" y="2256686"/>
            <a:ext cx="7533000" cy="32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4097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20"/>
              <a:buNone/>
            </a:pPr>
            <a:endParaRPr sz="202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49" y="1415547"/>
            <a:ext cx="4707222" cy="4626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612" y="1415547"/>
            <a:ext cx="4868202" cy="462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>
            <a:spLocks noGrp="1"/>
          </p:cNvSpPr>
          <p:nvPr>
            <p:ph type="title"/>
          </p:nvPr>
        </p:nvSpPr>
        <p:spPr>
          <a:xfrm>
            <a:off x="2119787" y="624110"/>
            <a:ext cx="9381830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Century Gothic"/>
              <a:buNone/>
            </a:pPr>
            <a:r>
              <a:rPr lang="en-US" dirty="0"/>
              <a:t>4</a:t>
            </a:r>
            <a:r>
              <a:rPr lang="en-US" dirty="0" smtClean="0"/>
              <a:t>. Results </a:t>
            </a:r>
            <a:r>
              <a:rPr lang="en-US" dirty="0" smtClean="0"/>
              <a:t>(3)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87" y="1451323"/>
            <a:ext cx="9381830" cy="508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6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isp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751</Words>
  <Application>Microsoft Office PowerPoint</Application>
  <PresentationFormat>Custom</PresentationFormat>
  <Paragraphs>235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Corbel</vt:lpstr>
      <vt:lpstr>Noto Sans Symbols</vt:lpstr>
      <vt:lpstr>Wingdings</vt:lpstr>
      <vt:lpstr>1_Wisp</vt:lpstr>
      <vt:lpstr>Computer Network Traffic Data</vt:lpstr>
      <vt:lpstr>Next 20 minutes</vt:lpstr>
      <vt:lpstr>Questions</vt:lpstr>
      <vt:lpstr>2. Data</vt:lpstr>
      <vt:lpstr>3. Methods</vt:lpstr>
      <vt:lpstr>4. Results </vt:lpstr>
      <vt:lpstr>4. Results (1) </vt:lpstr>
      <vt:lpstr>4. Results (2) </vt:lpstr>
      <vt:lpstr>4. Results (3)  </vt:lpstr>
      <vt:lpstr>4. Results (4)  </vt:lpstr>
      <vt:lpstr>4. Results (5) </vt:lpstr>
      <vt:lpstr>4. Results (6)  </vt:lpstr>
      <vt:lpstr>4. Results (7)  </vt:lpstr>
      <vt:lpstr>4. Results (8) - Outliers by days and local IPNs    </vt:lpstr>
      <vt:lpstr>5. Discussion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 Traffic Data</dc:title>
  <dc:creator>Quynh Le</dc:creator>
  <cp:lastModifiedBy>Quynh Le</cp:lastModifiedBy>
  <cp:revision>20</cp:revision>
  <dcterms:created xsi:type="dcterms:W3CDTF">2018-11-19T17:50:56Z</dcterms:created>
  <dcterms:modified xsi:type="dcterms:W3CDTF">2019-11-19T23:12:36Z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