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 id="2147483681" r:id="rId2"/>
  </p:sldMasterIdLst>
  <p:notesMasterIdLst>
    <p:notesMasterId r:id="rId47"/>
  </p:notesMasterIdLst>
  <p:sldIdLst>
    <p:sldId id="256" r:id="rId3"/>
    <p:sldId id="257" r:id="rId4"/>
    <p:sldId id="288" r:id="rId5"/>
    <p:sldId id="258" r:id="rId6"/>
    <p:sldId id="259" r:id="rId7"/>
    <p:sldId id="260" r:id="rId8"/>
    <p:sldId id="261" r:id="rId9"/>
    <p:sldId id="262" r:id="rId10"/>
    <p:sldId id="263" r:id="rId11"/>
    <p:sldId id="289" r:id="rId12"/>
    <p:sldId id="264" r:id="rId13"/>
    <p:sldId id="265" r:id="rId14"/>
    <p:sldId id="290" r:id="rId15"/>
    <p:sldId id="269" r:id="rId16"/>
    <p:sldId id="294" r:id="rId17"/>
    <p:sldId id="266" r:id="rId18"/>
    <p:sldId id="291" r:id="rId19"/>
    <p:sldId id="293" r:id="rId20"/>
    <p:sldId id="267" r:id="rId21"/>
    <p:sldId id="295" r:id="rId22"/>
    <p:sldId id="271" r:id="rId23"/>
    <p:sldId id="296" r:id="rId24"/>
    <p:sldId id="297" r:id="rId25"/>
    <p:sldId id="268" r:id="rId26"/>
    <p:sldId id="298" r:id="rId27"/>
    <p:sldId id="270" r:id="rId28"/>
    <p:sldId id="299" r:id="rId29"/>
    <p:sldId id="300" r:id="rId30"/>
    <p:sldId id="277" r:id="rId31"/>
    <p:sldId id="301" r:id="rId32"/>
    <p:sldId id="272" r:id="rId33"/>
    <p:sldId id="302" r:id="rId34"/>
    <p:sldId id="273" r:id="rId35"/>
    <p:sldId id="278" r:id="rId36"/>
    <p:sldId id="279" r:id="rId37"/>
    <p:sldId id="285" r:id="rId38"/>
    <p:sldId id="281" r:id="rId39"/>
    <p:sldId id="286" r:id="rId40"/>
    <p:sldId id="282" r:id="rId41"/>
    <p:sldId id="287" r:id="rId42"/>
    <p:sldId id="280" r:id="rId43"/>
    <p:sldId id="283" r:id="rId44"/>
    <p:sldId id="284" r:id="rId45"/>
    <p:sldId id="27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5" autoAdjust="0"/>
    <p:restoredTop sz="94660"/>
  </p:normalViewPr>
  <p:slideViewPr>
    <p:cSldViewPr snapToGrid="0">
      <p:cViewPr varScale="1">
        <p:scale>
          <a:sx n="79" d="100"/>
          <a:sy n="79" d="100"/>
        </p:scale>
        <p:origin x="2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6A341F-69B1-447D-B084-0DBC324D424F}" type="datetimeFigureOut">
              <a:rPr lang="en-US" smtClean="0"/>
              <a:t>3/27/2023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AB2918-B35D-46A0-B53B-3DE1AE4F385B}" type="slidenum">
              <a:rPr lang="en-US" smtClean="0"/>
              <a:t>‹#›</a:t>
            </a:fld>
            <a:endParaRPr lang="en-US"/>
          </a:p>
        </p:txBody>
      </p:sp>
    </p:spTree>
    <p:extLst>
      <p:ext uri="{BB962C8B-B14F-4D97-AF65-F5344CB8AC3E}">
        <p14:creationId xmlns:p14="http://schemas.microsoft.com/office/powerpoint/2010/main" val="184887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049475-155D-44ED-B4F7-038A2A4DBFB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91570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lang="en-US" dirty="0"/>
          </a:p>
          <a:p>
            <a:pPr lvl="1"/>
            <a:endParaRPr lang="en-US" dirty="0"/>
          </a:p>
          <a:p>
            <a:pPr lvl="2"/>
            <a:endParaRPr lang="en-US" dirty="0"/>
          </a:p>
          <a:p>
            <a:pPr lvl="3"/>
            <a:endParaRPr dirty="0"/>
          </a:p>
        </p:txBody>
      </p:sp>
      <p:sp>
        <p:nvSpPr>
          <p:cNvPr id="27" name="Shape 27"/>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
        <p:nvSpPr>
          <p:cNvPr id="7" name="Shape 16"/>
          <p:cNvSpPr txBox="1"/>
          <p:nvPr userDrawn="1"/>
        </p:nvSpPr>
        <p:spPr>
          <a:xfrm>
            <a:off x="2133601" y="6429344"/>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2009 Pearson Education, Inc. All Rights Reserved.</a:t>
            </a:r>
          </a:p>
        </p:txBody>
      </p:sp>
    </p:spTree>
    <p:extLst>
      <p:ext uri="{BB962C8B-B14F-4D97-AF65-F5344CB8AC3E}">
        <p14:creationId xmlns:p14="http://schemas.microsoft.com/office/powerpoint/2010/main" val="2897028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mn-lt"/>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ea typeface="Arial"/>
                <a:cs typeface="Arial"/>
                <a:sym typeface="Arial"/>
              </a:rPr>
              <a:pPr algn="r">
                <a:buSzPct val="25000"/>
              </a:pPr>
              <a:t>‹#›</a:t>
            </a:fld>
            <a:endParaRPr lang="en-US" sz="900" dirty="0">
              <a:solidFill>
                <a:schemeClr val="dk1"/>
              </a:solidFill>
              <a:ea typeface="Arial"/>
              <a:cs typeface="Arial"/>
              <a:sym typeface="Arial"/>
            </a:endParaRPr>
          </a:p>
        </p:txBody>
      </p:sp>
      <p:sp>
        <p:nvSpPr>
          <p:cNvPr id="6" name="Shape 16"/>
          <p:cNvSpPr txBox="1"/>
          <p:nvPr userDrawn="1"/>
        </p:nvSpPr>
        <p:spPr>
          <a:xfrm>
            <a:off x="2133601" y="6429344"/>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2009 Pearson Education, Inc. All Rights Reserved.</a:t>
            </a:r>
          </a:p>
        </p:txBody>
      </p:sp>
    </p:spTree>
    <p:extLst>
      <p:ext uri="{BB962C8B-B14F-4D97-AF65-F5344CB8AC3E}">
        <p14:creationId xmlns:p14="http://schemas.microsoft.com/office/powerpoint/2010/main" val="4077539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
        <p:nvSpPr>
          <p:cNvPr id="9" name="Shape 16"/>
          <p:cNvSpPr txBox="1"/>
          <p:nvPr userDrawn="1"/>
        </p:nvSpPr>
        <p:spPr>
          <a:xfrm>
            <a:off x="2133601" y="6429344"/>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2009 Pearson Education, Inc. All Rights Reserved.</a:t>
            </a:r>
          </a:p>
        </p:txBody>
      </p:sp>
    </p:spTree>
    <p:extLst>
      <p:ext uri="{BB962C8B-B14F-4D97-AF65-F5344CB8AC3E}">
        <p14:creationId xmlns:p14="http://schemas.microsoft.com/office/powerpoint/2010/main" val="2541777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
        <p:nvSpPr>
          <p:cNvPr id="7" name="Shape 16">
            <a:extLst>
              <a:ext uri="{FF2B5EF4-FFF2-40B4-BE49-F238E27FC236}">
                <a16:creationId xmlns:a16="http://schemas.microsoft.com/office/drawing/2014/main" id="{221BDECD-D2EF-3912-9DA5-4B93BAED003F}"/>
              </a:ext>
            </a:extLst>
          </p:cNvPr>
          <p:cNvSpPr txBox="1"/>
          <p:nvPr userDrawn="1"/>
        </p:nvSpPr>
        <p:spPr>
          <a:xfrm>
            <a:off x="2133601" y="6429344"/>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2009 Pearson Education, Inc. All Rights Reserved.</a:t>
            </a:r>
          </a:p>
        </p:txBody>
      </p:sp>
    </p:spTree>
    <p:extLst>
      <p:ext uri="{BB962C8B-B14F-4D97-AF65-F5344CB8AC3E}">
        <p14:creationId xmlns:p14="http://schemas.microsoft.com/office/powerpoint/2010/main" val="1122435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
        <p:nvSpPr>
          <p:cNvPr id="4" name="Shape 16">
            <a:extLst>
              <a:ext uri="{FF2B5EF4-FFF2-40B4-BE49-F238E27FC236}">
                <a16:creationId xmlns:a16="http://schemas.microsoft.com/office/drawing/2014/main" id="{3868623F-126F-73A5-123A-084C48848552}"/>
              </a:ext>
            </a:extLst>
          </p:cNvPr>
          <p:cNvSpPr txBox="1"/>
          <p:nvPr userDrawn="1"/>
        </p:nvSpPr>
        <p:spPr>
          <a:xfrm>
            <a:off x="2133601" y="6429344"/>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2009 Pearson Education, Inc. All Rights Reserved.</a:t>
            </a:r>
          </a:p>
        </p:txBody>
      </p:sp>
    </p:spTree>
    <p:extLst>
      <p:ext uri="{BB962C8B-B14F-4D97-AF65-F5344CB8AC3E}">
        <p14:creationId xmlns:p14="http://schemas.microsoft.com/office/powerpoint/2010/main" val="263932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
        <p:nvSpPr>
          <p:cNvPr id="7" name="Shape 16">
            <a:extLst>
              <a:ext uri="{FF2B5EF4-FFF2-40B4-BE49-F238E27FC236}">
                <a16:creationId xmlns:a16="http://schemas.microsoft.com/office/drawing/2014/main" id="{4004C636-7FD0-332C-8B49-361CD680CDB7}"/>
              </a:ext>
            </a:extLst>
          </p:cNvPr>
          <p:cNvSpPr txBox="1"/>
          <p:nvPr userDrawn="1"/>
        </p:nvSpPr>
        <p:spPr>
          <a:xfrm>
            <a:off x="2133601" y="6429344"/>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2009 Pearson Education, Inc. All Rights Reserved.</a:t>
            </a:r>
          </a:p>
        </p:txBody>
      </p:sp>
    </p:spTree>
    <p:extLst>
      <p:ext uri="{BB962C8B-B14F-4D97-AF65-F5344CB8AC3E}">
        <p14:creationId xmlns:p14="http://schemas.microsoft.com/office/powerpoint/2010/main" val="3172729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Tree>
    <p:extLst>
      <p:ext uri="{BB962C8B-B14F-4D97-AF65-F5344CB8AC3E}">
        <p14:creationId xmlns:p14="http://schemas.microsoft.com/office/powerpoint/2010/main" val="20432676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Tree>
    <p:extLst>
      <p:ext uri="{BB962C8B-B14F-4D97-AF65-F5344CB8AC3E}">
        <p14:creationId xmlns:p14="http://schemas.microsoft.com/office/powerpoint/2010/main" val="87101923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
        <p:nvSpPr>
          <p:cNvPr id="3" name="Shape 16">
            <a:extLst>
              <a:ext uri="{FF2B5EF4-FFF2-40B4-BE49-F238E27FC236}">
                <a16:creationId xmlns:a16="http://schemas.microsoft.com/office/drawing/2014/main" id="{1096A0E9-FFDF-3642-A37A-29712A992212}"/>
              </a:ext>
            </a:extLst>
          </p:cNvPr>
          <p:cNvSpPr txBox="1"/>
          <p:nvPr userDrawn="1"/>
        </p:nvSpPr>
        <p:spPr>
          <a:xfrm>
            <a:off x="2133601" y="6429344"/>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2009 Pearson Education, Inc. All Rights Reserved.</a:t>
            </a:r>
          </a:p>
        </p:txBody>
      </p:sp>
    </p:spTree>
    <p:extLst>
      <p:ext uri="{BB962C8B-B14F-4D97-AF65-F5344CB8AC3E}">
        <p14:creationId xmlns:p14="http://schemas.microsoft.com/office/powerpoint/2010/main" val="34413493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algn="r">
              <a:buSzPct val="25000"/>
            </a:pPr>
            <a:fld id="{00000000-1234-1234-1234-123412341234}" type="slidenum">
              <a:rPr lang="en-US" sz="900" smtClean="0">
                <a:solidFill>
                  <a:schemeClr val="dk1"/>
                </a:solidFill>
                <a:ea typeface="Arial"/>
                <a:cs typeface="Arial"/>
                <a:sym typeface="Arial"/>
              </a:rPr>
              <a:pPr algn="r">
                <a:buSzPct val="25000"/>
              </a:pPr>
              <a:t>‹#›</a:t>
            </a:fld>
            <a:endParaRPr lang="en-US" sz="900" dirty="0">
              <a:solidFill>
                <a:schemeClr val="dk1"/>
              </a:solidFill>
              <a:ea typeface="Arial"/>
              <a:cs typeface="Arial"/>
              <a:sym typeface="Arial"/>
            </a:endParaRPr>
          </a:p>
        </p:txBody>
      </p:sp>
      <p:sp>
        <p:nvSpPr>
          <p:cNvPr id="2" name="Shape 16">
            <a:extLst>
              <a:ext uri="{FF2B5EF4-FFF2-40B4-BE49-F238E27FC236}">
                <a16:creationId xmlns:a16="http://schemas.microsoft.com/office/drawing/2014/main" id="{C544EEB5-F262-13E2-39AF-55DD96F42AB7}"/>
              </a:ext>
            </a:extLst>
          </p:cNvPr>
          <p:cNvSpPr txBox="1"/>
          <p:nvPr userDrawn="1"/>
        </p:nvSpPr>
        <p:spPr>
          <a:xfrm>
            <a:off x="2133601" y="6429344"/>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2009 Pearson Education, Inc. All Rights Reserved.</a:t>
            </a:r>
          </a:p>
        </p:txBody>
      </p:sp>
    </p:spTree>
    <p:extLst>
      <p:ext uri="{BB962C8B-B14F-4D97-AF65-F5344CB8AC3E}">
        <p14:creationId xmlns:p14="http://schemas.microsoft.com/office/powerpoint/2010/main" val="22202553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Tree>
    <p:extLst>
      <p:ext uri="{BB962C8B-B14F-4D97-AF65-F5344CB8AC3E}">
        <p14:creationId xmlns:p14="http://schemas.microsoft.com/office/powerpoint/2010/main" val="2836442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p:nvPr>
        </p:nvSpPr>
        <p:spPr>
          <a:xfrm>
            <a:off x="609600" y="1600201"/>
            <a:ext cx="10972800" cy="20113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lang="en-US" dirty="0"/>
          </a:p>
          <a:p>
            <a:pPr lvl="1"/>
            <a:endParaRPr lang="en-US" dirty="0"/>
          </a:p>
          <a:p>
            <a:pPr lvl="2"/>
            <a:endParaRPr lang="en-US" dirty="0"/>
          </a:p>
          <a:p>
            <a:pPr lvl="3"/>
            <a:endParaRPr dirty="0"/>
          </a:p>
        </p:txBody>
      </p:sp>
      <p:sp>
        <p:nvSpPr>
          <p:cNvPr id="27" name="Shape 27"/>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
        <p:nvSpPr>
          <p:cNvPr id="3" name="Content Placeholder 2"/>
          <p:cNvSpPr>
            <a:spLocks noGrp="1"/>
          </p:cNvSpPr>
          <p:nvPr>
            <p:ph sz="quarter" idx="13"/>
          </p:nvPr>
        </p:nvSpPr>
        <p:spPr>
          <a:xfrm>
            <a:off x="609600" y="3733801"/>
            <a:ext cx="10972800" cy="239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hape 16"/>
          <p:cNvSpPr txBox="1"/>
          <p:nvPr userDrawn="1"/>
        </p:nvSpPr>
        <p:spPr>
          <a:xfrm>
            <a:off x="2133601" y="6429344"/>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2009 Pearson Education, Inc. All Rights Reserved.</a:t>
            </a:r>
          </a:p>
        </p:txBody>
      </p:sp>
    </p:spTree>
    <p:extLst>
      <p:ext uri="{BB962C8B-B14F-4D97-AF65-F5344CB8AC3E}">
        <p14:creationId xmlns:p14="http://schemas.microsoft.com/office/powerpoint/2010/main" val="5945587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Tree>
    <p:extLst>
      <p:ext uri="{BB962C8B-B14F-4D97-AF65-F5344CB8AC3E}">
        <p14:creationId xmlns:p14="http://schemas.microsoft.com/office/powerpoint/2010/main" val="4101415796"/>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Tree>
    <p:extLst>
      <p:ext uri="{BB962C8B-B14F-4D97-AF65-F5344CB8AC3E}">
        <p14:creationId xmlns:p14="http://schemas.microsoft.com/office/powerpoint/2010/main" val="2180351315"/>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Tree>
    <p:extLst>
      <p:ext uri="{BB962C8B-B14F-4D97-AF65-F5344CB8AC3E}">
        <p14:creationId xmlns:p14="http://schemas.microsoft.com/office/powerpoint/2010/main" val="3462977940"/>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0851679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Tree>
    <p:extLst>
      <p:ext uri="{BB962C8B-B14F-4D97-AF65-F5344CB8AC3E}">
        <p14:creationId xmlns:p14="http://schemas.microsoft.com/office/powerpoint/2010/main" val="1832395931"/>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Tree>
    <p:extLst>
      <p:ext uri="{BB962C8B-B14F-4D97-AF65-F5344CB8AC3E}">
        <p14:creationId xmlns:p14="http://schemas.microsoft.com/office/powerpoint/2010/main" val="224572549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Tree>
    <p:extLst>
      <p:ext uri="{BB962C8B-B14F-4D97-AF65-F5344CB8AC3E}">
        <p14:creationId xmlns:p14="http://schemas.microsoft.com/office/powerpoint/2010/main" val="239450269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Tree>
    <p:extLst>
      <p:ext uri="{BB962C8B-B14F-4D97-AF65-F5344CB8AC3E}">
        <p14:creationId xmlns:p14="http://schemas.microsoft.com/office/powerpoint/2010/main" val="1081236617"/>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Tree>
    <p:extLst>
      <p:ext uri="{BB962C8B-B14F-4D97-AF65-F5344CB8AC3E}">
        <p14:creationId xmlns:p14="http://schemas.microsoft.com/office/powerpoint/2010/main" val="31298049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
        <p:nvSpPr>
          <p:cNvPr id="3" name="Text Placeholder 2"/>
          <p:cNvSpPr>
            <a:spLocks noGrp="1"/>
          </p:cNvSpPr>
          <p:nvPr>
            <p:ph type="body" sz="quarter" idx="13"/>
          </p:nvPr>
        </p:nvSpPr>
        <p:spPr>
          <a:xfrm>
            <a:off x="3285067" y="6540501"/>
            <a:ext cx="8204200" cy="239713"/>
          </a:xfrm>
        </p:spPr>
        <p:txBody>
          <a:bodyPr/>
          <a:lstStyle>
            <a:lvl1pPr marL="101600" indent="0" algn="r">
              <a:buNone/>
              <a:defRPr sz="1200">
                <a:latin typeface="Verdana" panose="020B0604030504040204" pitchFamily="34" charset="0"/>
                <a:ea typeface="Verdana" panose="020B0604030504040204" pitchFamily="34" charset="0"/>
                <a:cs typeface="Verdana" panose="020B0604030504040204" pitchFamily="34" charset="0"/>
              </a:defRPr>
            </a:lvl1pPr>
            <a:lvl2pPr marL="558800" indent="0" algn="r">
              <a:buNone/>
              <a:defRPr sz="1200">
                <a:latin typeface="Verdana" panose="020B0604030504040204" pitchFamily="34" charset="0"/>
                <a:ea typeface="Verdana" panose="020B0604030504040204" pitchFamily="34" charset="0"/>
                <a:cs typeface="Verdana" panose="020B0604030504040204" pitchFamily="34" charset="0"/>
              </a:defRPr>
            </a:lvl2pPr>
            <a:lvl3pPr marL="1016000" indent="0" algn="r">
              <a:buNone/>
              <a:defRPr sz="1200">
                <a:latin typeface="Verdana" panose="020B0604030504040204" pitchFamily="34" charset="0"/>
                <a:ea typeface="Verdana" panose="020B0604030504040204" pitchFamily="34" charset="0"/>
                <a:cs typeface="Verdana" panose="020B0604030504040204" pitchFamily="34" charset="0"/>
              </a:defRPr>
            </a:lvl3pPr>
            <a:lvl4pPr marL="1473200" indent="0" algn="r">
              <a:buNone/>
              <a:defRPr sz="1200">
                <a:latin typeface="Verdana" panose="020B0604030504040204" pitchFamily="34" charset="0"/>
                <a:ea typeface="Verdana" panose="020B0604030504040204" pitchFamily="34" charset="0"/>
                <a:cs typeface="Verdana" panose="020B0604030504040204" pitchFamily="34" charset="0"/>
              </a:defRPr>
            </a:lvl4pPr>
            <a:lvl5pPr marL="1930400" indent="0" algn="r">
              <a:buNone/>
              <a:defRPr sz="1200">
                <a:latin typeface="Verdana" panose="020B0604030504040204" pitchFamily="34" charset="0"/>
                <a:ea typeface="Verdana" panose="020B0604030504040204" pitchFamily="34" charset="0"/>
                <a:cs typeface="Verdan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5203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ea typeface="Arial"/>
                <a:cs typeface="Arial"/>
                <a:sym typeface="Arial"/>
              </a:rPr>
              <a:pPr algn="r">
                <a:buSzPct val="25000"/>
              </a:pPr>
              <a:t>‹#›</a:t>
            </a:fld>
            <a:endParaRPr lang="en-US" sz="900" dirty="0">
              <a:solidFill>
                <a:schemeClr val="dk1"/>
              </a:solidFill>
              <a:ea typeface="Arial"/>
              <a:cs typeface="Arial"/>
              <a:sym typeface="Arial"/>
            </a:endParaRPr>
          </a:p>
        </p:txBody>
      </p:sp>
      <p:sp>
        <p:nvSpPr>
          <p:cNvPr id="8" name="Shape 16"/>
          <p:cNvSpPr txBox="1"/>
          <p:nvPr userDrawn="1"/>
        </p:nvSpPr>
        <p:spPr>
          <a:xfrm>
            <a:off x="2133601" y="6429344"/>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2009 Pearson Education, Inc. All Rights Reserved.</a:t>
            </a:r>
          </a:p>
        </p:txBody>
      </p:sp>
    </p:spTree>
    <p:extLst>
      <p:ext uri="{BB962C8B-B14F-4D97-AF65-F5344CB8AC3E}">
        <p14:creationId xmlns:p14="http://schemas.microsoft.com/office/powerpoint/2010/main" val="171180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a:solidFill>
                <a:schemeClr val="lt1"/>
              </a:solidFill>
              <a:ea typeface="Arial"/>
              <a:cs typeface="Arial"/>
              <a:sym typeface="Arial"/>
            </a:endParaRPr>
          </a:p>
        </p:txBody>
      </p:sp>
      <p:sp>
        <p:nvSpPr>
          <p:cNvPr id="8" name="Shape 16"/>
          <p:cNvSpPr txBox="1"/>
          <p:nvPr userDrawn="1"/>
        </p:nvSpPr>
        <p:spPr>
          <a:xfrm>
            <a:off x="2133601" y="6429344"/>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2009 Pearson Education, Inc. All Rights Reserved.</a:t>
            </a:r>
          </a:p>
        </p:txBody>
      </p:sp>
    </p:spTree>
    <p:extLst>
      <p:ext uri="{BB962C8B-B14F-4D97-AF65-F5344CB8AC3E}">
        <p14:creationId xmlns:p14="http://schemas.microsoft.com/office/powerpoint/2010/main" val="159025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6155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dirty="0"/>
          </a:p>
        </p:txBody>
      </p:sp>
      <p:sp>
        <p:nvSpPr>
          <p:cNvPr id="33" name="Shape 33"/>
          <p:cNvSpPr txBox="1">
            <a:spLocks noGrp="1"/>
          </p:cNvSpPr>
          <p:nvPr>
            <p:ph type="body" idx="2"/>
          </p:nvPr>
        </p:nvSpPr>
        <p:spPr>
          <a:xfrm>
            <a:off x="609600" y="2025734"/>
            <a:ext cx="10972800" cy="3847845"/>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a:solidFill>
                <a:schemeClr val="lt1"/>
              </a:solidFill>
              <a:ea typeface="Arial"/>
              <a:cs typeface="Arial"/>
              <a:sym typeface="Arial"/>
            </a:endParaRPr>
          </a:p>
        </p:txBody>
      </p:sp>
      <p:sp>
        <p:nvSpPr>
          <p:cNvPr id="8" name="Shape 16"/>
          <p:cNvSpPr txBox="1"/>
          <p:nvPr userDrawn="1"/>
        </p:nvSpPr>
        <p:spPr>
          <a:xfrm>
            <a:off x="2133601" y="6429344"/>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2009 Pearson Education, Inc. All Rights Reserved.</a:t>
            </a:r>
          </a:p>
        </p:txBody>
      </p:sp>
    </p:spTree>
    <p:extLst>
      <p:ext uri="{BB962C8B-B14F-4D97-AF65-F5344CB8AC3E}">
        <p14:creationId xmlns:p14="http://schemas.microsoft.com/office/powerpoint/2010/main" val="386408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lang="en-US" dirty="0"/>
          </a:p>
          <a:p>
            <a:pPr lvl="3"/>
            <a:endParaRPr dirty="0"/>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
        <p:nvSpPr>
          <p:cNvPr id="9" name="Shape 16"/>
          <p:cNvSpPr txBox="1"/>
          <p:nvPr userDrawn="1"/>
        </p:nvSpPr>
        <p:spPr>
          <a:xfrm>
            <a:off x="2133601" y="6429344"/>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2009 Pearson Education, Inc. All Rights Reserved.</a:t>
            </a:r>
          </a:p>
        </p:txBody>
      </p:sp>
    </p:spTree>
    <p:extLst>
      <p:ext uri="{BB962C8B-B14F-4D97-AF65-F5344CB8AC3E}">
        <p14:creationId xmlns:p14="http://schemas.microsoft.com/office/powerpoint/2010/main" val="3611205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mn-lt"/>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
        <p:nvSpPr>
          <p:cNvPr id="8" name="Shape 16"/>
          <p:cNvSpPr txBox="1"/>
          <p:nvPr userDrawn="1"/>
        </p:nvSpPr>
        <p:spPr>
          <a:xfrm>
            <a:off x="2133601" y="6429344"/>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2009 Pearson Education, Inc. All Rights Reserved.</a:t>
            </a:r>
          </a:p>
        </p:txBody>
      </p:sp>
    </p:spTree>
    <p:extLst>
      <p:ext uri="{BB962C8B-B14F-4D97-AF65-F5344CB8AC3E}">
        <p14:creationId xmlns:p14="http://schemas.microsoft.com/office/powerpoint/2010/main" val="594590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mn-lt"/>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
        <p:nvSpPr>
          <p:cNvPr id="7" name="Shape 16"/>
          <p:cNvSpPr txBox="1"/>
          <p:nvPr userDrawn="1"/>
        </p:nvSpPr>
        <p:spPr>
          <a:xfrm>
            <a:off x="2133601" y="6429344"/>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2012, 2009 Pearson Education, Inc. All Rights Reserved.</a:t>
            </a:r>
          </a:p>
        </p:txBody>
      </p:sp>
    </p:spTree>
    <p:extLst>
      <p:ext uri="{BB962C8B-B14F-4D97-AF65-F5344CB8AC3E}">
        <p14:creationId xmlns:p14="http://schemas.microsoft.com/office/powerpoint/2010/main" val="156280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5.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lang="en-US" dirty="0"/>
          </a:p>
          <a:p>
            <a:pPr lvl="3"/>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591963" y="6429709"/>
            <a:ext cx="1223999" cy="279914"/>
          </a:xfrm>
          <a:prstGeom prst="rect">
            <a:avLst/>
          </a:prstGeom>
          <a:noFill/>
          <a:ln>
            <a:noFill/>
          </a:ln>
        </p:spPr>
      </p:pic>
    </p:spTree>
    <p:extLst>
      <p:ext uri="{BB962C8B-B14F-4D97-AF65-F5344CB8AC3E}">
        <p14:creationId xmlns:p14="http://schemas.microsoft.com/office/powerpoint/2010/main" val="564769014"/>
      </p:ext>
    </p:extLst>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600"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558800" marR="0" lvl="1" indent="-28346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indent="-22860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indent="-22860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lgn="r">
              <a:buSzPct val="25000"/>
            </a:pPr>
            <a:fld id="{00000000-1234-1234-1234-123412341234}" type="slidenum">
              <a:rPr lang="en-US" sz="900" smtClean="0">
                <a:solidFill>
                  <a:schemeClr val="lt1"/>
                </a:solidFill>
                <a:ea typeface="Arial"/>
                <a:cs typeface="Arial"/>
                <a:sym typeface="Arial"/>
              </a:rPr>
              <a:pPr algn="r">
                <a:buSzPct val="25000"/>
              </a:pPr>
              <a:t>‹#›</a:t>
            </a:fld>
            <a:endParaRPr lang="en-US" sz="900" dirty="0">
              <a:solidFill>
                <a:schemeClr val="lt1"/>
              </a:solidFill>
              <a:ea typeface="Arial"/>
              <a:cs typeface="Arial"/>
              <a:sym typeface="Arial"/>
            </a:endParaRPr>
          </a:p>
        </p:txBody>
      </p:sp>
    </p:spTree>
    <p:extLst>
      <p:ext uri="{BB962C8B-B14F-4D97-AF65-F5344CB8AC3E}">
        <p14:creationId xmlns:p14="http://schemas.microsoft.com/office/powerpoint/2010/main" val="2755306563"/>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FD5D-FA49-48CD-9BB8-4D7C93F97809}"/>
              </a:ext>
            </a:extLst>
          </p:cNvPr>
          <p:cNvSpPr>
            <a:spLocks noGrp="1"/>
          </p:cNvSpPr>
          <p:nvPr>
            <p:ph type="ctrTitle"/>
          </p:nvPr>
        </p:nvSpPr>
        <p:spPr/>
        <p:txBody>
          <a:bodyPr/>
          <a:lstStyle/>
          <a:p>
            <a:r>
              <a:rPr lang="en-US" dirty="0"/>
              <a:t>Chapter 5 Urban Sociology</a:t>
            </a:r>
          </a:p>
        </p:txBody>
      </p:sp>
      <p:sp>
        <p:nvSpPr>
          <p:cNvPr id="3" name="Subtitle 2">
            <a:extLst>
              <a:ext uri="{FF2B5EF4-FFF2-40B4-BE49-F238E27FC236}">
                <a16:creationId xmlns:a16="http://schemas.microsoft.com/office/drawing/2014/main" id="{AD012299-4B46-497A-AA36-B0500996812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45478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8738-EC1C-450E-9539-C59714E92137}"/>
              </a:ext>
            </a:extLst>
          </p:cNvPr>
          <p:cNvSpPr>
            <a:spLocks noGrp="1"/>
          </p:cNvSpPr>
          <p:nvPr>
            <p:ph type="title"/>
          </p:nvPr>
        </p:nvSpPr>
        <p:spPr/>
        <p:txBody>
          <a:bodyPr/>
          <a:lstStyle/>
          <a:p>
            <a:r>
              <a:rPr lang="en-US" dirty="0"/>
              <a:t>Max Weber</a:t>
            </a:r>
          </a:p>
        </p:txBody>
      </p:sp>
      <p:sp>
        <p:nvSpPr>
          <p:cNvPr id="3" name="Content Placeholder 2">
            <a:extLst>
              <a:ext uri="{FF2B5EF4-FFF2-40B4-BE49-F238E27FC236}">
                <a16:creationId xmlns:a16="http://schemas.microsoft.com/office/drawing/2014/main" id="{7D2843FD-F549-4E28-9587-637C9B11F608}"/>
              </a:ext>
            </a:extLst>
          </p:cNvPr>
          <p:cNvSpPr>
            <a:spLocks noGrp="1"/>
          </p:cNvSpPr>
          <p:nvPr>
            <p:ph idx="1"/>
          </p:nvPr>
        </p:nvSpPr>
        <p:spPr/>
        <p:txBody>
          <a:bodyPr>
            <a:normAutofit/>
          </a:bodyPr>
          <a:lstStyle/>
          <a:p>
            <a:r>
              <a:rPr kumimoji="0" lang="en-US" sz="2400" b="0" i="0" u="none" strike="noStrike" kern="1200" cap="none" spc="0" normalizeH="0" noProof="0" dirty="0">
                <a:ln>
                  <a:noFill/>
                </a:ln>
                <a:solidFill>
                  <a:srgbClr val="FFFF00"/>
                </a:solidFill>
                <a:effectLst/>
                <a:uLnTx/>
                <a:uFillTx/>
                <a:latin typeface="Calibri" panose="020F0502020204030204"/>
                <a:ea typeface="+mn-ea"/>
                <a:cs typeface="+mn-cs"/>
              </a:rPr>
              <a:t>However, rather than interurban characteristics such as political autonomy,  pressure to adapt psychologically, and other elements foster a sense of community(Europe, the Middle East, India and </a:t>
            </a:r>
            <a:r>
              <a:rPr kumimoji="0" lang="en-US" sz="2400" b="0" i="0" u="none" strike="noStrike" kern="1200" cap="none" spc="0" normalizeH="0" noProof="0">
                <a:ln>
                  <a:noFill/>
                </a:ln>
                <a:solidFill>
                  <a:srgbClr val="FFFF00"/>
                </a:solidFill>
                <a:effectLst/>
                <a:uLnTx/>
                <a:uFillTx/>
                <a:latin typeface="Calibri" panose="020F0502020204030204"/>
                <a:ea typeface="+mn-ea"/>
                <a:cs typeface="+mn-cs"/>
              </a:rPr>
              <a:t>China.) </a:t>
            </a:r>
            <a:r>
              <a:rPr kumimoji="0" lang="en-US" sz="2400" b="0" i="0" u="none" strike="noStrike" kern="1200" cap="none" spc="0" normalizeH="0" noProof="0" dirty="0">
                <a:ln>
                  <a:noFill/>
                </a:ln>
                <a:solidFill>
                  <a:srgbClr val="FFFF00"/>
                </a:solidFill>
                <a:effectLst/>
                <a:uLnTx/>
                <a:uFillTx/>
                <a:latin typeface="Calibri" panose="020F0502020204030204"/>
                <a:ea typeface="+mn-ea"/>
                <a:cs typeface="+mn-cs"/>
              </a:rPr>
              <a:t>Weber stressed the dominant role of larger, not infrequently external, political and economic forces. Most importantly, and contrary to his colleagues, Weber suggested that history may not be progressive, and the ideal urban form may be of a time past.</a:t>
            </a:r>
            <a:endParaRPr lang="en-US" sz="2400" dirty="0"/>
          </a:p>
        </p:txBody>
      </p:sp>
    </p:spTree>
    <p:extLst>
      <p:ext uri="{BB962C8B-B14F-4D97-AF65-F5344CB8AC3E}">
        <p14:creationId xmlns:p14="http://schemas.microsoft.com/office/powerpoint/2010/main" val="3364299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6CB9-00D5-4838-A692-908B184B3240}"/>
              </a:ext>
            </a:extLst>
          </p:cNvPr>
          <p:cNvSpPr>
            <a:spLocks noGrp="1"/>
          </p:cNvSpPr>
          <p:nvPr>
            <p:ph type="title"/>
          </p:nvPr>
        </p:nvSpPr>
        <p:spPr/>
        <p:txBody>
          <a:bodyPr/>
          <a:lstStyle/>
          <a:p>
            <a:r>
              <a:rPr lang="en-US" dirty="0"/>
              <a:t>Max Weber</a:t>
            </a:r>
          </a:p>
        </p:txBody>
      </p:sp>
      <p:sp>
        <p:nvSpPr>
          <p:cNvPr id="3" name="Content Placeholder 2">
            <a:extLst>
              <a:ext uri="{FF2B5EF4-FFF2-40B4-BE49-F238E27FC236}">
                <a16:creationId xmlns:a16="http://schemas.microsoft.com/office/drawing/2014/main" id="{90A8F755-AC2F-4929-ABA7-971ECEE2C92A}"/>
              </a:ext>
            </a:extLst>
          </p:cNvPr>
          <p:cNvSpPr>
            <a:spLocks noGrp="1"/>
          </p:cNvSpPr>
          <p:nvPr>
            <p:ph idx="1"/>
          </p:nvPr>
        </p:nvSpPr>
        <p:spPr/>
        <p:txBody>
          <a:bodyPr/>
          <a:lstStyle/>
          <a:p>
            <a:pPr marL="0" marR="0" fontAlgn="base">
              <a:spcBef>
                <a:spcPts val="430"/>
              </a:spcBef>
              <a:spcAft>
                <a:spcPts val="0"/>
              </a:spcAft>
            </a:pPr>
            <a:r>
              <a:rPr lang="en-US" sz="2200" b="1" i="1" kern="1200" dirty="0">
                <a:solidFill>
                  <a:srgbClr val="FFFF00"/>
                </a:solidFill>
                <a:effectLst/>
                <a:latin typeface="Arial" panose="020B0604020202020204" pitchFamily="34" charset="0"/>
                <a:ea typeface="+mn-ea"/>
              </a:rPr>
              <a:t>“Die Stadt”</a:t>
            </a:r>
            <a:endParaRPr lang="en-US" sz="2200" dirty="0">
              <a:solidFill>
                <a:srgbClr val="FFFF00"/>
              </a:solidFill>
              <a:effectLst/>
              <a:latin typeface="Times New Roman" panose="02020603050405020304" pitchFamily="18" charset="0"/>
              <a:ea typeface="Times New Roman" panose="02020603050405020304" pitchFamily="18" charset="0"/>
            </a:endParaRPr>
          </a:p>
          <a:p>
            <a:pPr marL="742950" marR="0" lvl="1" indent="-285750" fontAlgn="base">
              <a:spcBef>
                <a:spcPts val="0"/>
              </a:spcBef>
              <a:spcAft>
                <a:spcPts val="0"/>
              </a:spcAft>
              <a:buFont typeface="Arial" panose="020B0604020202020204" pitchFamily="34" charset="0"/>
              <a:buChar char="•"/>
              <a:tabLst>
                <a:tab pos="914400" algn="l"/>
              </a:tabLst>
            </a:pPr>
            <a:r>
              <a:rPr lang="en-US" sz="2200" kern="1200" dirty="0">
                <a:solidFill>
                  <a:srgbClr val="FFFF00"/>
                </a:solidFill>
                <a:effectLst/>
                <a:latin typeface="Arial" panose="020B0604020202020204" pitchFamily="34" charset="0"/>
                <a:ea typeface="+mn-ea"/>
                <a:cs typeface="Times New Roman" panose="02020603050405020304" pitchFamily="18" charset="0"/>
              </a:rPr>
              <a:t>A fortification</a:t>
            </a:r>
            <a:endParaRPr lang="en-US" sz="22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fontAlgn="base">
              <a:spcBef>
                <a:spcPts val="0"/>
              </a:spcBef>
              <a:spcAft>
                <a:spcPts val="0"/>
              </a:spcAft>
              <a:buFont typeface="Arial" panose="020B0604020202020204" pitchFamily="34" charset="0"/>
              <a:buChar char="•"/>
              <a:tabLst>
                <a:tab pos="914400" algn="l"/>
              </a:tabLst>
            </a:pPr>
            <a:r>
              <a:rPr lang="en-US" sz="2200" kern="1200" dirty="0">
                <a:solidFill>
                  <a:srgbClr val="FFFF00"/>
                </a:solidFill>
                <a:effectLst/>
                <a:latin typeface="Arial" panose="020B0604020202020204" pitchFamily="34" charset="0"/>
                <a:ea typeface="+mn-ea"/>
                <a:cs typeface="Times New Roman" panose="02020603050405020304" pitchFamily="18" charset="0"/>
              </a:rPr>
              <a:t>A market</a:t>
            </a:r>
            <a:endParaRPr lang="en-US" sz="22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fontAlgn="base">
              <a:spcBef>
                <a:spcPts val="0"/>
              </a:spcBef>
              <a:spcAft>
                <a:spcPts val="0"/>
              </a:spcAft>
              <a:buFont typeface="Arial" panose="020B0604020202020204" pitchFamily="34" charset="0"/>
              <a:buChar char="•"/>
              <a:tabLst>
                <a:tab pos="914400" algn="l"/>
              </a:tabLst>
            </a:pPr>
            <a:r>
              <a:rPr lang="en-US" sz="2200" kern="1200" dirty="0">
                <a:solidFill>
                  <a:srgbClr val="FFFF00"/>
                </a:solidFill>
                <a:effectLst/>
                <a:latin typeface="Arial" panose="020B0604020202020204" pitchFamily="34" charset="0"/>
                <a:ea typeface="+mn-ea"/>
                <a:cs typeface="Times New Roman" panose="02020603050405020304" pitchFamily="18" charset="0"/>
              </a:rPr>
              <a:t>A court of its own</a:t>
            </a:r>
            <a:endParaRPr lang="en-US" sz="22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fontAlgn="base">
              <a:spcBef>
                <a:spcPts val="0"/>
              </a:spcBef>
              <a:spcAft>
                <a:spcPts val="0"/>
              </a:spcAft>
              <a:buFont typeface="Arial" panose="020B0604020202020204" pitchFamily="34" charset="0"/>
              <a:buChar char="•"/>
              <a:tabLst>
                <a:tab pos="914400" algn="l"/>
              </a:tabLst>
            </a:pPr>
            <a:r>
              <a:rPr lang="en-US" sz="2200" kern="1200" dirty="0">
                <a:solidFill>
                  <a:srgbClr val="FFFF00"/>
                </a:solidFill>
                <a:effectLst/>
                <a:latin typeface="Arial" panose="020B0604020202020204" pitchFamily="34" charset="0"/>
                <a:ea typeface="+mn-ea"/>
                <a:cs typeface="Times New Roman" panose="02020603050405020304" pitchFamily="18" charset="0"/>
              </a:rPr>
              <a:t>A related form of association</a:t>
            </a:r>
            <a:endParaRPr lang="en-US" sz="22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fontAlgn="base">
              <a:spcBef>
                <a:spcPts val="0"/>
              </a:spcBef>
              <a:spcAft>
                <a:spcPts val="0"/>
              </a:spcAft>
              <a:buFont typeface="Arial" panose="020B0604020202020204" pitchFamily="34" charset="0"/>
              <a:buChar char="•"/>
              <a:tabLst>
                <a:tab pos="914400" algn="l"/>
              </a:tabLst>
            </a:pPr>
            <a:r>
              <a:rPr lang="en-US" sz="2200" kern="1200" dirty="0">
                <a:solidFill>
                  <a:srgbClr val="FFFF00"/>
                </a:solidFill>
                <a:effectLst/>
                <a:latin typeface="Arial" panose="020B0604020202020204" pitchFamily="34" charset="0"/>
                <a:ea typeface="+mn-ea"/>
                <a:cs typeface="Times New Roman" panose="02020603050405020304" pitchFamily="18" charset="0"/>
              </a:rPr>
              <a:t>Partial political autonomy</a:t>
            </a:r>
            <a:endParaRPr lang="en-US" sz="22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lvl="1" indent="0" fontAlgn="base">
              <a:spcBef>
                <a:spcPts val="0"/>
              </a:spcBef>
              <a:spcAft>
                <a:spcPts val="0"/>
              </a:spcAft>
              <a:buNone/>
              <a:tabLst>
                <a:tab pos="914400" algn="l"/>
              </a:tabLst>
            </a:pPr>
            <a:endParaRPr lang="en-US" sz="2200" kern="1200" dirty="0">
              <a:solidFill>
                <a:srgbClr val="FFFF00"/>
              </a:solidFill>
              <a:effectLst/>
              <a:latin typeface="Arial" panose="020B0604020202020204" pitchFamily="34" charset="0"/>
              <a:ea typeface="+mn-ea"/>
              <a:cs typeface="Times New Roman" panose="02020603050405020304" pitchFamily="18" charset="0"/>
            </a:endParaRPr>
          </a:p>
          <a:p>
            <a:pPr marL="457200" marR="0" lvl="1" indent="0" fontAlgn="base">
              <a:spcBef>
                <a:spcPts val="0"/>
              </a:spcBef>
              <a:spcAft>
                <a:spcPts val="0"/>
              </a:spcAft>
              <a:buNone/>
              <a:tabLst>
                <a:tab pos="914400" algn="l"/>
              </a:tabLst>
            </a:pPr>
            <a:r>
              <a:rPr lang="en-US" sz="2200" kern="1200" dirty="0">
                <a:solidFill>
                  <a:srgbClr val="FFFF00"/>
                </a:solidFill>
                <a:effectLst/>
                <a:latin typeface="Arial" panose="020B0604020202020204" pitchFamily="34" charset="0"/>
                <a:ea typeface="+mn-ea"/>
                <a:cs typeface="Times New Roman" panose="02020603050405020304" pitchFamily="18" charset="0"/>
              </a:rPr>
              <a:t>History not necessarily progressive</a:t>
            </a:r>
          </a:p>
          <a:p>
            <a:pPr marL="457200" marR="0" lvl="1" indent="0" fontAlgn="base">
              <a:spcBef>
                <a:spcPts val="0"/>
              </a:spcBef>
              <a:spcAft>
                <a:spcPts val="0"/>
              </a:spcAft>
              <a:buNone/>
              <a:tabLst>
                <a:tab pos="914400" algn="l"/>
              </a:tabLst>
            </a:pPr>
            <a:endParaRPr lang="en-US" sz="2200" dirty="0">
              <a:solidFill>
                <a:srgbClr val="FFFF00"/>
              </a:solidFill>
              <a:latin typeface="Arial" panose="020B0604020202020204" pitchFamily="34" charset="0"/>
              <a:ea typeface="+mn-ea"/>
              <a:cs typeface="Times New Roman" panose="02020603050405020304" pitchFamily="18" charset="0"/>
            </a:endParaRPr>
          </a:p>
          <a:p>
            <a:pPr marL="457200" marR="0" lvl="1" indent="0" fontAlgn="base">
              <a:spcBef>
                <a:spcPts val="0"/>
              </a:spcBef>
              <a:spcAft>
                <a:spcPts val="0"/>
              </a:spcAft>
              <a:buNone/>
              <a:tabLst>
                <a:tab pos="914400" algn="l"/>
              </a:tabLst>
            </a:pPr>
            <a:r>
              <a:rPr lang="en-US" sz="2200" dirty="0">
                <a:solidFill>
                  <a:srgbClr val="FFFF00"/>
                </a:solidFill>
                <a:effectLst/>
                <a:latin typeface="Arial" panose="020B0604020202020204" pitchFamily="34" charset="0"/>
                <a:ea typeface="+mn-ea"/>
                <a:cs typeface="Times New Roman" panose="02020603050405020304" pitchFamily="18" charset="0"/>
              </a:rPr>
              <a:t>Cities linked to particular economic and political participation. </a:t>
            </a:r>
            <a:endParaRPr lang="en-US" sz="22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US" sz="22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rPr>
              <a:t> </a:t>
            </a:r>
          </a:p>
          <a:p>
            <a:endParaRPr lang="en-US" dirty="0"/>
          </a:p>
        </p:txBody>
      </p:sp>
    </p:spTree>
    <p:extLst>
      <p:ext uri="{BB962C8B-B14F-4D97-AF65-F5344CB8AC3E}">
        <p14:creationId xmlns:p14="http://schemas.microsoft.com/office/powerpoint/2010/main" val="250491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18207-98F1-44BE-9941-12F6E3FCB716}"/>
              </a:ext>
            </a:extLst>
          </p:cNvPr>
          <p:cNvSpPr>
            <a:spLocks noGrp="1"/>
          </p:cNvSpPr>
          <p:nvPr>
            <p:ph type="title"/>
          </p:nvPr>
        </p:nvSpPr>
        <p:spPr/>
        <p:txBody>
          <a:bodyPr/>
          <a:lstStyle/>
          <a:p>
            <a:r>
              <a:rPr lang="en-US" dirty="0"/>
              <a:t>Evaluation </a:t>
            </a:r>
          </a:p>
        </p:txBody>
      </p:sp>
      <p:sp>
        <p:nvSpPr>
          <p:cNvPr id="3" name="Content Placeholder 2">
            <a:extLst>
              <a:ext uri="{FF2B5EF4-FFF2-40B4-BE49-F238E27FC236}">
                <a16:creationId xmlns:a16="http://schemas.microsoft.com/office/drawing/2014/main" id="{CD931B23-7498-4452-AA2F-6789AF80E03D}"/>
              </a:ext>
            </a:extLst>
          </p:cNvPr>
          <p:cNvSpPr>
            <a:spLocks noGrp="1"/>
          </p:cNvSpPr>
          <p:nvPr>
            <p:ph idx="1"/>
          </p:nvPr>
        </p:nvSpPr>
        <p:spPr/>
        <p:txBody>
          <a:bodyPr>
            <a:normAutofit/>
          </a:bodyPr>
          <a:lstStyle/>
          <a:p>
            <a:r>
              <a:rPr lang="en-US" sz="2500" dirty="0">
                <a:solidFill>
                  <a:srgbClr val="FFFF00"/>
                </a:solidFill>
              </a:rPr>
              <a:t>While Marx, Engels, </a:t>
            </a:r>
            <a:r>
              <a:rPr lang="en-US" sz="2500" dirty="0" err="1">
                <a:solidFill>
                  <a:srgbClr val="FFFF00"/>
                </a:solidFill>
              </a:rPr>
              <a:t>Tönnies</a:t>
            </a:r>
            <a:r>
              <a:rPr lang="en-US" sz="2500" dirty="0">
                <a:solidFill>
                  <a:srgbClr val="FFFF00"/>
                </a:solidFill>
              </a:rPr>
              <a:t>, and Durkheim announced the city worthy of study, Simmel and Weber provided the first theories of how cities functioned. All six emphasized the distinctive ability of a city to augment individual choice, rationality, and a division of labor</a:t>
            </a:r>
          </a:p>
        </p:txBody>
      </p:sp>
    </p:spTree>
    <p:extLst>
      <p:ext uri="{BB962C8B-B14F-4D97-AF65-F5344CB8AC3E}">
        <p14:creationId xmlns:p14="http://schemas.microsoft.com/office/powerpoint/2010/main" val="503217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B7AC-EFC4-4C80-9097-3BF3A6BD4AD5}"/>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300565FA-9B86-4BE3-BE8F-B72C76EB3A71}"/>
              </a:ext>
            </a:extLst>
          </p:cNvPr>
          <p:cNvSpPr>
            <a:spLocks noGrp="1"/>
          </p:cNvSpPr>
          <p:nvPr>
            <p:ph idx="1"/>
          </p:nvPr>
        </p:nvSpPr>
        <p:spPr/>
        <p:txBody>
          <a:bodyPr>
            <a:normAutofit/>
          </a:bodyPr>
          <a:lstStyle/>
          <a:p>
            <a:r>
              <a:rPr lang="en-US" sz="2700" dirty="0">
                <a:solidFill>
                  <a:srgbClr val="FFFF00"/>
                </a:solidFill>
              </a:rPr>
              <a:t>But while Marx and Engels highlighted the need to study economic disparity and conflict, </a:t>
            </a:r>
            <a:r>
              <a:rPr lang="en-US" sz="2700" dirty="0" err="1">
                <a:solidFill>
                  <a:srgbClr val="FFFF00"/>
                </a:solidFill>
              </a:rPr>
              <a:t>Tönnies</a:t>
            </a:r>
            <a:r>
              <a:rPr lang="en-US" sz="2700" dirty="0">
                <a:solidFill>
                  <a:srgbClr val="FFFF00"/>
                </a:solidFill>
              </a:rPr>
              <a:t>, Durkheim, and Weber stressed urban social structure, while Simmel elaborated the psychological effects of urban life. Overall, the European traditionalists’ usually pessimistic view simply reflected the conditions accompanying nascent capitalism and unprecedented population growth.</a:t>
            </a:r>
            <a:endParaRPr lang="en-US" sz="2700" dirty="0"/>
          </a:p>
        </p:txBody>
      </p:sp>
    </p:spTree>
    <p:extLst>
      <p:ext uri="{BB962C8B-B14F-4D97-AF65-F5344CB8AC3E}">
        <p14:creationId xmlns:p14="http://schemas.microsoft.com/office/powerpoint/2010/main" val="3999469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0A8A-AD06-484E-BEE4-4D2945F461C9}"/>
              </a:ext>
            </a:extLst>
          </p:cNvPr>
          <p:cNvSpPr>
            <a:spLocks noGrp="1"/>
          </p:cNvSpPr>
          <p:nvPr>
            <p:ph type="title"/>
          </p:nvPr>
        </p:nvSpPr>
        <p:spPr/>
        <p:txBody>
          <a:bodyPr/>
          <a:lstStyle/>
          <a:p>
            <a:r>
              <a:rPr lang="en-US" dirty="0"/>
              <a:t>Robert Park</a:t>
            </a:r>
          </a:p>
        </p:txBody>
      </p:sp>
      <p:sp>
        <p:nvSpPr>
          <p:cNvPr id="3" name="Content Placeholder 2">
            <a:extLst>
              <a:ext uri="{FF2B5EF4-FFF2-40B4-BE49-F238E27FC236}">
                <a16:creationId xmlns:a16="http://schemas.microsoft.com/office/drawing/2014/main" id="{3AE67778-ADE9-4EF7-A319-D0B0AE0F3E72}"/>
              </a:ext>
            </a:extLst>
          </p:cNvPr>
          <p:cNvSpPr>
            <a:spLocks noGrp="1"/>
          </p:cNvSpPr>
          <p:nvPr>
            <p:ph idx="1"/>
          </p:nvPr>
        </p:nvSpPr>
        <p:spPr/>
        <p:txBody>
          <a:bodyPr>
            <a:normAutofit fontScale="77500" lnSpcReduction="20000"/>
          </a:bodyPr>
          <a:lstStyle/>
          <a:p>
            <a:pPr marL="342900" marR="0" lvl="0" indent="-342900" fontAlgn="base">
              <a:lnSpc>
                <a:spcPct val="107000"/>
              </a:lnSpc>
              <a:spcBef>
                <a:spcPts val="0"/>
              </a:spcBef>
              <a:spcAft>
                <a:spcPts val="0"/>
              </a:spcAft>
              <a:buFont typeface="Arial" panose="020B0604020202020204" pitchFamily="34" charset="0"/>
              <a:buChar char="•"/>
              <a:tabLst>
                <a:tab pos="457200" algn="l"/>
              </a:tabLst>
            </a:pPr>
            <a:r>
              <a:rPr lang="en-US" sz="3800" b="1" kern="1200" dirty="0">
                <a:solidFill>
                  <a:srgbClr val="FFFF00"/>
                </a:solidFill>
                <a:effectLst/>
                <a:latin typeface="Arial" panose="020B0604020202020204" pitchFamily="34" charset="0"/>
                <a:ea typeface="+mn-ea"/>
                <a:cs typeface="Times New Roman" panose="02020603050405020304" pitchFamily="18" charset="0"/>
              </a:rPr>
              <a:t>A systematic urban sociology</a:t>
            </a:r>
            <a:endParaRPr lang="en-US" sz="38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fontAlgn="base">
              <a:lnSpc>
                <a:spcPct val="107000"/>
              </a:lnSpc>
              <a:spcBef>
                <a:spcPts val="0"/>
              </a:spcBef>
              <a:spcAft>
                <a:spcPts val="0"/>
              </a:spcAft>
              <a:buFont typeface="Arial" panose="020B0604020202020204" pitchFamily="34" charset="0"/>
              <a:buChar char="•"/>
              <a:tabLst>
                <a:tab pos="914400" algn="l"/>
              </a:tabLst>
            </a:pPr>
            <a:r>
              <a:rPr lang="en-US" sz="3800" kern="1200" dirty="0">
                <a:solidFill>
                  <a:srgbClr val="FFFF00"/>
                </a:solidFill>
                <a:effectLst/>
                <a:latin typeface="Arial" panose="020B0604020202020204" pitchFamily="34" charset="0"/>
                <a:ea typeface="+mn-ea"/>
                <a:cs typeface="Times New Roman" panose="02020603050405020304" pitchFamily="18" charset="0"/>
              </a:rPr>
              <a:t>Research must be conducted by disciplined observation like anthropologist study other cultures</a:t>
            </a:r>
            <a:endParaRPr lang="en-US" sz="38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fontAlgn="base">
              <a:lnSpc>
                <a:spcPct val="107000"/>
              </a:lnSpc>
              <a:spcBef>
                <a:spcPts val="0"/>
              </a:spcBef>
              <a:spcAft>
                <a:spcPts val="0"/>
              </a:spcAft>
              <a:buFont typeface="Arial" panose="020B0604020202020204" pitchFamily="34" charset="0"/>
              <a:buChar char="•"/>
              <a:tabLst>
                <a:tab pos="914400" algn="l"/>
              </a:tabLst>
            </a:pPr>
            <a:r>
              <a:rPr lang="en-US" sz="3800" kern="1200" dirty="0">
                <a:solidFill>
                  <a:srgbClr val="FFFF00"/>
                </a:solidFill>
                <a:effectLst/>
                <a:latin typeface="Arial" panose="020B0604020202020204" pitchFamily="34" charset="0"/>
                <a:ea typeface="+mn-ea"/>
                <a:cs typeface="Times New Roman" panose="02020603050405020304" pitchFamily="18" charset="0"/>
              </a:rPr>
              <a:t>Conceived of city as a social organism, with distinct parts bound together by internal processes</a:t>
            </a:r>
            <a:endParaRPr lang="en-US" sz="38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fontAlgn="base">
              <a:lnSpc>
                <a:spcPct val="107000"/>
              </a:lnSpc>
              <a:spcBef>
                <a:spcPts val="0"/>
              </a:spcBef>
              <a:spcAft>
                <a:spcPts val="0"/>
              </a:spcAft>
              <a:buFont typeface="Arial" panose="020B0604020202020204" pitchFamily="34" charset="0"/>
              <a:buChar char="•"/>
              <a:tabLst>
                <a:tab pos="914400" algn="l"/>
              </a:tabLst>
            </a:pPr>
            <a:r>
              <a:rPr lang="en-US" sz="3800" kern="1200" dirty="0">
                <a:solidFill>
                  <a:srgbClr val="FFFF00"/>
                </a:solidFill>
                <a:effectLst/>
                <a:latin typeface="Arial" panose="020B0604020202020204" pitchFamily="34" charset="0"/>
                <a:ea typeface="+mn-ea"/>
                <a:cs typeface="Times New Roman" panose="02020603050405020304" pitchFamily="18" charset="0"/>
              </a:rPr>
              <a:t>Not chaos, but orderly and typical grouping(Chinatowns, Little Sicily of Chicago, Stockyard, residential enclaves)</a:t>
            </a:r>
            <a:endParaRPr lang="en-US" sz="38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2666546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5CB9-1C61-4329-86A5-A0DBD33FC0A7}"/>
              </a:ext>
            </a:extLst>
          </p:cNvPr>
          <p:cNvSpPr>
            <a:spLocks noGrp="1"/>
          </p:cNvSpPr>
          <p:nvPr>
            <p:ph type="title"/>
          </p:nvPr>
        </p:nvSpPr>
        <p:spPr/>
        <p:txBody>
          <a:bodyPr/>
          <a:lstStyle/>
          <a:p>
            <a:r>
              <a:rPr lang="en-US" dirty="0"/>
              <a:t>Robert Park</a:t>
            </a:r>
          </a:p>
        </p:txBody>
      </p:sp>
      <p:sp>
        <p:nvSpPr>
          <p:cNvPr id="3" name="Content Placeholder 2">
            <a:extLst>
              <a:ext uri="{FF2B5EF4-FFF2-40B4-BE49-F238E27FC236}">
                <a16:creationId xmlns:a16="http://schemas.microsoft.com/office/drawing/2014/main" id="{68DAE163-279C-4D1E-B023-ABFC0573DB45}"/>
              </a:ext>
            </a:extLst>
          </p:cNvPr>
          <p:cNvSpPr>
            <a:spLocks noGrp="1"/>
          </p:cNvSpPr>
          <p:nvPr>
            <p:ph idx="1"/>
          </p:nvPr>
        </p:nvSpPr>
        <p:spPr/>
        <p:txBody>
          <a:bodyPr/>
          <a:lstStyle/>
          <a:p>
            <a:pPr marL="742950" marR="0" lvl="1" indent="-285750" algn="l" defTabSz="457200" rtl="0" eaLnBrk="1" fontAlgn="base" latinLnBrk="0" hangingPunct="1">
              <a:lnSpc>
                <a:spcPct val="107000"/>
              </a:lnSpc>
              <a:spcBef>
                <a:spcPts val="0"/>
              </a:spcBef>
              <a:spcAft>
                <a:spcPts val="0"/>
              </a:spcAft>
              <a:buClr>
                <a:prstClr val="white"/>
              </a:buClr>
              <a:buSzPct val="100000"/>
              <a:buFont typeface="Arial" panose="020B0604020202020204" pitchFamily="34" charset="0"/>
              <a:buChar char="•"/>
              <a:tabLst>
                <a:tab pos="914400" algn="l"/>
              </a:tabLst>
              <a:defRPr/>
            </a:pPr>
            <a:r>
              <a:rPr kumimoji="0" lang="en-US" sz="2700" b="0" i="0" u="none" strike="noStrike" kern="1200" cap="none" spc="0" normalizeH="0" noProof="0" dirty="0">
                <a:ln>
                  <a:noFill/>
                </a:ln>
                <a:solidFill>
                  <a:srgbClr val="FFFF00"/>
                </a:solidFill>
                <a:effectLst/>
                <a:uLnTx/>
                <a:uFillTx/>
                <a:latin typeface="Arial" panose="020B0604020202020204" pitchFamily="34" charset="0"/>
                <a:ea typeface="+mn-ea"/>
                <a:cs typeface="Times New Roman" panose="02020603050405020304" pitchFamily="18" charset="0"/>
              </a:rPr>
              <a:t>Humans as distinguished from plant and animal ecology(study all segments of the city’s population such as industrial  workers, real-estate officials, VIP, migrants, hobos, musicians, prostitutes, and dance hall workers)</a:t>
            </a:r>
            <a:endParaRPr kumimoji="0" lang="en-US" sz="2700" b="0" i="0" u="none" strike="noStrike" kern="1200" cap="none" spc="0" normalizeH="0" noProof="0" dirty="0">
              <a:ln>
                <a:noFill/>
              </a:ln>
              <a:solidFill>
                <a:srgbClr val="FFFF00"/>
              </a:solidFill>
              <a:effectLst/>
              <a:uLnTx/>
              <a:uFillTx/>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algn="l" defTabSz="457200" rtl="0" eaLnBrk="1" fontAlgn="base" latinLnBrk="0" hangingPunct="1">
              <a:lnSpc>
                <a:spcPct val="107000"/>
              </a:lnSpc>
              <a:spcBef>
                <a:spcPts val="0"/>
              </a:spcBef>
              <a:spcAft>
                <a:spcPts val="0"/>
              </a:spcAft>
              <a:buClr>
                <a:prstClr val="white"/>
              </a:buClr>
              <a:buSzPct val="100000"/>
              <a:buFont typeface="Arial" panose="020B0604020202020204" pitchFamily="34" charset="0"/>
              <a:buChar char="•"/>
              <a:tabLst>
                <a:tab pos="914400" algn="l"/>
              </a:tabLst>
              <a:defRPr/>
            </a:pPr>
            <a:r>
              <a:rPr kumimoji="0" lang="en-US" sz="2700" b="0" i="0" u="none" strike="noStrike" kern="1200" cap="none" spc="0" normalizeH="0" noProof="0" dirty="0">
                <a:ln>
                  <a:noFill/>
                </a:ln>
                <a:solidFill>
                  <a:srgbClr val="FFFF00"/>
                </a:solidFill>
                <a:effectLst/>
                <a:uLnTx/>
                <a:uFillTx/>
                <a:latin typeface="Arial" panose="020B0604020202020204" pitchFamily="34" charset="0"/>
                <a:ea typeface="+mn-ea"/>
                <a:cs typeface="Times New Roman" panose="02020603050405020304" pitchFamily="18" charset="0"/>
              </a:rPr>
              <a:t>Moral as well as a physical organization</a:t>
            </a:r>
            <a:endParaRPr kumimoji="0" lang="en-US" sz="2700" b="0" i="0" u="none" strike="noStrike" kern="1200" cap="none" spc="0" normalizeH="0" noProof="0" dirty="0">
              <a:ln>
                <a:noFill/>
              </a:ln>
              <a:solidFill>
                <a:srgbClr val="FFFF00"/>
              </a:solidFill>
              <a:effectLst/>
              <a:uLnTx/>
              <a:uFillTx/>
              <a:latin typeface="Calibri" panose="020F0502020204030204" pitchFamily="34" charset="0"/>
              <a:ea typeface="Malgun Gothic" panose="020B0503020000020004" pitchFamily="34" charset="-127"/>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
                <a:prstClr val="white"/>
              </a:buClr>
              <a:buSzPct val="100000"/>
              <a:buNone/>
              <a:tabLst/>
              <a:defRPr/>
            </a:pPr>
            <a:r>
              <a:rPr kumimoji="0" lang="en-US" sz="2700" b="0" i="0" u="none" strike="noStrike" kern="1200" cap="none" spc="0" normalizeH="0" noProof="0" dirty="0">
                <a:ln>
                  <a:noFill/>
                </a:ln>
                <a:solidFill>
                  <a:srgbClr val="FFFF00"/>
                </a:solidFill>
                <a:effectLst/>
                <a:uLnTx/>
                <a:uFillTx/>
                <a:latin typeface="Calibri" panose="020F0502020204030204" pitchFamily="34" charset="0"/>
                <a:ea typeface="Malgun Gothic" panose="020B0503020000020004" pitchFamily="34" charset="-127"/>
                <a:cs typeface="Times New Roman" panose="02020603050405020304" pitchFamily="18" charset="0"/>
              </a:rPr>
              <a:t> </a:t>
            </a:r>
          </a:p>
          <a:p>
            <a:endParaRPr lang="en-US" dirty="0"/>
          </a:p>
        </p:txBody>
      </p:sp>
    </p:spTree>
    <p:extLst>
      <p:ext uri="{BB962C8B-B14F-4D97-AF65-F5344CB8AC3E}">
        <p14:creationId xmlns:p14="http://schemas.microsoft.com/office/powerpoint/2010/main" val="1459399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72E6-7728-424E-9F77-C563E826D1FB}"/>
              </a:ext>
            </a:extLst>
          </p:cNvPr>
          <p:cNvSpPr>
            <a:spLocks noGrp="1"/>
          </p:cNvSpPr>
          <p:nvPr>
            <p:ph type="title"/>
          </p:nvPr>
        </p:nvSpPr>
        <p:spPr/>
        <p:txBody>
          <a:bodyPr/>
          <a:lstStyle/>
          <a:p>
            <a:r>
              <a:rPr lang="en-US" dirty="0"/>
              <a:t>Robert Park(Image of City)</a:t>
            </a:r>
          </a:p>
        </p:txBody>
      </p:sp>
      <p:sp>
        <p:nvSpPr>
          <p:cNvPr id="3" name="Content Placeholder 2">
            <a:extLst>
              <a:ext uri="{FF2B5EF4-FFF2-40B4-BE49-F238E27FC236}">
                <a16:creationId xmlns:a16="http://schemas.microsoft.com/office/drawing/2014/main" id="{FABF799E-979C-4BC4-BD0F-5C4946863DCC}"/>
              </a:ext>
            </a:extLst>
          </p:cNvPr>
          <p:cNvSpPr>
            <a:spLocks noGrp="1"/>
          </p:cNvSpPr>
          <p:nvPr>
            <p:ph idx="1"/>
          </p:nvPr>
        </p:nvSpPr>
        <p:spPr/>
        <p:txBody>
          <a:bodyPr>
            <a:normAutofit/>
          </a:bodyPr>
          <a:lstStyle/>
          <a:p>
            <a:r>
              <a:rPr lang="en-US" sz="2500" dirty="0">
                <a:solidFill>
                  <a:srgbClr val="FFFF00"/>
                </a:solidFill>
              </a:rPr>
              <a:t>The first American urban sociologist who believes city consisted of (1) a commercial structure (Weber) fostering a complex division of labor (</a:t>
            </a:r>
            <a:r>
              <a:rPr lang="en-US" sz="2500" dirty="0" err="1">
                <a:solidFill>
                  <a:srgbClr val="FFFF00"/>
                </a:solidFill>
              </a:rPr>
              <a:t>Tönnies</a:t>
            </a:r>
            <a:r>
              <a:rPr lang="en-US" sz="2500" dirty="0">
                <a:solidFill>
                  <a:srgbClr val="FFFF00"/>
                </a:solidFill>
              </a:rPr>
              <a:t>) that would steadily erode traditional ties and generate occupation-based relations; (2) a formal social structure of large bureaucracies, courts, etc. and of impersonal mass media that would gradually replace informal networks and face-to-face communication; </a:t>
            </a:r>
          </a:p>
        </p:txBody>
      </p:sp>
    </p:spTree>
    <p:extLst>
      <p:ext uri="{BB962C8B-B14F-4D97-AF65-F5344CB8AC3E}">
        <p14:creationId xmlns:p14="http://schemas.microsoft.com/office/powerpoint/2010/main" val="2857268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3E6A-BCB0-4E74-8B77-1014E98ECB37}"/>
              </a:ext>
            </a:extLst>
          </p:cNvPr>
          <p:cNvSpPr>
            <a:spLocks noGrp="1"/>
          </p:cNvSpPr>
          <p:nvPr>
            <p:ph type="title"/>
          </p:nvPr>
        </p:nvSpPr>
        <p:spPr/>
        <p:txBody>
          <a:bodyPr/>
          <a:lstStyle/>
          <a:p>
            <a:r>
              <a:rPr lang="en-US" dirty="0"/>
              <a:t>Robert </a:t>
            </a:r>
            <a:r>
              <a:rPr lang="en-US" dirty="0" err="1"/>
              <a:t>PARk</a:t>
            </a:r>
            <a:endParaRPr lang="en-US" dirty="0"/>
          </a:p>
        </p:txBody>
      </p:sp>
      <p:sp>
        <p:nvSpPr>
          <p:cNvPr id="3" name="Content Placeholder 2">
            <a:extLst>
              <a:ext uri="{FF2B5EF4-FFF2-40B4-BE49-F238E27FC236}">
                <a16:creationId xmlns:a16="http://schemas.microsoft.com/office/drawing/2014/main" id="{2141BCB8-17C1-4D1B-875E-00185BABFBD9}"/>
              </a:ext>
            </a:extLst>
          </p:cNvPr>
          <p:cNvSpPr>
            <a:spLocks noGrp="1"/>
          </p:cNvSpPr>
          <p:nvPr>
            <p:ph idx="1"/>
          </p:nvPr>
        </p:nvSpPr>
        <p:spPr/>
        <p:txBody>
          <a:bodyPr>
            <a:normAutofit/>
          </a:bodyPr>
          <a:lstStyle/>
          <a:p>
            <a:r>
              <a:rPr kumimoji="0" lang="en-US" sz="2700" b="0" i="0" u="none" strike="noStrike" kern="1200" cap="none" spc="0" normalizeH="0" noProof="0" dirty="0">
                <a:ln>
                  <a:noFill/>
                </a:ln>
                <a:solidFill>
                  <a:srgbClr val="FFFF00"/>
                </a:solidFill>
                <a:effectLst/>
                <a:uLnTx/>
                <a:uFillTx/>
                <a:latin typeface="Calibri" panose="020F0502020204030204"/>
                <a:ea typeface="+mn-ea"/>
                <a:cs typeface="+mn-cs"/>
              </a:rPr>
              <a:t>(3) the rational replacing the sentimental, and the formation of social bonds in the form of interest groups. Park emphasized “doing” urban research rather than “theorizing abstractly” about the city and saw both the problems and possibilities of urban life.</a:t>
            </a:r>
            <a:endParaRPr lang="en-US" sz="2700" dirty="0"/>
          </a:p>
        </p:txBody>
      </p:sp>
    </p:spTree>
    <p:extLst>
      <p:ext uri="{BB962C8B-B14F-4D97-AF65-F5344CB8AC3E}">
        <p14:creationId xmlns:p14="http://schemas.microsoft.com/office/powerpoint/2010/main" val="1145308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7438D-4ED2-4BE9-8CD0-E04DB9B57F68}"/>
              </a:ext>
            </a:extLst>
          </p:cNvPr>
          <p:cNvSpPr>
            <a:spLocks noGrp="1"/>
          </p:cNvSpPr>
          <p:nvPr>
            <p:ph type="title"/>
          </p:nvPr>
        </p:nvSpPr>
        <p:spPr/>
        <p:txBody>
          <a:bodyPr/>
          <a:lstStyle/>
          <a:p>
            <a:r>
              <a:rPr lang="en-US" dirty="0"/>
              <a:t>Robert Park</a:t>
            </a:r>
          </a:p>
        </p:txBody>
      </p:sp>
      <p:sp>
        <p:nvSpPr>
          <p:cNvPr id="3" name="Content Placeholder 2">
            <a:extLst>
              <a:ext uri="{FF2B5EF4-FFF2-40B4-BE49-F238E27FC236}">
                <a16:creationId xmlns:a16="http://schemas.microsoft.com/office/drawing/2014/main" id="{2688DC0D-DDCC-4A8C-AA41-597207C9C6C7}"/>
              </a:ext>
            </a:extLst>
          </p:cNvPr>
          <p:cNvSpPr>
            <a:spLocks noGrp="1"/>
          </p:cNvSpPr>
          <p:nvPr>
            <p:ph idx="1"/>
          </p:nvPr>
        </p:nvSpPr>
        <p:spPr/>
        <p:txBody>
          <a:bodyPr/>
          <a:lstStyle/>
          <a:p>
            <a:pPr marL="0" indent="0">
              <a:buNone/>
            </a:pPr>
            <a:r>
              <a:rPr lang="en-US" sz="2700" dirty="0">
                <a:solidFill>
                  <a:srgbClr val="FFFF00"/>
                </a:solidFill>
              </a:rPr>
              <a:t>Freedom and tolerance in the city </a:t>
            </a:r>
          </a:p>
          <a:p>
            <a:r>
              <a:rPr lang="en-US" sz="2700" dirty="0">
                <a:solidFill>
                  <a:srgbClr val="FFFF00"/>
                </a:solidFill>
              </a:rPr>
              <a:t>Modern city revealed problem upon problem</a:t>
            </a:r>
          </a:p>
          <a:p>
            <a:r>
              <a:rPr lang="en-US" sz="2700" dirty="0">
                <a:solidFill>
                  <a:srgbClr val="FFFF00"/>
                </a:solidFill>
              </a:rPr>
              <a:t>Possibilities for freedom and tolerance</a:t>
            </a:r>
          </a:p>
          <a:p>
            <a:r>
              <a:rPr lang="en-US" sz="2700" u="sng" dirty="0">
                <a:solidFill>
                  <a:srgbClr val="FFFF00"/>
                </a:solidFill>
              </a:rPr>
              <a:t>We get out there and see how the city actually works unlike Marx, Engels, Weber.</a:t>
            </a:r>
          </a:p>
          <a:p>
            <a:endParaRPr lang="en-US" dirty="0"/>
          </a:p>
        </p:txBody>
      </p:sp>
    </p:spTree>
    <p:extLst>
      <p:ext uri="{BB962C8B-B14F-4D97-AF65-F5344CB8AC3E}">
        <p14:creationId xmlns:p14="http://schemas.microsoft.com/office/powerpoint/2010/main" val="2081606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CBB4-2856-413D-A45D-0F87AE0908F0}"/>
              </a:ext>
            </a:extLst>
          </p:cNvPr>
          <p:cNvSpPr>
            <a:spLocks noGrp="1"/>
          </p:cNvSpPr>
          <p:nvPr>
            <p:ph type="title"/>
          </p:nvPr>
        </p:nvSpPr>
        <p:spPr/>
        <p:txBody>
          <a:bodyPr/>
          <a:lstStyle/>
          <a:p>
            <a:r>
              <a:rPr lang="en-US" dirty="0"/>
              <a:t>Louis Wirth</a:t>
            </a:r>
          </a:p>
        </p:txBody>
      </p:sp>
      <p:sp>
        <p:nvSpPr>
          <p:cNvPr id="3" name="Content Placeholder 2">
            <a:extLst>
              <a:ext uri="{FF2B5EF4-FFF2-40B4-BE49-F238E27FC236}">
                <a16:creationId xmlns:a16="http://schemas.microsoft.com/office/drawing/2014/main" id="{3E623B80-64A3-4559-B92B-21AD600CFC5B}"/>
              </a:ext>
            </a:extLst>
          </p:cNvPr>
          <p:cNvSpPr>
            <a:spLocks noGrp="1"/>
          </p:cNvSpPr>
          <p:nvPr>
            <p:ph idx="1"/>
          </p:nvPr>
        </p:nvSpPr>
        <p:spPr/>
        <p:txBody>
          <a:bodyPr>
            <a:normAutofit lnSpcReduction="10000"/>
          </a:bodyPr>
          <a:lstStyle/>
          <a:p>
            <a:r>
              <a:rPr lang="en-US" sz="2700" dirty="0">
                <a:solidFill>
                  <a:srgbClr val="FFFF00"/>
                </a:solidFill>
              </a:rPr>
              <a:t>Louis Wirth (1897-1952) offered the first truly sociological theory of the city, and in doing so, he broke with the descriptive tradition of his Chicago colleagues(Urbanism as a Way of Life). He highlighted universal characteristics of cities as (1) large (leading to increased diversity, a greater need for control, greater specialization, and organization based on self-interest, and finally, increased human interdependence and objectification based on monetary valuation); </a:t>
            </a:r>
          </a:p>
        </p:txBody>
      </p:sp>
    </p:spTree>
    <p:extLst>
      <p:ext uri="{BB962C8B-B14F-4D97-AF65-F5344CB8AC3E}">
        <p14:creationId xmlns:p14="http://schemas.microsoft.com/office/powerpoint/2010/main" val="937022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246E-9C36-4E42-AD86-7C9038577D7F}"/>
              </a:ext>
            </a:extLst>
          </p:cNvPr>
          <p:cNvSpPr>
            <a:spLocks noGrp="1"/>
          </p:cNvSpPr>
          <p:nvPr>
            <p:ph type="title"/>
          </p:nvPr>
        </p:nvSpPr>
        <p:spPr/>
        <p:txBody>
          <a:bodyPr/>
          <a:lstStyle/>
          <a:p>
            <a:r>
              <a:rPr lang="en-US" dirty="0"/>
              <a:t>The European Tradition: 1846-1921 </a:t>
            </a:r>
          </a:p>
        </p:txBody>
      </p:sp>
      <p:sp>
        <p:nvSpPr>
          <p:cNvPr id="3" name="Content Placeholder 2">
            <a:extLst>
              <a:ext uri="{FF2B5EF4-FFF2-40B4-BE49-F238E27FC236}">
                <a16:creationId xmlns:a16="http://schemas.microsoft.com/office/drawing/2014/main" id="{5D040EEB-F437-4D9A-A3D3-EFEC35A5B134}"/>
              </a:ext>
            </a:extLst>
          </p:cNvPr>
          <p:cNvSpPr>
            <a:spLocks noGrp="1"/>
          </p:cNvSpPr>
          <p:nvPr>
            <p:ph idx="1"/>
          </p:nvPr>
        </p:nvSpPr>
        <p:spPr/>
        <p:txBody>
          <a:bodyPr>
            <a:normAutofit/>
          </a:bodyPr>
          <a:lstStyle/>
          <a:p>
            <a:r>
              <a:rPr lang="en-US" sz="2000" dirty="0">
                <a:solidFill>
                  <a:srgbClr val="FFFF00"/>
                </a:solidFill>
              </a:rPr>
              <a:t>Given its start by August Comte (1798-1857), sociology was first nurtured by </a:t>
            </a:r>
            <a:r>
              <a:rPr lang="en-US" sz="2000" b="1" dirty="0">
                <a:solidFill>
                  <a:srgbClr val="FFFF00"/>
                </a:solidFill>
              </a:rPr>
              <a:t>Karl Marx (1818- 1883) and Friedrich Engels (1820-1895</a:t>
            </a:r>
            <a:r>
              <a:rPr lang="en-US" sz="2000" dirty="0">
                <a:solidFill>
                  <a:srgbClr val="FFFF00"/>
                </a:solidFill>
              </a:rPr>
              <a:t>). These scholars advanced the idea that social structure (e.g., customs, laws, religion) is a product of the fundamental material conflict between capitalists and laborers within the economic structure (e.g., ownership of capital or labor). Thus, capitalism—not individuals—causes poverty.  Matthew Desmond. </a:t>
            </a:r>
            <a:r>
              <a:rPr lang="en-US" sz="2000" i="1" dirty="0">
                <a:solidFill>
                  <a:srgbClr val="FFFF00"/>
                </a:solidFill>
              </a:rPr>
              <a:t>Evicted:  Poverty and Profit in the American City(2016). Poverty, By America(2023).Tenants in Milwaukee “</a:t>
            </a:r>
            <a:r>
              <a:rPr lang="en-US" sz="2000" u="sng" dirty="0">
                <a:solidFill>
                  <a:srgbClr val="FFFF00"/>
                </a:solidFill>
              </a:rPr>
              <a:t>the landlords, trailer park owners, and payday lenders who were profiting them other’s desperation.”</a:t>
            </a:r>
            <a:endParaRPr lang="en-US" sz="2000" dirty="0">
              <a:solidFill>
                <a:srgbClr val="FFFF00"/>
              </a:solidFill>
            </a:endParaRPr>
          </a:p>
        </p:txBody>
      </p:sp>
    </p:spTree>
    <p:extLst>
      <p:ext uri="{BB962C8B-B14F-4D97-AF65-F5344CB8AC3E}">
        <p14:creationId xmlns:p14="http://schemas.microsoft.com/office/powerpoint/2010/main" val="3004381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453CC-CDBA-4845-9B02-69C5DBA640E0}"/>
              </a:ext>
            </a:extLst>
          </p:cNvPr>
          <p:cNvSpPr>
            <a:spLocks noGrp="1"/>
          </p:cNvSpPr>
          <p:nvPr>
            <p:ph type="title"/>
          </p:nvPr>
        </p:nvSpPr>
        <p:spPr/>
        <p:txBody>
          <a:bodyPr/>
          <a:lstStyle/>
          <a:p>
            <a:r>
              <a:rPr lang="en-US" dirty="0"/>
              <a:t>Louis Wirth</a:t>
            </a:r>
          </a:p>
        </p:txBody>
      </p:sp>
      <p:sp>
        <p:nvSpPr>
          <p:cNvPr id="3" name="Content Placeholder 2">
            <a:extLst>
              <a:ext uri="{FF2B5EF4-FFF2-40B4-BE49-F238E27FC236}">
                <a16:creationId xmlns:a16="http://schemas.microsoft.com/office/drawing/2014/main" id="{B93CAFC2-7147-4EB4-8186-585E7E70459E}"/>
              </a:ext>
            </a:extLst>
          </p:cNvPr>
          <p:cNvSpPr>
            <a:spLocks noGrp="1"/>
          </p:cNvSpPr>
          <p:nvPr>
            <p:ph idx="1"/>
          </p:nvPr>
        </p:nvSpPr>
        <p:spPr/>
        <p:txBody>
          <a:bodyPr>
            <a:normAutofit/>
          </a:bodyPr>
          <a:lstStyle/>
          <a:p>
            <a:r>
              <a:rPr lang="en-US" sz="2700" dirty="0">
                <a:solidFill>
                  <a:srgbClr val="FFFF00"/>
                </a:solidFill>
              </a:rPr>
              <a:t>(2) dense (intensifying ecological specialization and social distance); and (3) heterogeneous (promoting social and physical mobility, and money-oriented relations). For Wirth, the tendency of cities to destroy traditional values and institutions and to promote an impersonal way of life had to be counterbalanced by urban planning to make the city more humane.</a:t>
            </a:r>
            <a:endParaRPr lang="en-US" sz="2700" dirty="0"/>
          </a:p>
        </p:txBody>
      </p:sp>
    </p:spTree>
    <p:extLst>
      <p:ext uri="{BB962C8B-B14F-4D97-AF65-F5344CB8AC3E}">
        <p14:creationId xmlns:p14="http://schemas.microsoft.com/office/powerpoint/2010/main" val="1908936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EF016-861A-4CB0-AB6C-663962C99FC2}"/>
              </a:ext>
            </a:extLst>
          </p:cNvPr>
          <p:cNvSpPr>
            <a:spLocks noGrp="1"/>
          </p:cNvSpPr>
          <p:nvPr>
            <p:ph type="title"/>
          </p:nvPr>
        </p:nvSpPr>
        <p:spPr/>
        <p:txBody>
          <a:bodyPr/>
          <a:lstStyle/>
          <a:p>
            <a:r>
              <a:rPr lang="en-US" dirty="0"/>
              <a:t>Louis Wirth</a:t>
            </a:r>
          </a:p>
        </p:txBody>
      </p:sp>
      <p:sp>
        <p:nvSpPr>
          <p:cNvPr id="3" name="Content Placeholder 2">
            <a:extLst>
              <a:ext uri="{FF2B5EF4-FFF2-40B4-BE49-F238E27FC236}">
                <a16:creationId xmlns:a16="http://schemas.microsoft.com/office/drawing/2014/main" id="{CDDACED1-298C-4371-B486-B9BBBB71CFEC}"/>
              </a:ext>
            </a:extLst>
          </p:cNvPr>
          <p:cNvSpPr>
            <a:spLocks noGrp="1"/>
          </p:cNvSpPr>
          <p:nvPr>
            <p:ph idx="1"/>
          </p:nvPr>
        </p:nvSpPr>
        <p:spPr>
          <a:xfrm>
            <a:off x="685801" y="1528176"/>
            <a:ext cx="10131425" cy="4325656"/>
          </a:xfrm>
        </p:spPr>
        <p:txBody>
          <a:bodyPr>
            <a:normAutofit/>
          </a:bodyPr>
          <a:lstStyle/>
          <a:p>
            <a:pPr marL="342900" marR="0" lvl="0" indent="-342900" fontAlgn="base">
              <a:lnSpc>
                <a:spcPct val="107000"/>
              </a:lnSpc>
              <a:spcBef>
                <a:spcPts val="0"/>
              </a:spcBef>
              <a:spcAft>
                <a:spcPts val="0"/>
              </a:spcAft>
              <a:buFont typeface="Arial" panose="020B0604020202020204" pitchFamily="34" charset="0"/>
              <a:buChar char="•"/>
              <a:tabLst>
                <a:tab pos="457200" algn="l"/>
              </a:tabLst>
            </a:pPr>
            <a:r>
              <a:rPr lang="en-US" sz="2500" b="1" kern="1200" dirty="0">
                <a:solidFill>
                  <a:srgbClr val="FFFF00"/>
                </a:solidFill>
                <a:effectLst/>
                <a:latin typeface="Arial" panose="020B0604020202020204" pitchFamily="34" charset="0"/>
                <a:ea typeface="+mn-ea"/>
                <a:cs typeface="Times New Roman" panose="02020603050405020304" pitchFamily="18" charset="0"/>
              </a:rPr>
              <a:t>Definition</a:t>
            </a:r>
            <a:endParaRPr lang="en-US" sz="25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fontAlgn="base">
              <a:lnSpc>
                <a:spcPct val="107000"/>
              </a:lnSpc>
              <a:spcBef>
                <a:spcPts val="0"/>
              </a:spcBef>
              <a:spcAft>
                <a:spcPts val="0"/>
              </a:spcAft>
              <a:buFont typeface="Arial" panose="020B0604020202020204" pitchFamily="34" charset="0"/>
              <a:buChar char="•"/>
              <a:tabLst>
                <a:tab pos="914400" algn="l"/>
              </a:tabLst>
            </a:pPr>
            <a:r>
              <a:rPr lang="en-US" sz="2500" kern="1200" dirty="0">
                <a:solidFill>
                  <a:srgbClr val="FFFF00"/>
                </a:solidFill>
                <a:effectLst/>
                <a:latin typeface="Arial" panose="020B0604020202020204" pitchFamily="34" charset="0"/>
                <a:ea typeface="+mn-ea"/>
                <a:cs typeface="Times New Roman" panose="02020603050405020304" pitchFamily="18" charset="0"/>
              </a:rPr>
              <a:t>Large</a:t>
            </a:r>
            <a:endParaRPr lang="en-US" sz="25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fontAlgn="base">
              <a:lnSpc>
                <a:spcPct val="107000"/>
              </a:lnSpc>
              <a:spcBef>
                <a:spcPts val="0"/>
              </a:spcBef>
              <a:spcAft>
                <a:spcPts val="0"/>
              </a:spcAft>
              <a:buFont typeface="Arial" panose="020B0604020202020204" pitchFamily="34" charset="0"/>
              <a:buChar char="•"/>
              <a:tabLst>
                <a:tab pos="914400" algn="l"/>
              </a:tabLst>
            </a:pPr>
            <a:r>
              <a:rPr lang="en-US" sz="2500" kern="1200" dirty="0">
                <a:solidFill>
                  <a:srgbClr val="FFFF00"/>
                </a:solidFill>
                <a:effectLst/>
                <a:latin typeface="Arial" panose="020B0604020202020204" pitchFamily="34" charset="0"/>
                <a:ea typeface="+mn-ea"/>
                <a:cs typeface="Times New Roman" panose="02020603050405020304" pitchFamily="18" charset="0"/>
              </a:rPr>
              <a:t>Dense, permanent settlement with</a:t>
            </a:r>
            <a:endParaRPr lang="en-US" sz="25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fontAlgn="base">
              <a:lnSpc>
                <a:spcPct val="107000"/>
              </a:lnSpc>
              <a:spcBef>
                <a:spcPts val="0"/>
              </a:spcBef>
              <a:spcAft>
                <a:spcPts val="0"/>
              </a:spcAft>
              <a:buFont typeface="Arial" panose="020B0604020202020204" pitchFamily="34" charset="0"/>
              <a:buChar char="•"/>
              <a:tabLst>
                <a:tab pos="914400" algn="l"/>
              </a:tabLst>
            </a:pPr>
            <a:r>
              <a:rPr lang="en-US" sz="2500" kern="1200" dirty="0">
                <a:solidFill>
                  <a:srgbClr val="FFFF00"/>
                </a:solidFill>
                <a:effectLst/>
                <a:latin typeface="Arial" panose="020B0604020202020204" pitchFamily="34" charset="0"/>
                <a:ea typeface="+mn-ea"/>
                <a:cs typeface="Times New Roman" panose="02020603050405020304" pitchFamily="18" charset="0"/>
              </a:rPr>
              <a:t>Socially and culturally heterogeneous people</a:t>
            </a:r>
            <a:endParaRPr lang="en-US" sz="25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fontAlgn="base">
              <a:lnSpc>
                <a:spcPct val="107000"/>
              </a:lnSpc>
              <a:spcBef>
                <a:spcPts val="0"/>
              </a:spcBef>
              <a:spcAft>
                <a:spcPts val="0"/>
              </a:spcAft>
              <a:buFont typeface="Arial" panose="020B0604020202020204" pitchFamily="34" charset="0"/>
              <a:buChar char="•"/>
              <a:tabLst>
                <a:tab pos="457200" algn="l"/>
              </a:tabLst>
            </a:pPr>
            <a:r>
              <a:rPr lang="en-US" sz="2500" b="1" kern="1200" dirty="0">
                <a:solidFill>
                  <a:srgbClr val="FFFF00"/>
                </a:solidFill>
                <a:effectLst/>
                <a:latin typeface="Arial" panose="020B0604020202020204" pitchFamily="34" charset="0"/>
                <a:ea typeface="+mn-ea"/>
                <a:cs typeface="Times New Roman" panose="02020603050405020304" pitchFamily="18" charset="0"/>
              </a:rPr>
              <a:t>Population size or scale</a:t>
            </a:r>
            <a:endParaRPr lang="en-US" sz="25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fontAlgn="base">
              <a:lnSpc>
                <a:spcPct val="107000"/>
              </a:lnSpc>
              <a:spcBef>
                <a:spcPts val="0"/>
              </a:spcBef>
              <a:spcAft>
                <a:spcPts val="0"/>
              </a:spcAft>
              <a:buFont typeface="Arial" panose="020B0604020202020204" pitchFamily="34" charset="0"/>
              <a:buChar char="•"/>
              <a:tabLst>
                <a:tab pos="914400" algn="l"/>
              </a:tabLst>
            </a:pPr>
            <a:r>
              <a:rPr lang="en-US" sz="2500" kern="1200" dirty="0">
                <a:solidFill>
                  <a:srgbClr val="FFFF00"/>
                </a:solidFill>
                <a:effectLst/>
                <a:latin typeface="Arial" panose="020B0604020202020204" pitchFamily="34" charset="0"/>
                <a:ea typeface="+mn-ea"/>
                <a:cs typeface="Times New Roman" panose="02020603050405020304" pitchFamily="18" charset="0"/>
              </a:rPr>
              <a:t>Diversity in cultural and occupational characteristics</a:t>
            </a:r>
            <a:endParaRPr lang="en-US" sz="25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fontAlgn="base">
              <a:lnSpc>
                <a:spcPct val="107000"/>
              </a:lnSpc>
              <a:spcBef>
                <a:spcPts val="0"/>
              </a:spcBef>
              <a:spcAft>
                <a:spcPts val="0"/>
              </a:spcAft>
              <a:buFont typeface="Arial" panose="020B0604020202020204" pitchFamily="34" charset="0"/>
              <a:buChar char="•"/>
              <a:tabLst>
                <a:tab pos="914400" algn="l"/>
              </a:tabLst>
            </a:pPr>
            <a:r>
              <a:rPr lang="en-US" sz="2500" kern="1200" dirty="0">
                <a:solidFill>
                  <a:srgbClr val="FFFF00"/>
                </a:solidFill>
                <a:effectLst/>
                <a:latin typeface="Arial" panose="020B0604020202020204" pitchFamily="34" charset="0"/>
                <a:ea typeface="+mn-ea"/>
                <a:cs typeface="Times New Roman" panose="02020603050405020304" pitchFamily="18" charset="0"/>
              </a:rPr>
              <a:t>Need for formal control system</a:t>
            </a:r>
            <a:endParaRPr lang="en-US" sz="25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fontAlgn="base">
              <a:lnSpc>
                <a:spcPct val="107000"/>
              </a:lnSpc>
              <a:spcBef>
                <a:spcPts val="0"/>
              </a:spcBef>
              <a:spcAft>
                <a:spcPts val="0"/>
              </a:spcAft>
              <a:buFont typeface="Arial" panose="020B0604020202020204" pitchFamily="34" charset="0"/>
              <a:buChar char="•"/>
              <a:tabLst>
                <a:tab pos="914400" algn="l"/>
              </a:tabLst>
            </a:pPr>
            <a:r>
              <a:rPr lang="en-US" sz="2500" kern="1200" dirty="0">
                <a:solidFill>
                  <a:srgbClr val="FFFF00"/>
                </a:solidFill>
                <a:effectLst/>
                <a:latin typeface="Arial" panose="020B0604020202020204" pitchFamily="34" charset="0"/>
                <a:ea typeface="+mn-ea"/>
                <a:cs typeface="Times New Roman" panose="02020603050405020304" pitchFamily="18" charset="0"/>
              </a:rPr>
              <a:t>Spread of specializations</a:t>
            </a:r>
            <a:endParaRPr lang="en-US" sz="25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fontAlgn="base">
              <a:lnSpc>
                <a:spcPct val="107000"/>
              </a:lnSpc>
              <a:spcBef>
                <a:spcPts val="0"/>
              </a:spcBef>
              <a:spcAft>
                <a:spcPts val="0"/>
              </a:spcAft>
              <a:buFont typeface="Arial" panose="020B0604020202020204" pitchFamily="34" charset="0"/>
              <a:buChar char="•"/>
              <a:tabLst>
                <a:tab pos="914400" algn="l"/>
              </a:tabLst>
            </a:pPr>
            <a:r>
              <a:rPr lang="en-US" sz="2500" kern="1200" dirty="0">
                <a:solidFill>
                  <a:srgbClr val="FFFF00"/>
                </a:solidFill>
                <a:effectLst/>
                <a:latin typeface="Arial" panose="020B0604020202020204" pitchFamily="34" charset="0"/>
                <a:ea typeface="+mn-ea"/>
                <a:cs typeface="Times New Roman" panose="02020603050405020304" pitchFamily="18" charset="0"/>
              </a:rPr>
              <a:t>Interest-specific human relationships</a:t>
            </a:r>
            <a:endParaRPr lang="en-US" sz="25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fontAlgn="base">
              <a:lnSpc>
                <a:spcPct val="107000"/>
              </a:lnSpc>
              <a:spcBef>
                <a:spcPts val="0"/>
              </a:spcBef>
              <a:spcAft>
                <a:spcPts val="0"/>
              </a:spcAft>
              <a:buFont typeface="Arial" panose="020B0604020202020204" pitchFamily="34" charset="0"/>
              <a:buChar char="•"/>
              <a:tabLst>
                <a:tab pos="914400" algn="l"/>
              </a:tabLst>
            </a:pPr>
            <a:r>
              <a:rPr lang="en-US" sz="2500" kern="1200" dirty="0">
                <a:solidFill>
                  <a:srgbClr val="FFFF00"/>
                </a:solidFill>
                <a:effectLst/>
                <a:latin typeface="Arial" panose="020B0604020202020204" pitchFamily="34" charset="0"/>
                <a:ea typeface="+mn-ea"/>
                <a:cs typeface="Times New Roman" panose="02020603050405020304" pitchFamily="18" charset="0"/>
              </a:rPr>
              <a:t>Possibility of disorganization and disintegration</a:t>
            </a:r>
            <a:endParaRPr lang="en-US" sz="25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2869526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669A-4C4C-4A0A-87E1-83938EB9EADB}"/>
              </a:ext>
            </a:extLst>
          </p:cNvPr>
          <p:cNvSpPr>
            <a:spLocks noGrp="1"/>
          </p:cNvSpPr>
          <p:nvPr>
            <p:ph type="title"/>
          </p:nvPr>
        </p:nvSpPr>
        <p:spPr/>
        <p:txBody>
          <a:bodyPr/>
          <a:lstStyle/>
          <a:p>
            <a:r>
              <a:rPr lang="en-US" dirty="0"/>
              <a:t>Louis Wirth</a:t>
            </a:r>
          </a:p>
        </p:txBody>
      </p:sp>
      <p:sp>
        <p:nvSpPr>
          <p:cNvPr id="3" name="Content Placeholder 2">
            <a:extLst>
              <a:ext uri="{FF2B5EF4-FFF2-40B4-BE49-F238E27FC236}">
                <a16:creationId xmlns:a16="http://schemas.microsoft.com/office/drawing/2014/main" id="{26BB6B5C-40E5-49FE-BBD9-C1ACAF620570}"/>
              </a:ext>
            </a:extLst>
          </p:cNvPr>
          <p:cNvSpPr>
            <a:spLocks noGrp="1"/>
          </p:cNvSpPr>
          <p:nvPr>
            <p:ph idx="1"/>
          </p:nvPr>
        </p:nvSpPr>
        <p:spPr/>
        <p:txBody>
          <a:bodyPr>
            <a:normAutofit/>
          </a:bodyPr>
          <a:lstStyle/>
          <a:p>
            <a:pPr marL="342900" marR="0" lvl="0" indent="-342900" algn="l" defTabSz="457200" rtl="0" eaLnBrk="1" fontAlgn="base" latinLnBrk="0" hangingPunct="1">
              <a:lnSpc>
                <a:spcPct val="107000"/>
              </a:lnSpc>
              <a:spcBef>
                <a:spcPts val="0"/>
              </a:spcBef>
              <a:spcAft>
                <a:spcPts val="0"/>
              </a:spcAft>
              <a:buClr>
                <a:prstClr val="white"/>
              </a:buClr>
              <a:buSzPct val="100000"/>
              <a:buFont typeface="Arial" panose="020B0604020202020204" pitchFamily="34" charset="0"/>
              <a:buChar char="•"/>
              <a:tabLst>
                <a:tab pos="457200" algn="l"/>
              </a:tabLst>
              <a:defRPr/>
            </a:pPr>
            <a:r>
              <a:rPr kumimoji="0" lang="en-US" sz="2800" b="1" i="0" u="none" strike="noStrike" kern="1200" cap="none" spc="0" normalizeH="0" noProof="0" dirty="0">
                <a:ln>
                  <a:noFill/>
                </a:ln>
                <a:solidFill>
                  <a:srgbClr val="FFFF00"/>
                </a:solidFill>
                <a:effectLst/>
                <a:uLnTx/>
                <a:uFillTx/>
                <a:latin typeface="Arial" panose="020B0604020202020204" pitchFamily="34" charset="0"/>
                <a:ea typeface="+mn-ea"/>
                <a:cs typeface="Times New Roman" panose="02020603050405020304" pitchFamily="18" charset="0"/>
              </a:rPr>
              <a:t>Population density </a:t>
            </a:r>
            <a:endParaRPr kumimoji="0" lang="en-US" sz="2800" b="0" i="0" u="none" strike="noStrike" kern="1200" cap="none" spc="0" normalizeH="0" noProof="0" dirty="0">
              <a:ln>
                <a:noFill/>
              </a:ln>
              <a:solidFill>
                <a:srgbClr val="FFFF00"/>
              </a:solidFill>
              <a:effectLst/>
              <a:uLnTx/>
              <a:uFillTx/>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algn="l" defTabSz="457200" rtl="0" eaLnBrk="1" fontAlgn="base" latinLnBrk="0" hangingPunct="1">
              <a:lnSpc>
                <a:spcPct val="107000"/>
              </a:lnSpc>
              <a:spcBef>
                <a:spcPts val="0"/>
              </a:spcBef>
              <a:spcAft>
                <a:spcPts val="0"/>
              </a:spcAft>
              <a:buClr>
                <a:prstClr val="white"/>
              </a:buClr>
              <a:buSzPct val="100000"/>
              <a:buFont typeface="Arial" panose="020B0604020202020204" pitchFamily="34" charset="0"/>
              <a:buChar char="•"/>
              <a:tabLst>
                <a:tab pos="914400" algn="l"/>
              </a:tabLst>
              <a:defRPr/>
            </a:pPr>
            <a:r>
              <a:rPr kumimoji="0" lang="en-US" sz="2800" b="0" i="0" u="none" strike="noStrike" kern="1200" cap="none" spc="0" normalizeH="0" noProof="0" dirty="0">
                <a:ln>
                  <a:noFill/>
                </a:ln>
                <a:solidFill>
                  <a:srgbClr val="FFFF00"/>
                </a:solidFill>
                <a:effectLst/>
                <a:uLnTx/>
                <a:uFillTx/>
                <a:latin typeface="Arial" panose="020B0604020202020204" pitchFamily="34" charset="0"/>
                <a:ea typeface="+mn-ea"/>
                <a:cs typeface="Times New Roman" panose="02020603050405020304" pitchFamily="18" charset="0"/>
              </a:rPr>
              <a:t>Intensifies the effects on social life(natural area, Italian town, Chinatown..)</a:t>
            </a:r>
            <a:endParaRPr kumimoji="0" lang="en-US" sz="2800" b="0" i="0" u="none" strike="noStrike" kern="1200" cap="none" spc="0" normalizeH="0" noProof="0" dirty="0">
              <a:ln>
                <a:noFill/>
              </a:ln>
              <a:solidFill>
                <a:srgbClr val="FFFF00"/>
              </a:solidFill>
              <a:effectLst/>
              <a:uLnTx/>
              <a:uFillTx/>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algn="l" defTabSz="457200" rtl="0" eaLnBrk="1" fontAlgn="base" latinLnBrk="0" hangingPunct="1">
              <a:lnSpc>
                <a:spcPct val="107000"/>
              </a:lnSpc>
              <a:spcBef>
                <a:spcPts val="0"/>
              </a:spcBef>
              <a:spcAft>
                <a:spcPts val="0"/>
              </a:spcAft>
              <a:buClr>
                <a:prstClr val="white"/>
              </a:buClr>
              <a:buSzPct val="100000"/>
              <a:buFont typeface="Arial" panose="020B0604020202020204" pitchFamily="34" charset="0"/>
              <a:buChar char="•"/>
              <a:tabLst>
                <a:tab pos="914400" algn="l"/>
              </a:tabLst>
              <a:defRPr/>
            </a:pPr>
            <a:r>
              <a:rPr kumimoji="0" lang="en-US" sz="2800" b="0" i="0" u="none" strike="noStrike" kern="1200" cap="none" spc="0" normalizeH="0" noProof="0" dirty="0">
                <a:ln>
                  <a:noFill/>
                </a:ln>
                <a:solidFill>
                  <a:srgbClr val="FFFF00"/>
                </a:solidFill>
                <a:effectLst/>
                <a:uLnTx/>
                <a:uFillTx/>
                <a:latin typeface="Arial" panose="020B0604020202020204" pitchFamily="34" charset="0"/>
                <a:ea typeface="+mn-ea"/>
                <a:cs typeface="Times New Roman" panose="02020603050405020304" pitchFamily="18" charset="0"/>
              </a:rPr>
              <a:t>Operates on social-psychological level(losing personal level, cold and heartless)</a:t>
            </a:r>
            <a:endParaRPr kumimoji="0" lang="en-US" sz="2800" b="0" i="0" u="none" strike="noStrike" kern="1200" cap="none" spc="0" normalizeH="0" noProof="0" dirty="0">
              <a:ln>
                <a:noFill/>
              </a:ln>
              <a:solidFill>
                <a:srgbClr val="FFFF00"/>
              </a:solidFill>
              <a:effectLst/>
              <a:uLnTx/>
              <a:uFillTx/>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algn="l" defTabSz="457200" rtl="0" eaLnBrk="1" fontAlgn="base" latinLnBrk="0" hangingPunct="1">
              <a:lnSpc>
                <a:spcPct val="107000"/>
              </a:lnSpc>
              <a:spcBef>
                <a:spcPts val="0"/>
              </a:spcBef>
              <a:spcAft>
                <a:spcPts val="0"/>
              </a:spcAft>
              <a:buClr>
                <a:prstClr val="white"/>
              </a:buClr>
              <a:buSzPct val="100000"/>
              <a:buFont typeface="Arial" panose="020B0604020202020204" pitchFamily="34" charset="0"/>
              <a:buChar char="•"/>
              <a:tabLst>
                <a:tab pos="914400" algn="l"/>
              </a:tabLst>
              <a:defRPr/>
            </a:pPr>
            <a:r>
              <a:rPr kumimoji="0" lang="en-US" sz="2800" b="0" i="0" u="none" strike="noStrike" kern="1200" cap="none" spc="0" normalizeH="0" noProof="0" dirty="0">
                <a:ln>
                  <a:noFill/>
                </a:ln>
                <a:solidFill>
                  <a:srgbClr val="FFFF00"/>
                </a:solidFill>
                <a:effectLst/>
                <a:uLnTx/>
                <a:uFillTx/>
                <a:latin typeface="Arial" panose="020B0604020202020204" pitchFamily="34" charset="0"/>
                <a:ea typeface="+mn-ea"/>
                <a:cs typeface="Times New Roman" panose="02020603050405020304" pitchFamily="18" charset="0"/>
              </a:rPr>
              <a:t>Greater toleration of differences</a:t>
            </a:r>
            <a:endParaRPr kumimoji="0" lang="en-US" sz="2800" b="0" i="0" u="none" strike="noStrike" kern="1200" cap="none" spc="0" normalizeH="0" noProof="0" dirty="0">
              <a:ln>
                <a:noFill/>
              </a:ln>
              <a:solidFill>
                <a:srgbClr val="FFFF00"/>
              </a:solidFill>
              <a:effectLst/>
              <a:uLnTx/>
              <a:uFillTx/>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algn="l" defTabSz="457200" rtl="0" eaLnBrk="1" fontAlgn="base" latinLnBrk="0" hangingPunct="1">
              <a:lnSpc>
                <a:spcPct val="107000"/>
              </a:lnSpc>
              <a:spcBef>
                <a:spcPts val="0"/>
              </a:spcBef>
              <a:spcAft>
                <a:spcPts val="0"/>
              </a:spcAft>
              <a:buClr>
                <a:prstClr val="white"/>
              </a:buClr>
              <a:buSzPct val="100000"/>
              <a:buFont typeface="Arial" panose="020B0604020202020204" pitchFamily="34" charset="0"/>
              <a:buChar char="•"/>
              <a:tabLst>
                <a:tab pos="914400" algn="l"/>
              </a:tabLst>
              <a:defRPr/>
            </a:pPr>
            <a:r>
              <a:rPr kumimoji="0" lang="en-US" sz="2800" b="0" i="0" u="none" strike="noStrike" kern="1200" cap="none" spc="0" normalizeH="0" noProof="0" dirty="0">
                <a:ln>
                  <a:noFill/>
                </a:ln>
                <a:solidFill>
                  <a:srgbClr val="FFFF00"/>
                </a:solidFill>
                <a:effectLst/>
                <a:uLnTx/>
                <a:uFillTx/>
                <a:latin typeface="Arial" panose="020B0604020202020204" pitchFamily="34" charset="0"/>
                <a:ea typeface="+mn-ea"/>
                <a:cs typeface="Times New Roman" panose="02020603050405020304" pitchFamily="18" charset="0"/>
              </a:rPr>
              <a:t>High density might cause an increase in antisocial behavior</a:t>
            </a:r>
            <a:endParaRPr kumimoji="0" lang="en-US" sz="2800" b="0" i="0" u="none" strike="noStrike" kern="1200" cap="none" spc="0" normalizeH="0" noProof="0" dirty="0">
              <a:ln>
                <a:noFill/>
              </a:ln>
              <a:solidFill>
                <a:srgbClr val="FFFF00"/>
              </a:solidFill>
              <a:effectLst/>
              <a:uLnTx/>
              <a:uFillTx/>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1494831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79F6-49B5-452F-B5EC-C0DAAD3E1025}"/>
              </a:ext>
            </a:extLst>
          </p:cNvPr>
          <p:cNvSpPr>
            <a:spLocks noGrp="1"/>
          </p:cNvSpPr>
          <p:nvPr>
            <p:ph type="title"/>
          </p:nvPr>
        </p:nvSpPr>
        <p:spPr/>
        <p:txBody>
          <a:bodyPr/>
          <a:lstStyle/>
          <a:p>
            <a:r>
              <a:rPr lang="en-US" dirty="0"/>
              <a:t>Louis Wirth</a:t>
            </a:r>
          </a:p>
        </p:txBody>
      </p:sp>
      <p:sp>
        <p:nvSpPr>
          <p:cNvPr id="3" name="Content Placeholder 2">
            <a:extLst>
              <a:ext uri="{FF2B5EF4-FFF2-40B4-BE49-F238E27FC236}">
                <a16:creationId xmlns:a16="http://schemas.microsoft.com/office/drawing/2014/main" id="{5DE0B006-EB5F-4D46-81D3-60C6CF1175D2}"/>
              </a:ext>
            </a:extLst>
          </p:cNvPr>
          <p:cNvSpPr>
            <a:spLocks noGrp="1"/>
          </p:cNvSpPr>
          <p:nvPr>
            <p:ph idx="1"/>
          </p:nvPr>
        </p:nvSpPr>
        <p:spPr/>
        <p:txBody>
          <a:bodyPr/>
          <a:lstStyle/>
          <a:p>
            <a:pPr marL="342900" marR="0" lvl="0" indent="-342900" algn="l" defTabSz="457200" rtl="0" eaLnBrk="1" fontAlgn="base" latinLnBrk="0" hangingPunct="1">
              <a:lnSpc>
                <a:spcPct val="107000"/>
              </a:lnSpc>
              <a:spcBef>
                <a:spcPts val="0"/>
              </a:spcBef>
              <a:spcAft>
                <a:spcPts val="0"/>
              </a:spcAft>
              <a:buClr>
                <a:prstClr val="white"/>
              </a:buClr>
              <a:buSzPct val="100000"/>
              <a:buFont typeface="Arial" panose="020B0604020202020204" pitchFamily="34" charset="0"/>
              <a:buChar char="•"/>
              <a:tabLst>
                <a:tab pos="457200" algn="l"/>
              </a:tabLst>
              <a:defRPr/>
            </a:pPr>
            <a:r>
              <a:rPr kumimoji="0" lang="en-US" sz="2800" b="1" i="0" u="none" strike="noStrike" kern="1200" cap="none" spc="0" normalizeH="0" noProof="0" dirty="0">
                <a:ln>
                  <a:noFill/>
                </a:ln>
                <a:solidFill>
                  <a:srgbClr val="FFFF00"/>
                </a:solidFill>
                <a:effectLst/>
                <a:uLnTx/>
                <a:uFillTx/>
                <a:latin typeface="Arial" panose="020B0604020202020204" pitchFamily="34" charset="0"/>
                <a:ea typeface="+mn-ea"/>
                <a:cs typeface="Times New Roman" panose="02020603050405020304" pitchFamily="18" charset="0"/>
              </a:rPr>
              <a:t>Heterogeneity</a:t>
            </a:r>
            <a:endParaRPr kumimoji="0" lang="en-US" sz="2800" b="0" i="0" u="none" strike="noStrike" kern="1200" cap="none" spc="0" normalizeH="0" noProof="0" dirty="0">
              <a:ln>
                <a:noFill/>
              </a:ln>
              <a:solidFill>
                <a:srgbClr val="FFFF00"/>
              </a:solidFill>
              <a:effectLst/>
              <a:uLnTx/>
              <a:uFillTx/>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algn="l" defTabSz="457200" rtl="0" eaLnBrk="1" fontAlgn="base" latinLnBrk="0" hangingPunct="1">
              <a:lnSpc>
                <a:spcPct val="107000"/>
              </a:lnSpc>
              <a:spcBef>
                <a:spcPts val="0"/>
              </a:spcBef>
              <a:spcAft>
                <a:spcPts val="0"/>
              </a:spcAft>
              <a:buClr>
                <a:prstClr val="white"/>
              </a:buClr>
              <a:buSzPct val="100000"/>
              <a:buFont typeface="Arial" panose="020B0604020202020204" pitchFamily="34" charset="0"/>
              <a:buChar char="•"/>
              <a:tabLst>
                <a:tab pos="914400" algn="l"/>
              </a:tabLst>
              <a:defRPr/>
            </a:pPr>
            <a:r>
              <a:rPr kumimoji="0" lang="en-US" sz="2800" b="0" i="0" u="none" strike="noStrike" kern="1200" cap="none" spc="0" normalizeH="0" noProof="0" dirty="0">
                <a:ln>
                  <a:noFill/>
                </a:ln>
                <a:solidFill>
                  <a:srgbClr val="FFFF00"/>
                </a:solidFill>
                <a:effectLst/>
                <a:uLnTx/>
                <a:uFillTx/>
                <a:latin typeface="Arial" panose="020B0604020202020204" pitchFamily="34" charset="0"/>
                <a:ea typeface="+mn-ea"/>
                <a:cs typeface="Times New Roman" panose="02020603050405020304" pitchFamily="18" charset="0"/>
              </a:rPr>
              <a:t>Social interaction reduces clear social class distinction</a:t>
            </a:r>
            <a:endParaRPr kumimoji="0" lang="en-US" sz="2800" b="0" i="0" u="none" strike="noStrike" kern="1200" cap="none" spc="0" normalizeH="0" noProof="0" dirty="0">
              <a:ln>
                <a:noFill/>
              </a:ln>
              <a:solidFill>
                <a:srgbClr val="FFFF00"/>
              </a:solidFill>
              <a:effectLst/>
              <a:uLnTx/>
              <a:uFillTx/>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algn="l" defTabSz="457200" rtl="0" eaLnBrk="1" fontAlgn="base" latinLnBrk="0" hangingPunct="1">
              <a:lnSpc>
                <a:spcPct val="107000"/>
              </a:lnSpc>
              <a:spcBef>
                <a:spcPts val="0"/>
              </a:spcBef>
              <a:spcAft>
                <a:spcPts val="0"/>
              </a:spcAft>
              <a:buClr>
                <a:prstClr val="white"/>
              </a:buClr>
              <a:buSzPct val="100000"/>
              <a:buFont typeface="Arial" panose="020B0604020202020204" pitchFamily="34" charset="0"/>
              <a:buChar char="•"/>
              <a:tabLst>
                <a:tab pos="914400" algn="l"/>
              </a:tabLst>
              <a:defRPr/>
            </a:pPr>
            <a:r>
              <a:rPr kumimoji="0" lang="en-US" sz="2800" b="0" i="0" u="none" strike="noStrike" kern="1200" cap="none" spc="0" normalizeH="0" noProof="0" dirty="0">
                <a:ln>
                  <a:noFill/>
                </a:ln>
                <a:solidFill>
                  <a:srgbClr val="FFFF00"/>
                </a:solidFill>
                <a:effectLst/>
                <a:uLnTx/>
                <a:uFillTx/>
                <a:latin typeface="Arial" panose="020B0604020202020204" pitchFamily="34" charset="0"/>
                <a:ea typeface="+mn-ea"/>
                <a:cs typeface="Times New Roman" panose="02020603050405020304" pitchFamily="18" charset="0"/>
              </a:rPr>
              <a:t>Heightened social mobility exists</a:t>
            </a:r>
            <a:endParaRPr kumimoji="0" lang="en-US" sz="2800" b="0" i="0" u="none" strike="noStrike" kern="1200" cap="none" spc="0" normalizeH="0" noProof="0" dirty="0">
              <a:ln>
                <a:noFill/>
              </a:ln>
              <a:solidFill>
                <a:srgbClr val="FFFF00"/>
              </a:solidFill>
              <a:effectLst/>
              <a:uLnTx/>
              <a:uFillTx/>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algn="l" defTabSz="457200" rtl="0" eaLnBrk="1" fontAlgn="base" latinLnBrk="0" hangingPunct="1">
              <a:lnSpc>
                <a:spcPct val="107000"/>
              </a:lnSpc>
              <a:spcBef>
                <a:spcPts val="0"/>
              </a:spcBef>
              <a:spcAft>
                <a:spcPts val="0"/>
              </a:spcAft>
              <a:buClr>
                <a:prstClr val="white"/>
              </a:buClr>
              <a:buSzPct val="100000"/>
              <a:buFont typeface="Arial" panose="020B0604020202020204" pitchFamily="34" charset="0"/>
              <a:buChar char="•"/>
              <a:tabLst>
                <a:tab pos="914400" algn="l"/>
              </a:tabLst>
              <a:defRPr/>
            </a:pPr>
            <a:r>
              <a:rPr kumimoji="0" lang="en-US" sz="2800" b="0" i="0" u="none" strike="noStrike" kern="1200" cap="none" spc="0" normalizeH="0" noProof="0" dirty="0">
                <a:ln>
                  <a:noFill/>
                </a:ln>
                <a:solidFill>
                  <a:srgbClr val="FFFF00"/>
                </a:solidFill>
                <a:effectLst/>
                <a:uLnTx/>
                <a:uFillTx/>
                <a:latin typeface="Arial" panose="020B0604020202020204" pitchFamily="34" charset="0"/>
                <a:ea typeface="+mn-ea"/>
                <a:cs typeface="Times New Roman" panose="02020603050405020304" pitchFamily="18" charset="0"/>
              </a:rPr>
              <a:t>Depersonalization occurs</a:t>
            </a:r>
            <a:endParaRPr kumimoji="0" lang="en-US" sz="2800" b="0" i="0" u="none" strike="noStrike" kern="1200" cap="none" spc="0" normalizeH="0" noProof="0" dirty="0">
              <a:ln>
                <a:noFill/>
              </a:ln>
              <a:solidFill>
                <a:srgbClr val="FFFF00"/>
              </a:solidFill>
              <a:effectLst/>
              <a:uLnTx/>
              <a:uFillTx/>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algn="l" defTabSz="457200" rtl="0" eaLnBrk="1" fontAlgn="base" latinLnBrk="0" hangingPunct="1">
              <a:lnSpc>
                <a:spcPct val="107000"/>
              </a:lnSpc>
              <a:spcBef>
                <a:spcPts val="0"/>
              </a:spcBef>
              <a:spcAft>
                <a:spcPts val="0"/>
              </a:spcAft>
              <a:buClr>
                <a:prstClr val="white"/>
              </a:buClr>
              <a:buSzPct val="100000"/>
              <a:buFont typeface="Arial" panose="020B0604020202020204" pitchFamily="34" charset="0"/>
              <a:buChar char="•"/>
              <a:tabLst>
                <a:tab pos="914400" algn="l"/>
              </a:tabLst>
              <a:defRPr/>
            </a:pPr>
            <a:r>
              <a:rPr kumimoji="0" lang="en-US" sz="2800" b="0" i="0" u="none" strike="noStrike" kern="1200" cap="none" spc="0" normalizeH="0" noProof="0" dirty="0">
                <a:ln>
                  <a:noFill/>
                </a:ln>
                <a:solidFill>
                  <a:srgbClr val="FFFF00"/>
                </a:solidFill>
                <a:effectLst/>
                <a:uLnTx/>
                <a:uFillTx/>
                <a:latin typeface="Arial" panose="020B0604020202020204" pitchFamily="34" charset="0"/>
                <a:ea typeface="+mn-ea"/>
                <a:cs typeface="Times New Roman" panose="02020603050405020304" pitchFamily="18" charset="0"/>
              </a:rPr>
              <a:t>Being cosmopolitan(detachment, blasé)</a:t>
            </a:r>
            <a:endParaRPr kumimoji="0" lang="en-US" sz="2800" b="0" i="0" u="none" strike="noStrike" kern="1200" cap="none" spc="0" normalizeH="0" noProof="0" dirty="0">
              <a:ln>
                <a:noFill/>
              </a:ln>
              <a:solidFill>
                <a:srgbClr val="FFFF00"/>
              </a:solidFill>
              <a:effectLst/>
              <a:uLnTx/>
              <a:uFillTx/>
              <a:latin typeface="Calibri" panose="020F0502020204030204" pitchFamily="34" charset="0"/>
              <a:ea typeface="Malgun Gothic" panose="020B0503020000020004" pitchFamily="34" charset="-127"/>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
                <a:prstClr val="white"/>
              </a:buClr>
              <a:buSzPct val="100000"/>
              <a:buNone/>
              <a:tabLst/>
              <a:defRPr/>
            </a:pPr>
            <a:r>
              <a:rPr kumimoji="0" lang="en-US" sz="2800" b="0" i="0" u="none" strike="noStrike" kern="1200" cap="none" spc="0" normalizeH="0" noProof="0" dirty="0">
                <a:ln>
                  <a:noFill/>
                </a:ln>
                <a:solidFill>
                  <a:srgbClr val="FFFF00"/>
                </a:solidFill>
                <a:effectLst/>
                <a:uLnTx/>
                <a:uFillTx/>
                <a:latin typeface="Calibri" panose="020F0502020204030204" pitchFamily="34" charset="0"/>
                <a:ea typeface="Malgun Gothic" panose="020B0503020000020004" pitchFamily="34" charset="-127"/>
                <a:cs typeface="Times New Roman" panose="02020603050405020304" pitchFamily="18" charset="0"/>
              </a:rPr>
              <a:t> </a:t>
            </a:r>
          </a:p>
          <a:p>
            <a:endParaRPr lang="en-US" dirty="0"/>
          </a:p>
        </p:txBody>
      </p:sp>
    </p:spTree>
    <p:extLst>
      <p:ext uri="{BB962C8B-B14F-4D97-AF65-F5344CB8AC3E}">
        <p14:creationId xmlns:p14="http://schemas.microsoft.com/office/powerpoint/2010/main" val="4241259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0355-820C-46D3-846E-F5BD6FEDDD92}"/>
              </a:ext>
            </a:extLst>
          </p:cNvPr>
          <p:cNvSpPr>
            <a:spLocks noGrp="1"/>
          </p:cNvSpPr>
          <p:nvPr>
            <p:ph type="title"/>
          </p:nvPr>
        </p:nvSpPr>
        <p:spPr/>
        <p:txBody>
          <a:bodyPr/>
          <a:lstStyle/>
          <a:p>
            <a:r>
              <a:rPr lang="en-US" dirty="0"/>
              <a:t>Herbert </a:t>
            </a:r>
            <a:r>
              <a:rPr lang="en-US" dirty="0" err="1"/>
              <a:t>Gans</a:t>
            </a:r>
            <a:endParaRPr lang="en-US" dirty="0"/>
          </a:p>
        </p:txBody>
      </p:sp>
      <p:sp>
        <p:nvSpPr>
          <p:cNvPr id="3" name="Content Placeholder 2">
            <a:extLst>
              <a:ext uri="{FF2B5EF4-FFF2-40B4-BE49-F238E27FC236}">
                <a16:creationId xmlns:a16="http://schemas.microsoft.com/office/drawing/2014/main" id="{C270F8BE-DC25-459B-8FA7-8FB3DDD5AACE}"/>
              </a:ext>
            </a:extLst>
          </p:cNvPr>
          <p:cNvSpPr>
            <a:spLocks noGrp="1"/>
          </p:cNvSpPr>
          <p:nvPr>
            <p:ph idx="1"/>
          </p:nvPr>
        </p:nvSpPr>
        <p:spPr/>
        <p:txBody>
          <a:bodyPr>
            <a:normAutofit/>
          </a:bodyPr>
          <a:lstStyle/>
          <a:p>
            <a:r>
              <a:rPr lang="en-US" sz="3000" dirty="0">
                <a:solidFill>
                  <a:srgbClr val="FFFF00"/>
                </a:solidFill>
              </a:rPr>
              <a:t>Herbert </a:t>
            </a:r>
            <a:r>
              <a:rPr lang="en-US" sz="3000" dirty="0" err="1">
                <a:solidFill>
                  <a:srgbClr val="FFFF00"/>
                </a:solidFill>
              </a:rPr>
              <a:t>Gans</a:t>
            </a:r>
            <a:r>
              <a:rPr lang="en-US" sz="3000" dirty="0">
                <a:solidFill>
                  <a:srgbClr val="FFFF00"/>
                </a:solidFill>
              </a:rPr>
              <a:t> contended that the city is a mosaic of many lifestyles, only some of which resemble the cosmopolitanism described by Wirth. </a:t>
            </a:r>
          </a:p>
        </p:txBody>
      </p:sp>
    </p:spTree>
    <p:extLst>
      <p:ext uri="{BB962C8B-B14F-4D97-AF65-F5344CB8AC3E}">
        <p14:creationId xmlns:p14="http://schemas.microsoft.com/office/powerpoint/2010/main" val="3825888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F848-1162-4165-93C4-84940BD6FE22}"/>
              </a:ext>
            </a:extLst>
          </p:cNvPr>
          <p:cNvSpPr>
            <a:spLocks noGrp="1"/>
          </p:cNvSpPr>
          <p:nvPr>
            <p:ph type="title"/>
          </p:nvPr>
        </p:nvSpPr>
        <p:spPr/>
        <p:txBody>
          <a:bodyPr/>
          <a:lstStyle/>
          <a:p>
            <a:r>
              <a:rPr lang="en-US" dirty="0"/>
              <a:t>Herbert </a:t>
            </a:r>
            <a:r>
              <a:rPr lang="en-US" dirty="0" err="1"/>
              <a:t>Gans</a:t>
            </a:r>
            <a:endParaRPr lang="en-US" dirty="0"/>
          </a:p>
        </p:txBody>
      </p:sp>
      <p:sp>
        <p:nvSpPr>
          <p:cNvPr id="3" name="Content Placeholder 2">
            <a:extLst>
              <a:ext uri="{FF2B5EF4-FFF2-40B4-BE49-F238E27FC236}">
                <a16:creationId xmlns:a16="http://schemas.microsoft.com/office/drawing/2014/main" id="{27FBFA07-4D33-4285-9F3C-3D8E0FFE3DF2}"/>
              </a:ext>
            </a:extLst>
          </p:cNvPr>
          <p:cNvSpPr>
            <a:spLocks noGrp="1"/>
          </p:cNvSpPr>
          <p:nvPr>
            <p:ph idx="1"/>
          </p:nvPr>
        </p:nvSpPr>
        <p:spPr/>
        <p:txBody>
          <a:bodyPr>
            <a:normAutofit/>
          </a:bodyPr>
          <a:lstStyle/>
          <a:p>
            <a:r>
              <a:rPr kumimoji="0" lang="en-US" sz="3000" b="0" i="0" u="none" strike="noStrike" kern="1200" cap="none" spc="0" normalizeH="0" noProof="0" dirty="0">
                <a:ln>
                  <a:noFill/>
                </a:ln>
                <a:solidFill>
                  <a:srgbClr val="FFFF00"/>
                </a:solidFill>
                <a:effectLst/>
                <a:uLnTx/>
                <a:uFillTx/>
                <a:latin typeface="Calibri" panose="020F0502020204030204"/>
                <a:ea typeface="+mn-ea"/>
                <a:cs typeface="+mn-cs"/>
              </a:rPr>
              <a:t>Exploring lifestyle diversity in North American cities, </a:t>
            </a:r>
            <a:r>
              <a:rPr kumimoji="0" lang="en-US" sz="3000" b="0" i="0" u="none" strike="noStrike" kern="1200" cap="none" spc="0" normalizeH="0" noProof="0" dirty="0" err="1">
                <a:ln>
                  <a:noFill/>
                </a:ln>
                <a:solidFill>
                  <a:srgbClr val="FFFF00"/>
                </a:solidFill>
                <a:effectLst/>
                <a:uLnTx/>
                <a:uFillTx/>
                <a:latin typeface="Calibri" panose="020F0502020204030204"/>
                <a:ea typeface="+mn-ea"/>
                <a:cs typeface="+mn-cs"/>
              </a:rPr>
              <a:t>Gans</a:t>
            </a:r>
            <a:r>
              <a:rPr kumimoji="0" lang="en-US" sz="3000" b="0" i="0" u="none" strike="noStrike" kern="1200" cap="none" spc="0" normalizeH="0" noProof="0" dirty="0">
                <a:ln>
                  <a:noFill/>
                </a:ln>
                <a:solidFill>
                  <a:srgbClr val="FFFF00"/>
                </a:solidFill>
                <a:effectLst/>
                <a:uLnTx/>
                <a:uFillTx/>
                <a:latin typeface="Calibri" panose="020F0502020204030204"/>
                <a:ea typeface="+mn-ea"/>
                <a:cs typeface="+mn-cs"/>
              </a:rPr>
              <a:t> identified four types of urban lifestyles: the cosmopolites, the unmarried or childless, the ethnic villagers, and the deprived or trapped.</a:t>
            </a:r>
            <a:endParaRPr lang="en-US" sz="3000" dirty="0"/>
          </a:p>
        </p:txBody>
      </p:sp>
    </p:spTree>
    <p:extLst>
      <p:ext uri="{BB962C8B-B14F-4D97-AF65-F5344CB8AC3E}">
        <p14:creationId xmlns:p14="http://schemas.microsoft.com/office/powerpoint/2010/main" val="754367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EA47-A526-407C-AC22-E0D98C67BD01}"/>
              </a:ext>
            </a:extLst>
          </p:cNvPr>
          <p:cNvSpPr>
            <a:spLocks noGrp="1"/>
          </p:cNvSpPr>
          <p:nvPr>
            <p:ph type="title"/>
          </p:nvPr>
        </p:nvSpPr>
        <p:spPr/>
        <p:txBody>
          <a:bodyPr/>
          <a:lstStyle/>
          <a:p>
            <a:r>
              <a:rPr lang="en-US" dirty="0"/>
              <a:t>Herbert </a:t>
            </a:r>
            <a:r>
              <a:rPr lang="en-US" dirty="0" err="1"/>
              <a:t>Gans</a:t>
            </a:r>
            <a:endParaRPr lang="en-US" dirty="0"/>
          </a:p>
        </p:txBody>
      </p:sp>
      <p:sp>
        <p:nvSpPr>
          <p:cNvPr id="3" name="Content Placeholder 2">
            <a:extLst>
              <a:ext uri="{FF2B5EF4-FFF2-40B4-BE49-F238E27FC236}">
                <a16:creationId xmlns:a16="http://schemas.microsoft.com/office/drawing/2014/main" id="{580BF117-A34A-4F6B-A094-81D3C29759B1}"/>
              </a:ext>
            </a:extLst>
          </p:cNvPr>
          <p:cNvSpPr>
            <a:spLocks noGrp="1"/>
          </p:cNvSpPr>
          <p:nvPr>
            <p:ph idx="1"/>
          </p:nvPr>
        </p:nvSpPr>
        <p:spPr/>
        <p:txBody>
          <a:bodyPr>
            <a:normAutofit fontScale="70000" lnSpcReduction="20000"/>
          </a:bodyPr>
          <a:lstStyle/>
          <a:p>
            <a:pPr marL="0" marR="0" lvl="0" indent="0" fontAlgn="base">
              <a:lnSpc>
                <a:spcPct val="107000"/>
              </a:lnSpc>
              <a:spcBef>
                <a:spcPts val="0"/>
              </a:spcBef>
              <a:spcAft>
                <a:spcPts val="0"/>
              </a:spcAft>
              <a:buNone/>
              <a:tabLst>
                <a:tab pos="457200" algn="l"/>
              </a:tabLst>
            </a:pPr>
            <a:r>
              <a:rPr lang="en-US" sz="4000" b="1" kern="1200" dirty="0">
                <a:solidFill>
                  <a:srgbClr val="FFFF00"/>
                </a:solidFill>
                <a:effectLst/>
                <a:latin typeface="Arial" panose="020B0604020202020204" pitchFamily="34" charset="0"/>
                <a:ea typeface="+mn-ea"/>
                <a:cs typeface="Times New Roman" panose="02020603050405020304" pitchFamily="18" charset="0"/>
              </a:rPr>
              <a:t>1)The cosmopolites</a:t>
            </a:r>
            <a:endParaRPr lang="en-US" sz="40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fontAlgn="base">
              <a:lnSpc>
                <a:spcPct val="107000"/>
              </a:lnSpc>
              <a:spcBef>
                <a:spcPts val="0"/>
              </a:spcBef>
              <a:spcAft>
                <a:spcPts val="0"/>
              </a:spcAft>
              <a:buFont typeface="Arial" panose="020B0604020202020204" pitchFamily="34" charset="0"/>
              <a:buChar char="•"/>
              <a:tabLst>
                <a:tab pos="914400" algn="l"/>
              </a:tabLst>
            </a:pPr>
            <a:r>
              <a:rPr lang="en-US" sz="4000" kern="1200" dirty="0">
                <a:solidFill>
                  <a:srgbClr val="FFFF00"/>
                </a:solidFill>
                <a:effectLst/>
                <a:latin typeface="Arial" panose="020B0604020202020204" pitchFamily="34" charset="0"/>
                <a:ea typeface="+mn-ea"/>
                <a:cs typeface="Times New Roman" panose="02020603050405020304" pitchFamily="18" charset="0"/>
              </a:rPr>
              <a:t>Highly educated</a:t>
            </a:r>
            <a:endParaRPr lang="en-US" sz="40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fontAlgn="base">
              <a:lnSpc>
                <a:spcPct val="107000"/>
              </a:lnSpc>
              <a:spcBef>
                <a:spcPts val="0"/>
              </a:spcBef>
              <a:spcAft>
                <a:spcPts val="0"/>
              </a:spcAft>
              <a:buFont typeface="Arial" panose="020B0604020202020204" pitchFamily="34" charset="0"/>
              <a:buChar char="•"/>
              <a:tabLst>
                <a:tab pos="914400" algn="l"/>
              </a:tabLst>
            </a:pPr>
            <a:r>
              <a:rPr lang="en-US" sz="4000" kern="1200" dirty="0">
                <a:solidFill>
                  <a:srgbClr val="FFFF00"/>
                </a:solidFill>
                <a:effectLst/>
                <a:latin typeface="Arial" panose="020B0604020202020204" pitchFamily="34" charset="0"/>
                <a:ea typeface="+mn-ea"/>
                <a:cs typeface="Times New Roman" panose="02020603050405020304" pitchFamily="18" charset="0"/>
              </a:rPr>
              <a:t>Wide range of activities, experiences, social contacts</a:t>
            </a:r>
            <a:endParaRPr lang="en-US" sz="40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fontAlgn="base">
              <a:lnSpc>
                <a:spcPct val="107000"/>
              </a:lnSpc>
              <a:spcBef>
                <a:spcPts val="0"/>
              </a:spcBef>
              <a:spcAft>
                <a:spcPts val="0"/>
              </a:spcAft>
              <a:buFont typeface="Arial" panose="020B0604020202020204" pitchFamily="34" charset="0"/>
              <a:buChar char="•"/>
              <a:tabLst>
                <a:tab pos="914400" algn="l"/>
              </a:tabLst>
            </a:pPr>
            <a:r>
              <a:rPr lang="en-US" sz="4000" kern="1200" dirty="0">
                <a:solidFill>
                  <a:srgbClr val="FFFF00"/>
                </a:solidFill>
                <a:effectLst/>
                <a:latin typeface="Arial" panose="020B0604020202020204" pitchFamily="34" charset="0"/>
                <a:ea typeface="+mn-ea"/>
                <a:cs typeface="Times New Roman" panose="02020603050405020304" pitchFamily="18" charset="0"/>
              </a:rPr>
              <a:t>Intellectuals, artists, musicians, writers, students</a:t>
            </a:r>
            <a:endParaRPr lang="en-US" sz="40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0" marR="0" lvl="0" indent="0" fontAlgn="base">
              <a:lnSpc>
                <a:spcPct val="107000"/>
              </a:lnSpc>
              <a:spcBef>
                <a:spcPts val="0"/>
              </a:spcBef>
              <a:spcAft>
                <a:spcPts val="0"/>
              </a:spcAft>
              <a:buNone/>
              <a:tabLst>
                <a:tab pos="457200" algn="l"/>
              </a:tabLst>
            </a:pPr>
            <a:r>
              <a:rPr lang="en-US" sz="4000" b="1" kern="1200" dirty="0">
                <a:solidFill>
                  <a:srgbClr val="FFFF00"/>
                </a:solidFill>
                <a:effectLst/>
                <a:latin typeface="Arial" panose="020B0604020202020204" pitchFamily="34" charset="0"/>
                <a:ea typeface="+mn-ea"/>
                <a:cs typeface="Times New Roman" panose="02020603050405020304" pitchFamily="18" charset="0"/>
              </a:rPr>
              <a:t>2)The unmarried or childless</a:t>
            </a:r>
            <a:endParaRPr lang="en-US" sz="40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fontAlgn="base">
              <a:lnSpc>
                <a:spcPct val="107000"/>
              </a:lnSpc>
              <a:spcBef>
                <a:spcPts val="0"/>
              </a:spcBef>
              <a:spcAft>
                <a:spcPts val="0"/>
              </a:spcAft>
              <a:buFont typeface="Arial" panose="020B0604020202020204" pitchFamily="34" charset="0"/>
              <a:buChar char="•"/>
              <a:tabLst>
                <a:tab pos="914400" algn="l"/>
              </a:tabLst>
            </a:pPr>
            <a:r>
              <a:rPr lang="en-US" sz="4000" kern="1200" dirty="0">
                <a:solidFill>
                  <a:srgbClr val="FFFF00"/>
                </a:solidFill>
                <a:effectLst/>
                <a:latin typeface="Arial" panose="020B0604020202020204" pitchFamily="34" charset="0"/>
                <a:ea typeface="+mn-ea"/>
                <a:cs typeface="Times New Roman" panose="02020603050405020304" pitchFamily="18" charset="0"/>
              </a:rPr>
              <a:t>Overlaps with the cosmopolitan category</a:t>
            </a:r>
            <a:endParaRPr lang="en-US" sz="40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fontAlgn="base">
              <a:lnSpc>
                <a:spcPct val="107000"/>
              </a:lnSpc>
              <a:spcBef>
                <a:spcPts val="0"/>
              </a:spcBef>
              <a:spcAft>
                <a:spcPts val="0"/>
              </a:spcAft>
              <a:buFont typeface="Arial" panose="020B0604020202020204" pitchFamily="34" charset="0"/>
              <a:buChar char="•"/>
              <a:tabLst>
                <a:tab pos="914400" algn="l"/>
              </a:tabLst>
            </a:pPr>
            <a:r>
              <a:rPr lang="en-US" sz="4000" kern="1200" dirty="0">
                <a:solidFill>
                  <a:srgbClr val="FFFF00"/>
                </a:solidFill>
                <a:effectLst/>
                <a:latin typeface="Arial" panose="020B0604020202020204" pitchFamily="34" charset="0"/>
                <a:ea typeface="+mn-ea"/>
                <a:cs typeface="Times New Roman" panose="02020603050405020304" pitchFamily="18" charset="0"/>
              </a:rPr>
              <a:t>Single adults or couples without children</a:t>
            </a:r>
            <a:endParaRPr lang="en-US" sz="40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fontAlgn="base">
              <a:lnSpc>
                <a:spcPct val="107000"/>
              </a:lnSpc>
              <a:spcBef>
                <a:spcPts val="0"/>
              </a:spcBef>
              <a:spcAft>
                <a:spcPts val="0"/>
              </a:spcAft>
              <a:buFont typeface="Arial" panose="020B0604020202020204" pitchFamily="34" charset="0"/>
              <a:buChar char="•"/>
              <a:tabLst>
                <a:tab pos="914400" algn="l"/>
              </a:tabLst>
            </a:pPr>
            <a:r>
              <a:rPr lang="en-US" sz="4000" kern="1200" dirty="0">
                <a:solidFill>
                  <a:srgbClr val="FFFF00"/>
                </a:solidFill>
                <a:effectLst/>
                <a:latin typeface="Arial" panose="020B0604020202020204" pitchFamily="34" charset="0"/>
                <a:ea typeface="+mn-ea"/>
                <a:cs typeface="Times New Roman" panose="02020603050405020304" pitchFamily="18" charset="0"/>
              </a:rPr>
              <a:t>People whose children are grown up and are on their own</a:t>
            </a:r>
            <a:endParaRPr lang="en-US" sz="4000"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354131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8D41-6374-4408-B78B-AE39C81DF408}"/>
              </a:ext>
            </a:extLst>
          </p:cNvPr>
          <p:cNvSpPr>
            <a:spLocks noGrp="1"/>
          </p:cNvSpPr>
          <p:nvPr>
            <p:ph type="title"/>
          </p:nvPr>
        </p:nvSpPr>
        <p:spPr/>
        <p:txBody>
          <a:bodyPr/>
          <a:lstStyle/>
          <a:p>
            <a:r>
              <a:rPr lang="en-US" dirty="0"/>
              <a:t>Herbert </a:t>
            </a:r>
            <a:r>
              <a:rPr lang="en-US" dirty="0" err="1"/>
              <a:t>Gans</a:t>
            </a:r>
            <a:endParaRPr lang="en-US" dirty="0"/>
          </a:p>
        </p:txBody>
      </p:sp>
      <p:sp>
        <p:nvSpPr>
          <p:cNvPr id="3" name="Content Placeholder 2">
            <a:extLst>
              <a:ext uri="{FF2B5EF4-FFF2-40B4-BE49-F238E27FC236}">
                <a16:creationId xmlns:a16="http://schemas.microsoft.com/office/drawing/2014/main" id="{B05EAB67-581F-4CF5-BA8A-6B79A176B29C}"/>
              </a:ext>
            </a:extLst>
          </p:cNvPr>
          <p:cNvSpPr>
            <a:spLocks noGrp="1"/>
          </p:cNvSpPr>
          <p:nvPr>
            <p:ph idx="1"/>
          </p:nvPr>
        </p:nvSpPr>
        <p:spPr/>
        <p:txBody>
          <a:bodyPr>
            <a:normAutofit fontScale="70000" lnSpcReduction="20000"/>
          </a:bodyPr>
          <a:lstStyle/>
          <a:p>
            <a:pPr marL="0" indent="0">
              <a:buNone/>
            </a:pPr>
            <a:r>
              <a:rPr lang="en-US" sz="3500" dirty="0">
                <a:solidFill>
                  <a:srgbClr val="FFFF00"/>
                </a:solidFill>
              </a:rPr>
              <a:t>3)The ethnic villagers </a:t>
            </a:r>
          </a:p>
          <a:p>
            <a:r>
              <a:rPr lang="en-US" sz="3500" dirty="0">
                <a:solidFill>
                  <a:srgbClr val="FFFF00"/>
                </a:solidFill>
              </a:rPr>
              <a:t>First- and second-generation, working-class residents</a:t>
            </a:r>
          </a:p>
          <a:p>
            <a:r>
              <a:rPr lang="en-US" sz="3500" dirty="0">
                <a:solidFill>
                  <a:srgbClr val="FFFF00"/>
                </a:solidFill>
              </a:rPr>
              <a:t>Sustain many rural life patterns in city</a:t>
            </a:r>
          </a:p>
          <a:p>
            <a:pPr marL="0" indent="0">
              <a:buNone/>
            </a:pPr>
            <a:r>
              <a:rPr lang="en-US" sz="3500" dirty="0">
                <a:solidFill>
                  <a:srgbClr val="FFFF00"/>
                </a:solidFill>
              </a:rPr>
              <a:t>4)The deprived or trapped</a:t>
            </a:r>
          </a:p>
          <a:p>
            <a:r>
              <a:rPr lang="en-US" sz="3500" dirty="0">
                <a:solidFill>
                  <a:srgbClr val="FFFF00"/>
                </a:solidFill>
              </a:rPr>
              <a:t>Poor, handicapped, those in broken family situations</a:t>
            </a:r>
          </a:p>
          <a:p>
            <a:r>
              <a:rPr lang="en-US" sz="3500" dirty="0">
                <a:solidFill>
                  <a:srgbClr val="FFFF00"/>
                </a:solidFill>
              </a:rPr>
              <a:t>Who wish to move from deteriorating backgrounds</a:t>
            </a:r>
          </a:p>
          <a:p>
            <a:r>
              <a:rPr lang="en-US" sz="3500" dirty="0">
                <a:solidFill>
                  <a:srgbClr val="FFFF00"/>
                </a:solidFill>
              </a:rPr>
              <a:t>Lack financial means</a:t>
            </a:r>
          </a:p>
          <a:p>
            <a:pPr marL="0" indent="0">
              <a:buNone/>
            </a:pPr>
            <a:r>
              <a:rPr lang="en-US" sz="3000" dirty="0"/>
              <a:t> </a:t>
            </a:r>
          </a:p>
          <a:p>
            <a:endParaRPr lang="en-US" dirty="0"/>
          </a:p>
        </p:txBody>
      </p:sp>
    </p:spTree>
    <p:extLst>
      <p:ext uri="{BB962C8B-B14F-4D97-AF65-F5344CB8AC3E}">
        <p14:creationId xmlns:p14="http://schemas.microsoft.com/office/powerpoint/2010/main" val="3946770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1FA83-4BFB-4567-95C2-D02749875318}"/>
              </a:ext>
            </a:extLst>
          </p:cNvPr>
          <p:cNvSpPr>
            <a:spLocks noGrp="1"/>
          </p:cNvSpPr>
          <p:nvPr>
            <p:ph type="title"/>
          </p:nvPr>
        </p:nvSpPr>
        <p:spPr/>
        <p:txBody>
          <a:bodyPr/>
          <a:lstStyle/>
          <a:p>
            <a:r>
              <a:rPr lang="en-US" dirty="0" err="1"/>
              <a:t>Gans</a:t>
            </a:r>
            <a:endParaRPr lang="en-US" dirty="0"/>
          </a:p>
        </p:txBody>
      </p:sp>
      <p:sp>
        <p:nvSpPr>
          <p:cNvPr id="3" name="Content Placeholder 2">
            <a:extLst>
              <a:ext uri="{FF2B5EF4-FFF2-40B4-BE49-F238E27FC236}">
                <a16:creationId xmlns:a16="http://schemas.microsoft.com/office/drawing/2014/main" id="{8407A34C-5F6D-4A79-8CAD-2E98255BDDDE}"/>
              </a:ext>
            </a:extLst>
          </p:cNvPr>
          <p:cNvSpPr>
            <a:spLocks noGrp="1"/>
          </p:cNvSpPr>
          <p:nvPr>
            <p:ph idx="1"/>
          </p:nvPr>
        </p:nvSpPr>
        <p:spPr/>
        <p:txBody>
          <a:bodyPr/>
          <a:lstStyle/>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34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Only a partial list of urban types</a:t>
            </a:r>
          </a:p>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34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Urban dwellers lie in cosmopolite or unmarried categories</a:t>
            </a:r>
            <a:endParaRPr kumimoji="0" lang="en-US" sz="3400" b="1"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altLang="en-US" sz="34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endParaRPr>
          </a:p>
          <a:p>
            <a:endParaRPr lang="en-US" dirty="0"/>
          </a:p>
        </p:txBody>
      </p:sp>
    </p:spTree>
    <p:extLst>
      <p:ext uri="{BB962C8B-B14F-4D97-AF65-F5344CB8AC3E}">
        <p14:creationId xmlns:p14="http://schemas.microsoft.com/office/powerpoint/2010/main" val="1895807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236B7-3DD3-40B2-B3A0-4015375D33F3}"/>
              </a:ext>
            </a:extLst>
          </p:cNvPr>
          <p:cNvSpPr>
            <a:spLocks noGrp="1"/>
          </p:cNvSpPr>
          <p:nvPr>
            <p:ph type="title"/>
          </p:nvPr>
        </p:nvSpPr>
        <p:spPr>
          <a:xfrm>
            <a:off x="685801" y="609601"/>
            <a:ext cx="10131425" cy="1194148"/>
          </a:xfrm>
        </p:spPr>
        <p:txBody>
          <a:bodyPr/>
          <a:lstStyle/>
          <a:p>
            <a:r>
              <a:rPr lang="en-US"/>
              <a:t>PARK</a:t>
            </a:r>
            <a:endParaRPr lang="en-US" dirty="0"/>
          </a:p>
        </p:txBody>
      </p:sp>
      <p:sp>
        <p:nvSpPr>
          <p:cNvPr id="3" name="Content Placeholder 2">
            <a:extLst>
              <a:ext uri="{FF2B5EF4-FFF2-40B4-BE49-F238E27FC236}">
                <a16:creationId xmlns:a16="http://schemas.microsoft.com/office/drawing/2014/main" id="{DF19C429-218B-40AC-9896-D5C1FE1893F3}"/>
              </a:ext>
            </a:extLst>
          </p:cNvPr>
          <p:cNvSpPr>
            <a:spLocks noGrp="1"/>
          </p:cNvSpPr>
          <p:nvPr>
            <p:ph idx="1"/>
          </p:nvPr>
        </p:nvSpPr>
        <p:spPr>
          <a:xfrm>
            <a:off x="685801" y="1703540"/>
            <a:ext cx="10131425" cy="4947781"/>
          </a:xfrm>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sz="1400" b="1" i="0" u="none" strike="noStrike" kern="1200" cap="none" spc="0" normalizeH="0" noProof="0" dirty="0">
              <a:ln>
                <a:noFill/>
              </a:ln>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altLang="en-US" sz="1400" b="0" i="0" u="none" strike="noStrike" kern="1200" cap="none" spc="0" normalizeH="0" noProof="0" dirty="0">
              <a:ln>
                <a:noFill/>
              </a:ln>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None/>
              <a:tabLst/>
              <a:defRPr/>
            </a:pPr>
            <a:endParaRPr kumimoji="0" lang="en-US" sz="1400" b="1"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endParaRPr>
          </a:p>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30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Concentrate on the seamy side</a:t>
            </a:r>
          </a:p>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30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Credit for the first true urban theory</a:t>
            </a:r>
          </a:p>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30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Responsible for early growth of urban sociology</a:t>
            </a:r>
          </a:p>
          <a:p>
            <a:pPr marL="457200" marR="0" lvl="1"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endParaRPr kumimoji="0" lang="en-US" sz="14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None/>
              <a:tabLst/>
              <a:defRPr/>
            </a:pPr>
            <a:endParaRPr kumimoji="0" lang="en-US" sz="1400" b="1"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endParaRPr>
          </a:p>
          <a:p>
            <a:endParaRPr lang="en-US" dirty="0"/>
          </a:p>
        </p:txBody>
      </p:sp>
    </p:spTree>
    <p:extLst>
      <p:ext uri="{BB962C8B-B14F-4D97-AF65-F5344CB8AC3E}">
        <p14:creationId xmlns:p14="http://schemas.microsoft.com/office/powerpoint/2010/main" val="342793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69610-E845-4C09-8975-6266817307CB}"/>
              </a:ext>
            </a:extLst>
          </p:cNvPr>
          <p:cNvSpPr>
            <a:spLocks noGrp="1"/>
          </p:cNvSpPr>
          <p:nvPr>
            <p:ph type="title"/>
          </p:nvPr>
        </p:nvSpPr>
        <p:spPr/>
        <p:txBody>
          <a:bodyPr/>
          <a:lstStyle/>
          <a:p>
            <a:r>
              <a:rPr lang="en-US" dirty="0"/>
              <a:t>The European Tradition: 1846-1921 </a:t>
            </a:r>
          </a:p>
        </p:txBody>
      </p:sp>
      <p:sp>
        <p:nvSpPr>
          <p:cNvPr id="3" name="Content Placeholder 2">
            <a:extLst>
              <a:ext uri="{FF2B5EF4-FFF2-40B4-BE49-F238E27FC236}">
                <a16:creationId xmlns:a16="http://schemas.microsoft.com/office/drawing/2014/main" id="{D8A9F78A-086A-40F8-AF8C-E14C3FF62E22}"/>
              </a:ext>
            </a:extLst>
          </p:cNvPr>
          <p:cNvSpPr>
            <a:spLocks noGrp="1"/>
          </p:cNvSpPr>
          <p:nvPr>
            <p:ph idx="1"/>
          </p:nvPr>
        </p:nvSpPr>
        <p:spPr/>
        <p:txBody>
          <a:bodyPr>
            <a:normAutofit/>
          </a:bodyPr>
          <a:lstStyle/>
          <a:p>
            <a:r>
              <a:rPr kumimoji="0" lang="en-US" sz="2200" b="0" i="0" u="none" strike="noStrike" kern="1200" cap="none" spc="0" normalizeH="0" noProof="0" dirty="0">
                <a:ln>
                  <a:noFill/>
                </a:ln>
                <a:solidFill>
                  <a:srgbClr val="FFFF00"/>
                </a:solidFill>
                <a:effectLst/>
                <a:uLnTx/>
                <a:uFillTx/>
                <a:latin typeface="Calibri" panose="020F0502020204030204"/>
                <a:ea typeface="+mn-ea"/>
                <a:cs typeface="+mn-cs"/>
              </a:rPr>
              <a:t>Cities play an important role within a capitalist society because they permit productive specialization leading to individual agency and civilization. But not all reap the material benefits, only the economic elite who own the means of production. Although the city was nothing less than a transition from barbarism to civilization, it was far from the most desirable type of civilization (socialism), which only an anti-capitalist revolution could obtain.</a:t>
            </a:r>
            <a:endParaRPr lang="en-US" sz="2200" dirty="0"/>
          </a:p>
        </p:txBody>
      </p:sp>
    </p:spTree>
    <p:extLst>
      <p:ext uri="{BB962C8B-B14F-4D97-AF65-F5344CB8AC3E}">
        <p14:creationId xmlns:p14="http://schemas.microsoft.com/office/powerpoint/2010/main" val="570710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A19B-E767-4C79-BB04-2F7B633B7C3E}"/>
              </a:ext>
            </a:extLst>
          </p:cNvPr>
          <p:cNvSpPr>
            <a:spLocks noGrp="1"/>
          </p:cNvSpPr>
          <p:nvPr>
            <p:ph type="title"/>
          </p:nvPr>
        </p:nvSpPr>
        <p:spPr/>
        <p:txBody>
          <a:bodyPr/>
          <a:lstStyle/>
          <a:p>
            <a:r>
              <a:rPr lang="en-US" dirty="0"/>
              <a:t>Wirth</a:t>
            </a:r>
          </a:p>
        </p:txBody>
      </p:sp>
      <p:sp>
        <p:nvSpPr>
          <p:cNvPr id="3" name="Content Placeholder 2">
            <a:extLst>
              <a:ext uri="{FF2B5EF4-FFF2-40B4-BE49-F238E27FC236}">
                <a16:creationId xmlns:a16="http://schemas.microsoft.com/office/drawing/2014/main" id="{C460ADA7-D756-426D-A441-528C30C20E7B}"/>
              </a:ext>
            </a:extLst>
          </p:cNvPr>
          <p:cNvSpPr>
            <a:spLocks noGrp="1"/>
          </p:cNvSpPr>
          <p:nvPr>
            <p:ph idx="1"/>
          </p:nvPr>
        </p:nvSpPr>
        <p:spPr/>
        <p:txBody>
          <a:bodyPr/>
          <a:lstStyle/>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30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Population size, density, heterogeneity have limited effect(for example, many cosmopolites can afford the space to fend off density)</a:t>
            </a:r>
          </a:p>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30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Most individuals maintain primary relationships</a:t>
            </a:r>
          </a:p>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30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No increased social distance occurs</a:t>
            </a:r>
          </a:p>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30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Mistake was generalization</a:t>
            </a:r>
          </a:p>
          <a:p>
            <a:endParaRPr lang="en-US" dirty="0"/>
          </a:p>
        </p:txBody>
      </p:sp>
    </p:spTree>
    <p:extLst>
      <p:ext uri="{BB962C8B-B14F-4D97-AF65-F5344CB8AC3E}">
        <p14:creationId xmlns:p14="http://schemas.microsoft.com/office/powerpoint/2010/main" val="2036770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EBD5-48E1-4EB3-8C71-29C33D212C4B}"/>
              </a:ext>
            </a:extLst>
          </p:cNvPr>
          <p:cNvSpPr>
            <a:spLocks noGrp="1"/>
          </p:cNvSpPr>
          <p:nvPr>
            <p:ph type="title"/>
          </p:nvPr>
        </p:nvSpPr>
        <p:spPr/>
        <p:txBody>
          <a:bodyPr/>
          <a:lstStyle/>
          <a:p>
            <a:r>
              <a:rPr lang="en-US" dirty="0"/>
              <a:t>Cluade </a:t>
            </a:r>
            <a:r>
              <a:rPr lang="en-US" dirty="0" err="1"/>
              <a:t>fischer</a:t>
            </a:r>
            <a:endParaRPr lang="en-US" dirty="0"/>
          </a:p>
        </p:txBody>
      </p:sp>
      <p:sp>
        <p:nvSpPr>
          <p:cNvPr id="3" name="Content Placeholder 2">
            <a:extLst>
              <a:ext uri="{FF2B5EF4-FFF2-40B4-BE49-F238E27FC236}">
                <a16:creationId xmlns:a16="http://schemas.microsoft.com/office/drawing/2014/main" id="{0A53D60C-DAF5-4264-9205-13E63B6C5521}"/>
              </a:ext>
            </a:extLst>
          </p:cNvPr>
          <p:cNvSpPr>
            <a:spLocks noGrp="1"/>
          </p:cNvSpPr>
          <p:nvPr>
            <p:ph idx="1"/>
          </p:nvPr>
        </p:nvSpPr>
        <p:spPr/>
        <p:txBody>
          <a:bodyPr>
            <a:normAutofit/>
          </a:bodyPr>
          <a:lstStyle/>
          <a:p>
            <a:r>
              <a:rPr lang="en-US" sz="3000" dirty="0">
                <a:solidFill>
                  <a:srgbClr val="FFFF00"/>
                </a:solidFill>
              </a:rPr>
              <a:t>Claude Fischer’s subcultural theory of urbanism maintains that Wirth’s size, density, and heterogeneity of cities generate the social dynamics to produce intense subcultures such as those characterized by </a:t>
            </a:r>
            <a:r>
              <a:rPr lang="en-US" sz="3000" dirty="0" err="1">
                <a:solidFill>
                  <a:srgbClr val="FFFF00"/>
                </a:solidFill>
              </a:rPr>
              <a:t>Gans</a:t>
            </a:r>
            <a:r>
              <a:rPr lang="en-US" sz="3000" dirty="0">
                <a:solidFill>
                  <a:srgbClr val="FFFF00"/>
                </a:solidFill>
              </a:rPr>
              <a:t>. </a:t>
            </a:r>
          </a:p>
        </p:txBody>
      </p:sp>
    </p:spTree>
    <p:extLst>
      <p:ext uri="{BB962C8B-B14F-4D97-AF65-F5344CB8AC3E}">
        <p14:creationId xmlns:p14="http://schemas.microsoft.com/office/powerpoint/2010/main" val="1183615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FD1A-5F1A-49E3-B844-23F74390DDE6}"/>
              </a:ext>
            </a:extLst>
          </p:cNvPr>
          <p:cNvSpPr>
            <a:spLocks noGrp="1"/>
          </p:cNvSpPr>
          <p:nvPr>
            <p:ph type="title"/>
          </p:nvPr>
        </p:nvSpPr>
        <p:spPr/>
        <p:txBody>
          <a:bodyPr/>
          <a:lstStyle/>
          <a:p>
            <a:r>
              <a:rPr lang="en-US" dirty="0"/>
              <a:t>Cluade </a:t>
            </a:r>
            <a:r>
              <a:rPr lang="en-US" dirty="0" err="1"/>
              <a:t>fischer</a:t>
            </a:r>
            <a:endParaRPr lang="en-US" dirty="0"/>
          </a:p>
        </p:txBody>
      </p:sp>
      <p:sp>
        <p:nvSpPr>
          <p:cNvPr id="3" name="Content Placeholder 2">
            <a:extLst>
              <a:ext uri="{FF2B5EF4-FFF2-40B4-BE49-F238E27FC236}">
                <a16:creationId xmlns:a16="http://schemas.microsoft.com/office/drawing/2014/main" id="{05690192-34A5-47E1-8526-63AD30E4F6C8}"/>
              </a:ext>
            </a:extLst>
          </p:cNvPr>
          <p:cNvSpPr>
            <a:spLocks noGrp="1"/>
          </p:cNvSpPr>
          <p:nvPr>
            <p:ph idx="1"/>
          </p:nvPr>
        </p:nvSpPr>
        <p:spPr/>
        <p:txBody>
          <a:bodyPr>
            <a:normAutofit/>
          </a:bodyPr>
          <a:lstStyle/>
          <a:p>
            <a:r>
              <a:rPr lang="en-US" sz="3000" dirty="0">
                <a:solidFill>
                  <a:srgbClr val="FFFF00"/>
                </a:solidFill>
              </a:rPr>
              <a:t>When a subculture reaches a critical mass, elements of the subculture diffuse into the general characteristics of urban dwellers.</a:t>
            </a:r>
            <a:endParaRPr lang="en-US" sz="3000" dirty="0"/>
          </a:p>
        </p:txBody>
      </p:sp>
    </p:spTree>
    <p:extLst>
      <p:ext uri="{BB962C8B-B14F-4D97-AF65-F5344CB8AC3E}">
        <p14:creationId xmlns:p14="http://schemas.microsoft.com/office/powerpoint/2010/main" val="811410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EA527-4419-417A-B8D5-5B73B46F0637}"/>
              </a:ext>
            </a:extLst>
          </p:cNvPr>
          <p:cNvSpPr>
            <a:spLocks noGrp="1"/>
          </p:cNvSpPr>
          <p:nvPr>
            <p:ph type="title"/>
          </p:nvPr>
        </p:nvSpPr>
        <p:spPr/>
        <p:txBody>
          <a:bodyPr/>
          <a:lstStyle/>
          <a:p>
            <a:r>
              <a:rPr lang="en-US" dirty="0"/>
              <a:t>Claude Fisher</a:t>
            </a:r>
          </a:p>
        </p:txBody>
      </p:sp>
      <p:sp>
        <p:nvSpPr>
          <p:cNvPr id="3" name="Content Placeholder 2">
            <a:extLst>
              <a:ext uri="{FF2B5EF4-FFF2-40B4-BE49-F238E27FC236}">
                <a16:creationId xmlns:a16="http://schemas.microsoft.com/office/drawing/2014/main" id="{D341EE82-F970-439F-8F5F-C416C1A7682B}"/>
              </a:ext>
            </a:extLst>
          </p:cNvPr>
          <p:cNvSpPr>
            <a:spLocks noGrp="1"/>
          </p:cNvSpPr>
          <p:nvPr>
            <p:ph idx="1"/>
          </p:nvPr>
        </p:nvSpPr>
        <p:spPr>
          <a:xfrm>
            <a:off x="685801" y="1678488"/>
            <a:ext cx="10131425" cy="4835046"/>
          </a:xfrm>
        </p:spPr>
        <p:txBody>
          <a:bodyPr>
            <a:noAutofit/>
          </a:bodyPr>
          <a:lstStyle/>
          <a:p>
            <a:pPr marL="171450" lvl="0" indent="-171450">
              <a:buFont typeface="Arial" panose="020B0604020202020204" pitchFamily="34" charset="0"/>
              <a:buChar char="•"/>
            </a:pPr>
            <a:r>
              <a:rPr lang="en-US" sz="2200" b="1" kern="1200" dirty="0">
                <a:solidFill>
                  <a:srgbClr val="FFFF00"/>
                </a:solidFill>
                <a:effectLst/>
                <a:latin typeface="Arial" panose="020B0604020202020204" pitchFamily="34" charset="0"/>
                <a:ea typeface="+mn-ea"/>
                <a:cs typeface="Arial" panose="020B0604020202020204" pitchFamily="34" charset="0"/>
              </a:rPr>
              <a:t>Size, density, and heterogeneity</a:t>
            </a:r>
          </a:p>
          <a:p>
            <a:pPr marL="628650" lvl="1" indent="-171450">
              <a:buFont typeface="Arial" panose="020B0604020202020204" pitchFamily="34" charset="0"/>
              <a:buChar char="•"/>
            </a:pPr>
            <a:r>
              <a:rPr lang="en-US" sz="2200" kern="1200" dirty="0">
                <a:solidFill>
                  <a:srgbClr val="FFFF00"/>
                </a:solidFill>
                <a:effectLst/>
                <a:latin typeface="Arial" panose="020B0604020202020204" pitchFamily="34" charset="0"/>
                <a:ea typeface="+mn-ea"/>
                <a:cs typeface="Arial" panose="020B0604020202020204" pitchFamily="34" charset="0"/>
              </a:rPr>
              <a:t>Urban milieu strengthens group relationships</a:t>
            </a:r>
          </a:p>
          <a:p>
            <a:pPr marL="628650" lvl="1" indent="-171450">
              <a:buFont typeface="Arial" panose="020B0604020202020204" pitchFamily="34" charset="0"/>
              <a:buChar char="•"/>
            </a:pPr>
            <a:r>
              <a:rPr lang="en-US" sz="2200" kern="1200" dirty="0">
                <a:solidFill>
                  <a:srgbClr val="FFFF00"/>
                </a:solidFill>
                <a:effectLst/>
                <a:latin typeface="Arial" panose="020B0604020202020204" pitchFamily="34" charset="0"/>
                <a:ea typeface="+mn-ea"/>
                <a:cs typeface="Arial" panose="020B0604020202020204" pitchFamily="34" charset="0"/>
              </a:rPr>
              <a:t>Size and density promote cohesion</a:t>
            </a:r>
          </a:p>
          <a:p>
            <a:pPr marL="628650" lvl="1" indent="-171450">
              <a:buFont typeface="Arial" panose="020B0604020202020204" pitchFamily="34" charset="0"/>
              <a:buChar char="•"/>
            </a:pPr>
            <a:r>
              <a:rPr lang="en-US" sz="2200" kern="1200" dirty="0">
                <a:solidFill>
                  <a:srgbClr val="FFFF00"/>
                </a:solidFill>
                <a:effectLst/>
                <a:latin typeface="Arial" panose="020B0604020202020204" pitchFamily="34" charset="0"/>
                <a:ea typeface="+mn-ea"/>
                <a:cs typeface="Arial" panose="020B0604020202020204" pitchFamily="34" charset="0"/>
              </a:rPr>
              <a:t>Attain critical mass(sufficient size and density to generate self-sustaining momentum)</a:t>
            </a:r>
          </a:p>
          <a:p>
            <a:pPr marL="628650" lvl="1" indent="-171450">
              <a:buFont typeface="Arial" panose="020B0604020202020204" pitchFamily="34" charset="0"/>
              <a:buChar char="•"/>
            </a:pPr>
            <a:r>
              <a:rPr lang="en-US" sz="2200" kern="1200" dirty="0">
                <a:solidFill>
                  <a:srgbClr val="FFFF00"/>
                </a:solidFill>
                <a:effectLst/>
                <a:latin typeface="Arial" panose="020B0604020202020204" pitchFamily="34" charset="0"/>
                <a:ea typeface="+mn-ea"/>
                <a:cs typeface="Arial" panose="020B0604020202020204" pitchFamily="34" charset="0"/>
              </a:rPr>
              <a:t>Subcultures will develop with greater intensity</a:t>
            </a:r>
          </a:p>
          <a:p>
            <a:pPr marL="628650" lvl="1" indent="-171450">
              <a:buFont typeface="Arial" panose="020B0604020202020204" pitchFamily="34" charset="0"/>
              <a:buChar char="•"/>
            </a:pPr>
            <a:r>
              <a:rPr lang="en-US" sz="2200" kern="1200" dirty="0">
                <a:solidFill>
                  <a:srgbClr val="FFFF00"/>
                </a:solidFill>
                <a:effectLst/>
                <a:latin typeface="Arial" panose="020B0604020202020204" pitchFamily="34" charset="0"/>
                <a:ea typeface="+mn-ea"/>
                <a:cs typeface="Arial" panose="020B0604020202020204" pitchFamily="34" charset="0"/>
              </a:rPr>
              <a:t>People in nonurban area experience negative consequences(lack of critical mass)</a:t>
            </a:r>
          </a:p>
          <a:p>
            <a:pPr marL="457200" lvl="1" indent="0">
              <a:buFont typeface="Arial" panose="020B0604020202020204" pitchFamily="34" charset="0"/>
              <a:buNone/>
            </a:pPr>
            <a:endParaRPr lang="en-US" sz="2200" kern="1200" dirty="0">
              <a:solidFill>
                <a:srgbClr val="FFFF00"/>
              </a:solidFill>
              <a:effectLst/>
              <a:latin typeface="Arial" panose="020B0604020202020204" pitchFamily="34" charset="0"/>
              <a:ea typeface="+mn-ea"/>
              <a:cs typeface="Arial" panose="020B0604020202020204" pitchFamily="34" charset="0"/>
            </a:endParaRPr>
          </a:p>
          <a:p>
            <a:pPr marL="171450" lvl="0" indent="-171450">
              <a:buFont typeface="Arial" panose="020B0604020202020204" pitchFamily="34" charset="0"/>
              <a:buChar char="•"/>
            </a:pPr>
            <a:r>
              <a:rPr lang="en-US" sz="2200" b="1" kern="1200" dirty="0">
                <a:solidFill>
                  <a:srgbClr val="FFFF00"/>
                </a:solidFill>
                <a:effectLst/>
                <a:latin typeface="Arial" panose="020B0604020202020204" pitchFamily="34" charset="0"/>
                <a:ea typeface="+mn-ea"/>
                <a:cs typeface="Arial" panose="020B0604020202020204" pitchFamily="34" charset="0"/>
              </a:rPr>
              <a:t> Contacts</a:t>
            </a:r>
          </a:p>
          <a:p>
            <a:pPr marL="628650" lvl="1" indent="-171450">
              <a:buFont typeface="Arial" panose="020B0604020202020204" pitchFamily="34" charset="0"/>
              <a:buChar char="•"/>
            </a:pPr>
            <a:r>
              <a:rPr lang="en-US" sz="2200" kern="1200" dirty="0">
                <a:solidFill>
                  <a:srgbClr val="FFFF00"/>
                </a:solidFill>
                <a:effectLst/>
                <a:latin typeface="Arial" panose="020B0604020202020204" pitchFamily="34" charset="0"/>
                <a:ea typeface="+mn-ea"/>
                <a:cs typeface="Arial" panose="020B0604020202020204" pitchFamily="34" charset="0"/>
              </a:rPr>
              <a:t>Increased contacts leads to a mutual influence(hip-hop and rap music)</a:t>
            </a:r>
          </a:p>
          <a:p>
            <a:pPr marL="457200" lvl="1" indent="0">
              <a:buNone/>
            </a:pPr>
            <a:endParaRPr lang="en-US" sz="2200" dirty="0"/>
          </a:p>
        </p:txBody>
      </p:sp>
    </p:spTree>
    <p:extLst>
      <p:ext uri="{BB962C8B-B14F-4D97-AF65-F5344CB8AC3E}">
        <p14:creationId xmlns:p14="http://schemas.microsoft.com/office/powerpoint/2010/main" val="2753083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C56E-F1D8-4CD8-8D82-A268A042B418}"/>
              </a:ext>
            </a:extLst>
          </p:cNvPr>
          <p:cNvSpPr>
            <a:spLocks noGrp="1"/>
          </p:cNvSpPr>
          <p:nvPr>
            <p:ph type="title"/>
          </p:nvPr>
        </p:nvSpPr>
        <p:spPr/>
        <p:txBody>
          <a:bodyPr/>
          <a:lstStyle/>
          <a:p>
            <a:r>
              <a:rPr lang="en-US" dirty="0"/>
              <a:t>Classic Theories and Modern Research </a:t>
            </a:r>
          </a:p>
        </p:txBody>
      </p:sp>
      <p:sp>
        <p:nvSpPr>
          <p:cNvPr id="3" name="Content Placeholder 2">
            <a:extLst>
              <a:ext uri="{FF2B5EF4-FFF2-40B4-BE49-F238E27FC236}">
                <a16:creationId xmlns:a16="http://schemas.microsoft.com/office/drawing/2014/main" id="{35CAD8AF-22FA-465D-8326-E4F94B807A8B}"/>
              </a:ext>
            </a:extLst>
          </p:cNvPr>
          <p:cNvSpPr>
            <a:spLocks noGrp="1"/>
          </p:cNvSpPr>
          <p:nvPr>
            <p:ph idx="1"/>
          </p:nvPr>
        </p:nvSpPr>
        <p:spPr/>
        <p:txBody>
          <a:bodyPr/>
          <a:lstStyle/>
          <a:p>
            <a:pPr marL="0" indent="0">
              <a:buNone/>
            </a:pPr>
            <a:endParaRPr lang="en-US" altLang="en-US" dirty="0"/>
          </a:p>
          <a:p>
            <a:r>
              <a:rPr lang="en-US" altLang="en-US" sz="2400" dirty="0">
                <a:solidFill>
                  <a:srgbClr val="FFFF00"/>
                </a:solidFill>
              </a:rPr>
              <a:t>Tolerance in the City, Greater tolerance witnessed more in cities than rural areas.</a:t>
            </a:r>
          </a:p>
          <a:p>
            <a:r>
              <a:rPr lang="en-US" altLang="en-US" sz="2400" dirty="0">
                <a:solidFill>
                  <a:srgbClr val="FFFF00"/>
                </a:solidFill>
              </a:rPr>
              <a:t>Done using different tolerance factors(education, income)</a:t>
            </a:r>
          </a:p>
          <a:p>
            <a:pPr marL="432" indent="0">
              <a:buNone/>
            </a:pPr>
            <a:r>
              <a:rPr lang="en-US" altLang="en-US" sz="2400" dirty="0">
                <a:solidFill>
                  <a:srgbClr val="FFFF00"/>
                </a:solidFill>
              </a:rPr>
              <a:t>Migration</a:t>
            </a:r>
          </a:p>
          <a:p>
            <a:r>
              <a:rPr lang="en-US" altLang="en-US" sz="2400" dirty="0">
                <a:solidFill>
                  <a:srgbClr val="FFFF00"/>
                </a:solidFill>
              </a:rPr>
              <a:t>Increases among those moving to the city</a:t>
            </a:r>
          </a:p>
          <a:p>
            <a:r>
              <a:rPr lang="en-US" altLang="en-US" sz="2400" dirty="0">
                <a:solidFill>
                  <a:srgbClr val="FFFF00"/>
                </a:solidFill>
              </a:rPr>
              <a:t>Enhances one’s mental mobility in relating to strangers</a:t>
            </a:r>
          </a:p>
          <a:p>
            <a:endParaRPr lang="en-US" dirty="0"/>
          </a:p>
        </p:txBody>
      </p:sp>
    </p:spTree>
    <p:extLst>
      <p:ext uri="{BB962C8B-B14F-4D97-AF65-F5344CB8AC3E}">
        <p14:creationId xmlns:p14="http://schemas.microsoft.com/office/powerpoint/2010/main" val="2964240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EFA05-4304-400A-9302-47E1DB4C01D9}"/>
              </a:ext>
            </a:extLst>
          </p:cNvPr>
          <p:cNvSpPr>
            <a:spLocks noGrp="1"/>
          </p:cNvSpPr>
          <p:nvPr>
            <p:ph type="title"/>
          </p:nvPr>
        </p:nvSpPr>
        <p:spPr/>
        <p:txBody>
          <a:bodyPr/>
          <a:lstStyle/>
          <a:p>
            <a:r>
              <a:rPr lang="en-US" dirty="0"/>
              <a:t>Classic Theories and Modern Research </a:t>
            </a:r>
          </a:p>
        </p:txBody>
      </p:sp>
      <p:sp>
        <p:nvSpPr>
          <p:cNvPr id="3" name="Content Placeholder 2">
            <a:extLst>
              <a:ext uri="{FF2B5EF4-FFF2-40B4-BE49-F238E27FC236}">
                <a16:creationId xmlns:a16="http://schemas.microsoft.com/office/drawing/2014/main" id="{4F7CA4DA-102D-498A-8858-F5377F1D4DE5}"/>
              </a:ext>
            </a:extLst>
          </p:cNvPr>
          <p:cNvSpPr>
            <a:spLocks noGrp="1"/>
          </p:cNvSpPr>
          <p:nvPr>
            <p:ph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2200" b="1" dirty="0">
                <a:solidFill>
                  <a:srgbClr val="FFFF00"/>
                </a:solidFill>
                <a:latin typeface="Arial" panose="020B0604020202020204" pitchFamily="34" charset="0"/>
                <a:cs typeface="Arial" panose="020B0604020202020204" pitchFamily="34" charset="0"/>
              </a:rPr>
              <a:t>Impersonality in the City</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sz="2200" dirty="0">
              <a:solidFill>
                <a:srgbClr val="FFFF00"/>
              </a:solidFill>
              <a:latin typeface="Arial" panose="020B0604020202020204" pitchFamily="34" charset="0"/>
              <a:cs typeface="Arial" panose="020B0604020202020204" pitchFamily="34" charset="0"/>
            </a:endParaRPr>
          </a:p>
          <a:p>
            <a:pPr marL="171450" lvl="0" indent="-171450">
              <a:buFont typeface="Arial" panose="020B0604020202020204" pitchFamily="34" charset="0"/>
              <a:buChar char="•"/>
            </a:pPr>
            <a:r>
              <a:rPr lang="en-US" sz="2200" b="1" kern="1200" dirty="0">
                <a:solidFill>
                  <a:srgbClr val="FFFF00"/>
                </a:solidFill>
                <a:effectLst/>
                <a:latin typeface="Arial" panose="020B0604020202020204" pitchFamily="34" charset="0"/>
                <a:ea typeface="+mn-ea"/>
                <a:cs typeface="Arial" panose="020B0604020202020204" pitchFamily="34" charset="0"/>
              </a:rPr>
              <a:t>Urban anonymity</a:t>
            </a:r>
          </a:p>
          <a:p>
            <a:pPr marL="628650" lvl="1" indent="-171450">
              <a:buFont typeface="Arial" panose="020B0604020202020204" pitchFamily="34" charset="0"/>
              <a:buChar char="•"/>
            </a:pPr>
            <a:r>
              <a:rPr lang="en-US" sz="2200" kern="1200" dirty="0">
                <a:solidFill>
                  <a:srgbClr val="FFFF00"/>
                </a:solidFill>
                <a:effectLst/>
                <a:latin typeface="Arial" panose="020B0604020202020204" pitchFamily="34" charset="0"/>
                <a:ea typeface="+mn-ea"/>
                <a:cs typeface="Arial" panose="020B0604020202020204" pitchFamily="34" charset="0"/>
              </a:rPr>
              <a:t>Fails to recognize that many urbanities are not a lonely lot</a:t>
            </a:r>
          </a:p>
          <a:p>
            <a:pPr marL="628650" lvl="1" indent="-171450">
              <a:buFont typeface="Arial" panose="020B0604020202020204" pitchFamily="34" charset="0"/>
              <a:buChar char="•"/>
            </a:pPr>
            <a:r>
              <a:rPr lang="en-US" sz="2200" kern="1200" dirty="0">
                <a:solidFill>
                  <a:srgbClr val="FFFF00"/>
                </a:solidFill>
                <a:effectLst/>
                <a:latin typeface="Arial" panose="020B0604020202020204" pitchFamily="34" charset="0"/>
                <a:ea typeface="+mn-ea"/>
                <a:cs typeface="Arial" panose="020B0604020202020204" pitchFamily="34" charset="0"/>
              </a:rPr>
              <a:t>Maintain intense and intimate relationships(Italian immigrant area in a slum district in Boston, 1940s)</a:t>
            </a:r>
          </a:p>
          <a:p>
            <a:pPr marL="628650" lvl="1" indent="-171450">
              <a:buFont typeface="Arial" panose="020B0604020202020204" pitchFamily="34" charset="0"/>
              <a:buChar char="•"/>
            </a:pPr>
            <a:r>
              <a:rPr lang="en-US" sz="2200" kern="1200" dirty="0">
                <a:solidFill>
                  <a:srgbClr val="FFFF00"/>
                </a:solidFill>
                <a:effectLst/>
                <a:latin typeface="Arial" panose="020B0604020202020204" pitchFamily="34" charset="0"/>
                <a:ea typeface="+mn-ea"/>
                <a:cs typeface="Arial" panose="020B0604020202020204" pitchFamily="34" charset="0"/>
              </a:rPr>
              <a:t>Kinship, occupation, lifestyle form basis for group ties</a:t>
            </a:r>
          </a:p>
          <a:p>
            <a:pPr marL="628650" lvl="1" indent="-171450">
              <a:buFont typeface="Arial" panose="020B0604020202020204" pitchFamily="34" charset="0"/>
              <a:buChar char="•"/>
            </a:pPr>
            <a:r>
              <a:rPr lang="en-US" sz="2200" kern="1200" dirty="0">
                <a:solidFill>
                  <a:srgbClr val="FFFF00"/>
                </a:solidFill>
                <a:effectLst/>
                <a:latin typeface="Arial" panose="020B0604020202020204" pitchFamily="34" charset="0"/>
                <a:ea typeface="+mn-ea"/>
                <a:cs typeface="Arial" panose="020B0604020202020204" pitchFamily="34" charset="0"/>
              </a:rPr>
              <a:t>Exceptions((lonely crowd living in all those high-rises, the people who don’t know any of their neighbors). But may develop closer relationship.</a:t>
            </a:r>
          </a:p>
          <a:p>
            <a:pPr marL="457200" lvl="1" indent="0">
              <a:buFont typeface="Arial" panose="020B0604020202020204" pitchFamily="34" charset="0"/>
              <a:buNone/>
            </a:pPr>
            <a:endParaRPr lang="en-US" sz="2200" kern="1200" dirty="0">
              <a:solidFill>
                <a:srgbClr val="FFFF00"/>
              </a:solidFill>
              <a:effectLst/>
              <a:latin typeface="Arial" panose="020B0604020202020204" pitchFamily="34" charset="0"/>
              <a:ea typeface="+mn-ea"/>
              <a:cs typeface="Arial" panose="020B0604020202020204" pitchFamily="34" charset="0"/>
            </a:endParaRPr>
          </a:p>
          <a:p>
            <a:endParaRPr lang="en-US" dirty="0"/>
          </a:p>
        </p:txBody>
      </p:sp>
    </p:spTree>
    <p:extLst>
      <p:ext uri="{BB962C8B-B14F-4D97-AF65-F5344CB8AC3E}">
        <p14:creationId xmlns:p14="http://schemas.microsoft.com/office/powerpoint/2010/main" val="2666145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5431-C643-4E40-8748-ADA3B5A4845E}"/>
              </a:ext>
            </a:extLst>
          </p:cNvPr>
          <p:cNvSpPr>
            <a:spLocks noGrp="1"/>
          </p:cNvSpPr>
          <p:nvPr>
            <p:ph type="title"/>
          </p:nvPr>
        </p:nvSpPr>
        <p:spPr/>
        <p:txBody>
          <a:bodyPr/>
          <a:lstStyle/>
          <a:p>
            <a:r>
              <a:rPr lang="en-US" dirty="0"/>
              <a:t>Classic Theories and Modern Research </a:t>
            </a:r>
          </a:p>
        </p:txBody>
      </p:sp>
      <p:sp>
        <p:nvSpPr>
          <p:cNvPr id="3" name="Content Placeholder 2">
            <a:extLst>
              <a:ext uri="{FF2B5EF4-FFF2-40B4-BE49-F238E27FC236}">
                <a16:creationId xmlns:a16="http://schemas.microsoft.com/office/drawing/2014/main" id="{B2175E16-CF1D-44BD-AB7E-4DB843AA7A36}"/>
              </a:ext>
            </a:extLst>
          </p:cNvPr>
          <p:cNvSpPr>
            <a:spLocks noGrp="1"/>
          </p:cNvSpPr>
          <p:nvPr>
            <p:ph idx="1"/>
          </p:nvPr>
        </p:nvSpPr>
        <p:spPr/>
        <p:txBody>
          <a:bodyPr/>
          <a:lstStyle/>
          <a:p>
            <a:pPr marL="171450" lvl="0" indent="-171450">
              <a:buFont typeface="Arial" panose="020B0604020202020204" pitchFamily="34" charset="0"/>
              <a:buChar char="•"/>
            </a:pPr>
            <a:r>
              <a:rPr lang="en-US" sz="2200" b="1" kern="1200" dirty="0">
                <a:solidFill>
                  <a:srgbClr val="FFFF00"/>
                </a:solidFill>
                <a:effectLst/>
                <a:latin typeface="Arial" panose="020B0604020202020204" pitchFamily="34" charset="0"/>
                <a:ea typeface="+mn-ea"/>
                <a:cs typeface="Arial" panose="020B0604020202020204" pitchFamily="34" charset="0"/>
              </a:rPr>
              <a:t>Relationships</a:t>
            </a:r>
          </a:p>
          <a:p>
            <a:pPr marL="628650" lvl="1" indent="-171450">
              <a:buFont typeface="Arial" panose="020B0604020202020204" pitchFamily="34" charset="0"/>
              <a:buChar char="•"/>
            </a:pPr>
            <a:r>
              <a:rPr lang="en-US" sz="2200" kern="1200" dirty="0">
                <a:solidFill>
                  <a:srgbClr val="FFFF00"/>
                </a:solidFill>
                <a:effectLst/>
                <a:latin typeface="Arial" panose="020B0604020202020204" pitchFamily="34" charset="0"/>
                <a:ea typeface="+mn-ea"/>
                <a:cs typeface="Arial" panose="020B0604020202020204" pitchFamily="34" charset="0"/>
              </a:rPr>
              <a:t>Not dependent on geographical area(wider area)</a:t>
            </a:r>
          </a:p>
          <a:p>
            <a:pPr marL="628650" lvl="1" indent="-171450">
              <a:buFont typeface="Arial" panose="020B0604020202020204" pitchFamily="34" charset="0"/>
              <a:buChar char="•"/>
            </a:pPr>
            <a:r>
              <a:rPr lang="en-US" sz="2200" kern="1200" dirty="0">
                <a:solidFill>
                  <a:srgbClr val="FFFF00"/>
                </a:solidFill>
                <a:effectLst/>
                <a:latin typeface="Arial" panose="020B0604020202020204" pitchFamily="34" charset="0"/>
                <a:ea typeface="+mn-ea"/>
                <a:cs typeface="Arial" panose="020B0604020202020204" pitchFamily="34" charset="0"/>
              </a:rPr>
              <a:t>Strong informal ties(family and friends)</a:t>
            </a:r>
          </a:p>
          <a:p>
            <a:pPr marL="628650" lvl="1" indent="-171450">
              <a:buFont typeface="Arial" panose="020B0604020202020204" pitchFamily="34" charset="0"/>
              <a:buChar char="•"/>
            </a:pPr>
            <a:r>
              <a:rPr lang="en-US" sz="2200" kern="1200" dirty="0">
                <a:solidFill>
                  <a:srgbClr val="FFFF00"/>
                </a:solidFill>
                <a:effectLst/>
                <a:latin typeface="Arial" panose="020B0604020202020204" pitchFamily="34" charset="0"/>
                <a:ea typeface="+mn-ea"/>
                <a:cs typeface="Arial" panose="020B0604020202020204" pitchFamily="34" charset="0"/>
              </a:rPr>
              <a:t>“Triple Revolutions” of social networks, the internet and mobile connectedness(we can be connected anywhere at anytime)</a:t>
            </a:r>
          </a:p>
          <a:p>
            <a:pPr marL="628650" lvl="1" indent="-171450">
              <a:buFont typeface="Arial" panose="020B0604020202020204" pitchFamily="34" charset="0"/>
              <a:buChar char="•"/>
            </a:pPr>
            <a:r>
              <a:rPr lang="en-US" sz="2200" kern="1200" dirty="0">
                <a:solidFill>
                  <a:srgbClr val="FFFF00"/>
                </a:solidFill>
                <a:effectLst/>
                <a:latin typeface="Arial" panose="020B0604020202020204" pitchFamily="34" charset="0"/>
                <a:ea typeface="+mn-ea"/>
                <a:cs typeface="Arial" panose="020B0604020202020204" pitchFamily="34" charset="0"/>
              </a:rPr>
              <a:t>Urban neighborhood varies(not exclusive Gemeinschaft, Gesellschaft)</a:t>
            </a:r>
            <a:endParaRPr lang="en-US" sz="2200" b="1" kern="1200" dirty="0">
              <a:solidFill>
                <a:srgbClr val="FFFF00"/>
              </a:solidFill>
              <a:effectLst/>
              <a:latin typeface="Arial" panose="020B0604020202020204" pitchFamily="34" charset="0"/>
              <a:ea typeface="+mn-ea"/>
              <a:cs typeface="Arial" panose="020B0604020202020204" pitchFamily="34" charset="0"/>
            </a:endParaRPr>
          </a:p>
          <a:p>
            <a:endParaRPr lang="en-US" dirty="0"/>
          </a:p>
        </p:txBody>
      </p:sp>
    </p:spTree>
    <p:extLst>
      <p:ext uri="{BB962C8B-B14F-4D97-AF65-F5344CB8AC3E}">
        <p14:creationId xmlns:p14="http://schemas.microsoft.com/office/powerpoint/2010/main" val="3982646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DA3A-300B-40F5-AA62-13717235F12B}"/>
              </a:ext>
            </a:extLst>
          </p:cNvPr>
          <p:cNvSpPr>
            <a:spLocks noGrp="1"/>
          </p:cNvSpPr>
          <p:nvPr>
            <p:ph type="title"/>
          </p:nvPr>
        </p:nvSpPr>
        <p:spPr/>
        <p:txBody>
          <a:bodyPr/>
          <a:lstStyle/>
          <a:p>
            <a:r>
              <a:rPr lang="en-US" dirty="0"/>
              <a:t>Classic Theories and Modern Research </a:t>
            </a:r>
          </a:p>
        </p:txBody>
      </p:sp>
      <p:sp>
        <p:nvSpPr>
          <p:cNvPr id="3" name="Content Placeholder 2">
            <a:extLst>
              <a:ext uri="{FF2B5EF4-FFF2-40B4-BE49-F238E27FC236}">
                <a16:creationId xmlns:a16="http://schemas.microsoft.com/office/drawing/2014/main" id="{F4A7AD16-55AC-4D6F-9AC5-DB1B8E31F802}"/>
              </a:ext>
            </a:extLst>
          </p:cNvPr>
          <p:cNvSpPr>
            <a:spLocks noGrp="1"/>
          </p:cNvSpPr>
          <p:nvPr>
            <p:ph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altLang="en-US" sz="1200" b="0" i="0" u="none" strike="noStrike" kern="1200" cap="none" spc="0" normalizeH="0" noProof="0" dirty="0">
              <a:ln>
                <a:noFill/>
              </a:ln>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2400" b="1"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Psychological disorder(mental illness, aggression, crime)</a:t>
            </a:r>
          </a:p>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24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Due to increasing population(crowding)</a:t>
            </a:r>
          </a:p>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24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Our own experience</a:t>
            </a:r>
          </a:p>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24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Quality of urban life</a:t>
            </a:r>
          </a:p>
          <a:p>
            <a:pPr marL="457200" marR="0" lvl="1"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endParaRPr kumimoji="0" lang="en-US" b="0" i="0" u="none" strike="noStrike" kern="1200" cap="none" spc="0" normalizeH="0" noProof="0" dirty="0">
              <a:ln>
                <a:noFill/>
              </a:ln>
              <a:effectLst/>
              <a:uLnTx/>
              <a:uFillTx/>
              <a:latin typeface="Arial" panose="020B0604020202020204" pitchFamily="34" charset="0"/>
              <a:ea typeface="+mn-ea"/>
              <a:cs typeface="Arial" panose="020B0604020202020204" pitchFamily="34" charset="0"/>
            </a:endParaRPr>
          </a:p>
          <a:p>
            <a:endParaRPr lang="en-US" dirty="0"/>
          </a:p>
        </p:txBody>
      </p:sp>
    </p:spTree>
    <p:extLst>
      <p:ext uri="{BB962C8B-B14F-4D97-AF65-F5344CB8AC3E}">
        <p14:creationId xmlns:p14="http://schemas.microsoft.com/office/powerpoint/2010/main" val="840243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0D83-BFD9-47A6-804C-6511A4B7AD64}"/>
              </a:ext>
            </a:extLst>
          </p:cNvPr>
          <p:cNvSpPr>
            <a:spLocks noGrp="1"/>
          </p:cNvSpPr>
          <p:nvPr>
            <p:ph type="title"/>
          </p:nvPr>
        </p:nvSpPr>
        <p:spPr/>
        <p:txBody>
          <a:bodyPr/>
          <a:lstStyle/>
          <a:p>
            <a:r>
              <a:rPr lang="en-US" dirty="0"/>
              <a:t>Classic Theories and Modern Research </a:t>
            </a:r>
          </a:p>
        </p:txBody>
      </p:sp>
      <p:sp>
        <p:nvSpPr>
          <p:cNvPr id="3" name="Content Placeholder 2">
            <a:extLst>
              <a:ext uri="{FF2B5EF4-FFF2-40B4-BE49-F238E27FC236}">
                <a16:creationId xmlns:a16="http://schemas.microsoft.com/office/drawing/2014/main" id="{5017EF18-B823-4B28-8355-0482465A6952}"/>
              </a:ext>
            </a:extLst>
          </p:cNvPr>
          <p:cNvSpPr>
            <a:spLocks noGrp="1"/>
          </p:cNvSpPr>
          <p:nvPr>
            <p:ph idx="1"/>
          </p:nvPr>
        </p:nvSpPr>
        <p:spPr/>
        <p:txBody>
          <a:bodyPr/>
          <a:lstStyle/>
          <a:p>
            <a:pPr marL="0" indent="0">
              <a:buNone/>
            </a:pPr>
            <a:endParaRPr lang="en-US" sz="2400" dirty="0">
              <a:solidFill>
                <a:srgbClr val="FFFF00"/>
              </a:solidFill>
            </a:endParaRPr>
          </a:p>
          <a:p>
            <a:r>
              <a:rPr lang="en-US" sz="2400" dirty="0">
                <a:solidFill>
                  <a:srgbClr val="FFFF00"/>
                </a:solidFill>
              </a:rPr>
              <a:t>Increase in population creates behavioral sinks(aborted pregnancy, high infant mortality, Calhoun)</a:t>
            </a:r>
          </a:p>
          <a:p>
            <a:r>
              <a:rPr lang="en-US" sz="2400" dirty="0">
                <a:solidFill>
                  <a:srgbClr val="FFFF00"/>
                </a:solidFill>
              </a:rPr>
              <a:t>Different groups have different expectations about spatial behavior(whites and blacks, Hall)</a:t>
            </a:r>
          </a:p>
          <a:p>
            <a:r>
              <a:rPr lang="en-US" sz="2400" dirty="0">
                <a:solidFill>
                  <a:srgbClr val="FFFF00"/>
                </a:solidFill>
              </a:rPr>
              <a:t>Social problems(addiction and crime)</a:t>
            </a:r>
          </a:p>
          <a:p>
            <a:r>
              <a:rPr lang="en-US" sz="2400" dirty="0">
                <a:solidFill>
                  <a:srgbClr val="FFFF00"/>
                </a:solidFill>
              </a:rPr>
              <a:t>Humans have superior adaptability</a:t>
            </a:r>
          </a:p>
          <a:p>
            <a:endParaRPr lang="en-US" dirty="0"/>
          </a:p>
        </p:txBody>
      </p:sp>
    </p:spTree>
    <p:extLst>
      <p:ext uri="{BB962C8B-B14F-4D97-AF65-F5344CB8AC3E}">
        <p14:creationId xmlns:p14="http://schemas.microsoft.com/office/powerpoint/2010/main" val="3911627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2AA2-8257-430D-850B-3180CBF28286}"/>
              </a:ext>
            </a:extLst>
          </p:cNvPr>
          <p:cNvSpPr>
            <a:spLocks noGrp="1"/>
          </p:cNvSpPr>
          <p:nvPr>
            <p:ph type="title"/>
          </p:nvPr>
        </p:nvSpPr>
        <p:spPr/>
        <p:txBody>
          <a:bodyPr/>
          <a:lstStyle/>
          <a:p>
            <a:r>
              <a:rPr lang="en-US" dirty="0"/>
              <a:t>Classic Theories and Modern Research </a:t>
            </a:r>
          </a:p>
        </p:txBody>
      </p:sp>
      <p:sp>
        <p:nvSpPr>
          <p:cNvPr id="3" name="Content Placeholder 2">
            <a:extLst>
              <a:ext uri="{FF2B5EF4-FFF2-40B4-BE49-F238E27FC236}">
                <a16:creationId xmlns:a16="http://schemas.microsoft.com/office/drawing/2014/main" id="{7D1DDC87-74E3-490D-BD4A-A8BDDEF1722E}"/>
              </a:ext>
            </a:extLst>
          </p:cNvPr>
          <p:cNvSpPr>
            <a:spLocks noGrp="1"/>
          </p:cNvSpPr>
          <p:nvPr>
            <p:ph idx="1"/>
          </p:nvPr>
        </p:nvSpPr>
        <p:spPr>
          <a:xfrm>
            <a:off x="685801" y="1805651"/>
            <a:ext cx="10131425" cy="4094108"/>
          </a:xfrm>
        </p:spPr>
        <p:txBody>
          <a:bodyPr>
            <a:noAutofit/>
          </a:bodyPr>
          <a:lstStyle/>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b="1"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Culture</a:t>
            </a:r>
          </a:p>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18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Mediates the experience of city living</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b="1"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Urban Malaise</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altLang="en-US"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b="1"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Suggestion</a:t>
            </a:r>
          </a:p>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18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Urban environment creates psychological disorders</a:t>
            </a:r>
          </a:p>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18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No research done on urban versus nonurban mental health</a:t>
            </a:r>
          </a:p>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18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Education, income, and self-perceived resources closely related to mental health.</a:t>
            </a:r>
          </a:p>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18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Toronto study, Gender </a:t>
            </a:r>
            <a:r>
              <a:rPr lang="en-US" sz="1800" dirty="0">
                <a:solidFill>
                  <a:srgbClr val="FFFF00"/>
                </a:solidFill>
                <a:latin typeface="Arial" panose="020B0604020202020204" pitchFamily="34" charset="0"/>
                <a:cs typeface="Arial" panose="020B0604020202020204" pitchFamily="34" charset="0"/>
              </a:rPr>
              <a:t>role( </a:t>
            </a:r>
            <a:r>
              <a:rPr kumimoji="0" lang="en-US" sz="18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women were more likely to get depressed than men).</a:t>
            </a:r>
          </a:p>
          <a:p>
            <a:pPr marL="457200" marR="0" lvl="1"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 </a:t>
            </a:r>
            <a:endParaRPr lang="en-US" sz="2400" dirty="0">
              <a:solidFill>
                <a:srgbClr val="FFFF00"/>
              </a:solidFill>
            </a:endParaRPr>
          </a:p>
        </p:txBody>
      </p:sp>
    </p:spTree>
    <p:extLst>
      <p:ext uri="{BB962C8B-B14F-4D97-AF65-F5344CB8AC3E}">
        <p14:creationId xmlns:p14="http://schemas.microsoft.com/office/powerpoint/2010/main" val="255944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AC56-575A-4DB0-A7BC-502D845749A0}"/>
              </a:ext>
            </a:extLst>
          </p:cNvPr>
          <p:cNvSpPr>
            <a:spLocks noGrp="1"/>
          </p:cNvSpPr>
          <p:nvPr>
            <p:ph type="title"/>
          </p:nvPr>
        </p:nvSpPr>
        <p:spPr/>
        <p:txBody>
          <a:bodyPr/>
          <a:lstStyle/>
          <a:p>
            <a:r>
              <a:rPr lang="en-US" dirty="0"/>
              <a:t>The European Tradition: 1846-1921 </a:t>
            </a:r>
          </a:p>
        </p:txBody>
      </p:sp>
      <p:sp>
        <p:nvSpPr>
          <p:cNvPr id="3" name="Content Placeholder 2">
            <a:extLst>
              <a:ext uri="{FF2B5EF4-FFF2-40B4-BE49-F238E27FC236}">
                <a16:creationId xmlns:a16="http://schemas.microsoft.com/office/drawing/2014/main" id="{E789E235-B958-4ECF-9691-CE24C2F9658D}"/>
              </a:ext>
            </a:extLst>
          </p:cNvPr>
          <p:cNvSpPr>
            <a:spLocks noGrp="1"/>
          </p:cNvSpPr>
          <p:nvPr>
            <p:ph idx="1"/>
          </p:nvPr>
        </p:nvSpPr>
        <p:spPr/>
        <p:txBody>
          <a:bodyPr>
            <a:normAutofit/>
          </a:bodyPr>
          <a:lstStyle/>
          <a:p>
            <a:r>
              <a:rPr lang="en-US" sz="2200" b="1" dirty="0">
                <a:solidFill>
                  <a:srgbClr val="FFFF00"/>
                </a:solidFill>
              </a:rPr>
              <a:t>Ferdinand </a:t>
            </a:r>
            <a:r>
              <a:rPr lang="en-US" sz="2200" b="1" dirty="0" err="1">
                <a:solidFill>
                  <a:srgbClr val="FFFF00"/>
                </a:solidFill>
              </a:rPr>
              <a:t>Tönnies</a:t>
            </a:r>
            <a:r>
              <a:rPr lang="en-US" sz="2200" b="1" dirty="0">
                <a:solidFill>
                  <a:srgbClr val="FFFF00"/>
                </a:solidFill>
              </a:rPr>
              <a:t> (1855-1936) </a:t>
            </a:r>
            <a:r>
              <a:rPr lang="en-US" sz="2200" dirty="0">
                <a:solidFill>
                  <a:srgbClr val="FFFF00"/>
                </a:solidFill>
              </a:rPr>
              <a:t>provided one of the first analytical continuums of human settlement, ranging from </a:t>
            </a:r>
            <a:r>
              <a:rPr lang="en-US" sz="2200" b="1" dirty="0">
                <a:solidFill>
                  <a:srgbClr val="FFFF00"/>
                </a:solidFill>
              </a:rPr>
              <a:t>gemeinschaft</a:t>
            </a:r>
            <a:r>
              <a:rPr lang="en-US" sz="2200" dirty="0">
                <a:solidFill>
                  <a:srgbClr val="FFFF00"/>
                </a:solidFill>
              </a:rPr>
              <a:t> to </a:t>
            </a:r>
            <a:r>
              <a:rPr lang="en-US" sz="2200" b="1" dirty="0">
                <a:solidFill>
                  <a:srgbClr val="FFFF00"/>
                </a:solidFill>
              </a:rPr>
              <a:t>gesellschaft</a:t>
            </a:r>
            <a:r>
              <a:rPr lang="en-US" sz="2200" dirty="0">
                <a:solidFill>
                  <a:srgbClr val="FFFF00"/>
                </a:solidFill>
              </a:rPr>
              <a:t>. The former was organic, desirable, and natural, and it represented the intimate, private, and exclusive living together seen in small villages; the latter represented the autonomous and individualistic pattern of living seen in cities. While villages are living organisms of unity, purpose, and common good, cities are merely associations of disunity, selfishness, and hostility.</a:t>
            </a:r>
          </a:p>
        </p:txBody>
      </p:sp>
    </p:spTree>
    <p:extLst>
      <p:ext uri="{BB962C8B-B14F-4D97-AF65-F5344CB8AC3E}">
        <p14:creationId xmlns:p14="http://schemas.microsoft.com/office/powerpoint/2010/main" val="286229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5AC3E-24EA-4F1E-85BB-D5ECA9920985}"/>
              </a:ext>
            </a:extLst>
          </p:cNvPr>
          <p:cNvSpPr>
            <a:spLocks noGrp="1"/>
          </p:cNvSpPr>
          <p:nvPr>
            <p:ph type="title"/>
          </p:nvPr>
        </p:nvSpPr>
        <p:spPr/>
        <p:txBody>
          <a:bodyPr/>
          <a:lstStyle/>
          <a:p>
            <a:r>
              <a:rPr lang="en-US" dirty="0"/>
              <a:t>Classic Theories and Modern Research </a:t>
            </a:r>
          </a:p>
        </p:txBody>
      </p:sp>
      <p:sp>
        <p:nvSpPr>
          <p:cNvPr id="3" name="Content Placeholder 2">
            <a:extLst>
              <a:ext uri="{FF2B5EF4-FFF2-40B4-BE49-F238E27FC236}">
                <a16:creationId xmlns:a16="http://schemas.microsoft.com/office/drawing/2014/main" id="{6B460E7B-66F5-4BB5-B618-A5B1D7068574}"/>
              </a:ext>
            </a:extLst>
          </p:cNvPr>
          <p:cNvSpPr>
            <a:spLocks noGrp="1"/>
          </p:cNvSpPr>
          <p:nvPr>
            <p:ph idx="1"/>
          </p:nvPr>
        </p:nvSpPr>
        <p:spPr/>
        <p:txBody>
          <a:bodyPr/>
          <a:lstStyle/>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2400" b="1"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Neighborhood context</a:t>
            </a:r>
          </a:p>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24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A key factor(people’s health, social cohesion, or perceptions of problems)</a:t>
            </a:r>
          </a:p>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24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Problem neighborhoods creates psychological distress(graffiti, vandalism, abandoned buildings, noise, crime, drug use)</a:t>
            </a:r>
          </a:p>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2400" b="0" i="0" u="none" strike="noStrike" kern="1200" cap="none" spc="0" normalizeH="0" noProof="0" dirty="0">
                <a:ln>
                  <a:noFill/>
                </a:ln>
                <a:solidFill>
                  <a:srgbClr val="FFFF00"/>
                </a:solidFill>
                <a:effectLst/>
                <a:uLnTx/>
                <a:uFillTx/>
                <a:latin typeface="Arial" panose="020B0604020202020204" pitchFamily="34" charset="0"/>
                <a:ea typeface="+mn-ea"/>
                <a:cs typeface="Arial" panose="020B0604020202020204" pitchFamily="34" charset="0"/>
              </a:rPr>
              <a:t>City is more tolerant, not as impersonal as many thought, doesn’t produce greater rates of malaise or other pathologies.</a:t>
            </a:r>
          </a:p>
          <a:p>
            <a:endParaRPr lang="en-US" dirty="0"/>
          </a:p>
        </p:txBody>
      </p:sp>
    </p:spTree>
    <p:extLst>
      <p:ext uri="{BB962C8B-B14F-4D97-AF65-F5344CB8AC3E}">
        <p14:creationId xmlns:p14="http://schemas.microsoft.com/office/powerpoint/2010/main" val="1795078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73351-CE28-4BC6-9048-25F6350B41E9}"/>
              </a:ext>
            </a:extLst>
          </p:cNvPr>
          <p:cNvSpPr>
            <a:spLocks noGrp="1"/>
          </p:cNvSpPr>
          <p:nvPr>
            <p:ph type="title"/>
          </p:nvPr>
        </p:nvSpPr>
        <p:spPr/>
        <p:txBody>
          <a:bodyPr/>
          <a:lstStyle/>
          <a:p>
            <a:r>
              <a:rPr lang="en-US" dirty="0"/>
              <a:t>Classic Theories and Modern Research </a:t>
            </a:r>
          </a:p>
        </p:txBody>
      </p:sp>
      <p:sp>
        <p:nvSpPr>
          <p:cNvPr id="3" name="Content Placeholder 2">
            <a:extLst>
              <a:ext uri="{FF2B5EF4-FFF2-40B4-BE49-F238E27FC236}">
                <a16:creationId xmlns:a16="http://schemas.microsoft.com/office/drawing/2014/main" id="{37FE25FF-3C01-426C-84CE-F53798E08CAA}"/>
              </a:ext>
            </a:extLst>
          </p:cNvPr>
          <p:cNvSpPr>
            <a:spLocks noGrp="1"/>
          </p:cNvSpPr>
          <p:nvPr>
            <p:ph idx="1"/>
          </p:nvPr>
        </p:nvSpPr>
        <p:spPr/>
        <p:txBody>
          <a:bodyPr>
            <a:normAutofit lnSpcReduction="10000"/>
          </a:bodyPr>
          <a:lstStyle/>
          <a:p>
            <a:r>
              <a:rPr lang="en-US" sz="2400" dirty="0">
                <a:solidFill>
                  <a:srgbClr val="FFFF00"/>
                </a:solidFill>
              </a:rPr>
              <a:t>New Directions in Urban Sociology</a:t>
            </a:r>
          </a:p>
          <a:p>
            <a:endParaRPr lang="en-US" sz="2400" dirty="0">
              <a:solidFill>
                <a:srgbClr val="FFFF00"/>
              </a:solidFill>
            </a:endParaRPr>
          </a:p>
          <a:p>
            <a:r>
              <a:rPr lang="en-US" sz="2400" dirty="0">
                <a:solidFill>
                  <a:srgbClr val="FFFF00"/>
                </a:solidFill>
              </a:rPr>
              <a:t> The shift</a:t>
            </a:r>
          </a:p>
          <a:p>
            <a:r>
              <a:rPr lang="en-US" sz="2400" dirty="0">
                <a:solidFill>
                  <a:srgbClr val="FFFF00"/>
                </a:solidFill>
              </a:rPr>
              <a:t>Classical hypotheses wilted under scrutiny</a:t>
            </a:r>
          </a:p>
          <a:p>
            <a:r>
              <a:rPr lang="en-US" sz="2400" dirty="0">
                <a:solidFill>
                  <a:srgbClr val="FFFF00"/>
                </a:solidFill>
              </a:rPr>
              <a:t>Critical urban sociology</a:t>
            </a:r>
          </a:p>
          <a:p>
            <a:endParaRPr lang="en-US" sz="2400" dirty="0">
              <a:solidFill>
                <a:srgbClr val="FFFF00"/>
              </a:solidFill>
            </a:endParaRPr>
          </a:p>
          <a:p>
            <a:r>
              <a:rPr lang="en-US" sz="2400" dirty="0">
                <a:solidFill>
                  <a:srgbClr val="FFFF00"/>
                </a:solidFill>
              </a:rPr>
              <a:t> Newer approach</a:t>
            </a:r>
          </a:p>
          <a:p>
            <a:r>
              <a:rPr lang="en-US" sz="2400" dirty="0">
                <a:solidFill>
                  <a:srgbClr val="FFFF00"/>
                </a:solidFill>
              </a:rPr>
              <a:t>Social conflict, inequality, change as they affect cities</a:t>
            </a:r>
          </a:p>
          <a:p>
            <a:r>
              <a:rPr lang="en-US" sz="2400" dirty="0">
                <a:solidFill>
                  <a:srgbClr val="FFFF00"/>
                </a:solidFill>
              </a:rPr>
              <a:t>Neo-Marxists and conflict theories predominate</a:t>
            </a:r>
          </a:p>
          <a:p>
            <a:endParaRPr lang="en-US" dirty="0"/>
          </a:p>
        </p:txBody>
      </p:sp>
    </p:spTree>
    <p:extLst>
      <p:ext uri="{BB962C8B-B14F-4D97-AF65-F5344CB8AC3E}">
        <p14:creationId xmlns:p14="http://schemas.microsoft.com/office/powerpoint/2010/main" val="2337039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EC742-D644-4DFF-8886-6BFF35B29E3C}"/>
              </a:ext>
            </a:extLst>
          </p:cNvPr>
          <p:cNvSpPr>
            <a:spLocks noGrp="1"/>
          </p:cNvSpPr>
          <p:nvPr>
            <p:ph type="title"/>
          </p:nvPr>
        </p:nvSpPr>
        <p:spPr/>
        <p:txBody>
          <a:bodyPr/>
          <a:lstStyle/>
          <a:p>
            <a:r>
              <a:rPr lang="en-US" dirty="0"/>
              <a:t>Summary: Urban Sociology: Classic and Modern Statements</a:t>
            </a:r>
          </a:p>
        </p:txBody>
      </p:sp>
      <p:sp>
        <p:nvSpPr>
          <p:cNvPr id="3" name="Content Placeholder 2">
            <a:extLst>
              <a:ext uri="{FF2B5EF4-FFF2-40B4-BE49-F238E27FC236}">
                <a16:creationId xmlns:a16="http://schemas.microsoft.com/office/drawing/2014/main" id="{65F346E6-752C-4CEA-8862-2A03A714BD60}"/>
              </a:ext>
            </a:extLst>
          </p:cNvPr>
          <p:cNvSpPr>
            <a:spLocks noGrp="1"/>
          </p:cNvSpPr>
          <p:nvPr>
            <p:ph idx="1"/>
          </p:nvPr>
        </p:nvSpPr>
        <p:spPr/>
        <p:txBody>
          <a:bodyPr>
            <a:normAutofit fontScale="92500" lnSpcReduction="10000"/>
          </a:bodyPr>
          <a:lstStyle/>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sz="2400" b="0" i="0" u="none" strike="noStrike" kern="0" cap="none" spc="0" normalizeH="0" noProof="0" dirty="0">
                <a:ln>
                  <a:noFill/>
                </a:ln>
                <a:solidFill>
                  <a:srgbClr val="FFFF00"/>
                </a:solidFill>
                <a:effectLst/>
                <a:uLnTx/>
                <a:uFillTx/>
                <a:latin typeface="Arial"/>
                <a:cs typeface="Arial"/>
                <a:sym typeface="Arial"/>
              </a:rPr>
              <a:t>Is City itself the cause for its own illness(impersonality, urban pathology)?</a:t>
            </a:r>
          </a:p>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sz="2400" b="0" i="0" u="none" strike="noStrike" kern="0" cap="none" spc="0" normalizeH="0" noProof="0" dirty="0">
                <a:ln>
                  <a:noFill/>
                </a:ln>
                <a:solidFill>
                  <a:srgbClr val="FFFF00"/>
                </a:solidFill>
                <a:effectLst/>
                <a:uLnTx/>
                <a:uFillTx/>
                <a:latin typeface="Arial"/>
                <a:cs typeface="Arial"/>
                <a:sym typeface="Arial"/>
              </a:rPr>
              <a:t>Narrowness of early theory(economic system, no concrete historical setting)</a:t>
            </a:r>
          </a:p>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sz="2400" b="0" i="0" u="none" strike="noStrike" kern="0" cap="none" spc="0" normalizeH="0" noProof="0" dirty="0">
                <a:ln>
                  <a:noFill/>
                </a:ln>
                <a:solidFill>
                  <a:srgbClr val="FFFF00"/>
                </a:solidFill>
                <a:effectLst/>
                <a:uLnTx/>
                <a:uFillTx/>
                <a:latin typeface="Arial"/>
                <a:cs typeface="Arial"/>
                <a:sym typeface="Arial"/>
              </a:rPr>
              <a:t>Park(on-site research) and Wirth(single characteristic style) provided breakthroughs, Refuting Wirth, </a:t>
            </a:r>
            <a:r>
              <a:rPr kumimoji="0" lang="en-US" sz="2400" b="0" i="0" u="none" strike="noStrike" kern="0" cap="none" spc="0" normalizeH="0" noProof="0" dirty="0" err="1">
                <a:ln>
                  <a:noFill/>
                </a:ln>
                <a:solidFill>
                  <a:srgbClr val="FFFF00"/>
                </a:solidFill>
                <a:effectLst/>
                <a:uLnTx/>
                <a:uFillTx/>
                <a:latin typeface="Arial"/>
                <a:cs typeface="Arial"/>
                <a:sym typeface="Arial"/>
              </a:rPr>
              <a:t>Gans</a:t>
            </a:r>
            <a:r>
              <a:rPr kumimoji="0" lang="en-US" sz="2400" b="0" i="0" u="none" strike="noStrike" kern="0" cap="none" spc="0" normalizeH="0" noProof="0" dirty="0">
                <a:ln>
                  <a:noFill/>
                </a:ln>
                <a:solidFill>
                  <a:srgbClr val="FFFF00"/>
                </a:solidFill>
                <a:effectLst/>
                <a:uLnTx/>
                <a:uFillTx/>
                <a:latin typeface="Arial"/>
                <a:cs typeface="Arial"/>
                <a:sym typeface="Arial"/>
              </a:rPr>
              <a:t> argued class, age, gender, and race(architects of people’s life).</a:t>
            </a:r>
          </a:p>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sz="2400" b="0" i="0" u="none" strike="noStrike" kern="0" cap="none" spc="0" normalizeH="0" noProof="0" dirty="0">
                <a:ln>
                  <a:noFill/>
                </a:ln>
                <a:solidFill>
                  <a:srgbClr val="FFFF00"/>
                </a:solidFill>
                <a:effectLst/>
                <a:uLnTx/>
                <a:uFillTx/>
                <a:latin typeface="Arial"/>
                <a:cs typeface="Arial"/>
                <a:sym typeface="Arial"/>
              </a:rPr>
              <a:t>Fischer’s reply(pronounced urban lifestyles).</a:t>
            </a:r>
          </a:p>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sz="2400" b="0" i="0" u="none" strike="noStrike" kern="0" cap="none" spc="0" normalizeH="0" noProof="0" dirty="0">
                <a:ln>
                  <a:noFill/>
                </a:ln>
                <a:solidFill>
                  <a:srgbClr val="FFFF00"/>
                </a:solidFill>
                <a:effectLst/>
                <a:uLnTx/>
                <a:uFillTx/>
                <a:latin typeface="Arial"/>
                <a:cs typeface="Arial"/>
                <a:sym typeface="Arial"/>
              </a:rPr>
              <a:t>Modern research revealed broad generalizations(impersonality, poorer mental health, stressful behavior) inaccurate.</a:t>
            </a:r>
          </a:p>
          <a:p>
            <a:endParaRPr lang="en-US" dirty="0"/>
          </a:p>
        </p:txBody>
      </p:sp>
    </p:spTree>
    <p:extLst>
      <p:ext uri="{BB962C8B-B14F-4D97-AF65-F5344CB8AC3E}">
        <p14:creationId xmlns:p14="http://schemas.microsoft.com/office/powerpoint/2010/main" val="11798506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C077-09C0-41B3-8CE8-0787CE086A65}"/>
              </a:ext>
            </a:extLst>
          </p:cNvPr>
          <p:cNvSpPr>
            <a:spLocks noGrp="1"/>
          </p:cNvSpPr>
          <p:nvPr>
            <p:ph type="title"/>
          </p:nvPr>
        </p:nvSpPr>
        <p:spPr/>
        <p:txBody>
          <a:bodyPr/>
          <a:lstStyle/>
          <a:p>
            <a:r>
              <a:rPr lang="en-US" dirty="0"/>
              <a:t>Conclusion: Urban Sociology: Classic and Modern Statements</a:t>
            </a:r>
          </a:p>
        </p:txBody>
      </p:sp>
      <p:sp>
        <p:nvSpPr>
          <p:cNvPr id="3" name="Content Placeholder 2">
            <a:extLst>
              <a:ext uri="{FF2B5EF4-FFF2-40B4-BE49-F238E27FC236}">
                <a16:creationId xmlns:a16="http://schemas.microsoft.com/office/drawing/2014/main" id="{81B3E7FD-AFF5-406A-A89A-0B1EFE1D9760}"/>
              </a:ext>
            </a:extLst>
          </p:cNvPr>
          <p:cNvSpPr>
            <a:spLocks noGrp="1"/>
          </p:cNvSpPr>
          <p:nvPr>
            <p:ph idx="1"/>
          </p:nvPr>
        </p:nvSpPr>
        <p:spPr/>
        <p:txBody>
          <a:bodyPr/>
          <a:lstStyle/>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sz="2400" b="0" i="0" u="none" strike="noStrike" kern="0" cap="none" spc="0" normalizeH="0" noProof="0" dirty="0">
                <a:ln>
                  <a:noFill/>
                </a:ln>
                <a:solidFill>
                  <a:srgbClr val="FFFF00"/>
                </a:solidFill>
                <a:effectLst/>
                <a:uLnTx/>
                <a:uFillTx/>
                <a:latin typeface="Arial"/>
                <a:cs typeface="Arial"/>
                <a:sym typeface="Arial"/>
              </a:rPr>
              <a:t>Examine the city in both its social-structural and psychosocial dimensions</a:t>
            </a:r>
          </a:p>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sz="2400" b="0" i="0" u="none" strike="noStrike" kern="0" cap="none" spc="0" normalizeH="0" noProof="0" dirty="0">
                <a:ln>
                  <a:noFill/>
                </a:ln>
                <a:solidFill>
                  <a:srgbClr val="FFFF00"/>
                </a:solidFill>
                <a:effectLst/>
                <a:uLnTx/>
                <a:uFillTx/>
                <a:latin typeface="Arial"/>
                <a:cs typeface="Arial"/>
                <a:sym typeface="Arial"/>
              </a:rPr>
              <a:t>Study actual cities in historic and comparative perspectives</a:t>
            </a:r>
          </a:p>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sz="2400" b="0" i="0" u="none" strike="noStrike" kern="0" cap="none" spc="0" normalizeH="0" noProof="0" dirty="0">
                <a:ln>
                  <a:noFill/>
                </a:ln>
                <a:solidFill>
                  <a:srgbClr val="FFFF00"/>
                </a:solidFill>
                <a:effectLst/>
                <a:uLnTx/>
                <a:uFillTx/>
                <a:latin typeface="Arial"/>
                <a:cs typeface="Arial"/>
                <a:sym typeface="Arial"/>
              </a:rPr>
              <a:t>No overarching theory of the city can explain urban life</a:t>
            </a:r>
          </a:p>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sz="2400" b="0" i="0" u="none" strike="noStrike" kern="0" cap="none" spc="0" normalizeH="0" noProof="0" dirty="0">
                <a:ln>
                  <a:noFill/>
                </a:ln>
                <a:solidFill>
                  <a:srgbClr val="FFFF00"/>
                </a:solidFill>
                <a:effectLst/>
                <a:uLnTx/>
                <a:uFillTx/>
                <a:latin typeface="Arial"/>
                <a:cs typeface="Arial"/>
                <a:sym typeface="Arial"/>
              </a:rPr>
              <a:t>Evaluate cities based on quality of human life</a:t>
            </a:r>
          </a:p>
          <a:p>
            <a:endParaRPr lang="en-US" dirty="0"/>
          </a:p>
        </p:txBody>
      </p:sp>
    </p:spTree>
    <p:extLst>
      <p:ext uri="{BB962C8B-B14F-4D97-AF65-F5344CB8AC3E}">
        <p14:creationId xmlns:p14="http://schemas.microsoft.com/office/powerpoint/2010/main" val="2775095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5.1: </a:t>
            </a:r>
            <a:r>
              <a:rPr lang="en-US" dirty="0"/>
              <a:t>Views of Theorists about the City</a:t>
            </a:r>
          </a:p>
        </p:txBody>
      </p:sp>
      <p:graphicFrame>
        <p:nvGraphicFramePr>
          <p:cNvPr id="10" name="Table 2"/>
          <p:cNvGraphicFramePr>
            <a:graphicFrameLocks noGrp="1"/>
          </p:cNvGraphicFramePr>
          <p:nvPr>
            <p:ph idx="4294967295"/>
          </p:nvPr>
        </p:nvGraphicFramePr>
        <p:xfrm>
          <a:off x="0" y="1447800"/>
          <a:ext cx="8229600" cy="4638675"/>
        </p:xfrm>
        <a:graphic>
          <a:graphicData uri="http://schemas.openxmlformats.org/drawingml/2006/table">
            <a:tbl>
              <a:tblPr firstRow="1" bandRow="1">
                <a:tableStyleId>{5940675A-B579-460E-94D1-54222C63F5DA}</a:tableStyleId>
              </a:tblPr>
              <a:tblGrid>
                <a:gridCol w="1585519">
                  <a:extLst>
                    <a:ext uri="{9D8B030D-6E8A-4147-A177-3AD203B41FA5}">
                      <a16:colId xmlns:a16="http://schemas.microsoft.com/office/drawing/2014/main" val="20000"/>
                    </a:ext>
                  </a:extLst>
                </a:gridCol>
                <a:gridCol w="5134062">
                  <a:extLst>
                    <a:ext uri="{9D8B030D-6E8A-4147-A177-3AD203B41FA5}">
                      <a16:colId xmlns:a16="http://schemas.microsoft.com/office/drawing/2014/main" val="20001"/>
                    </a:ext>
                  </a:extLst>
                </a:gridCol>
                <a:gridCol w="1510018">
                  <a:extLst>
                    <a:ext uri="{9D8B030D-6E8A-4147-A177-3AD203B41FA5}">
                      <a16:colId xmlns:a16="http://schemas.microsoft.com/office/drawing/2014/main" val="20002"/>
                    </a:ext>
                  </a:extLst>
                </a:gridCol>
              </a:tblGrid>
              <a:tr h="523240">
                <a:tc>
                  <a:txBody>
                    <a:bodyPr/>
                    <a:lstStyle/>
                    <a:p>
                      <a:r>
                        <a:rPr lang="en-GB" sz="1200" b="1" dirty="0"/>
                        <a:t>Theorist</a:t>
                      </a:r>
                    </a:p>
                  </a:txBody>
                  <a:tcPr/>
                </a:tc>
                <a:tc>
                  <a:txBody>
                    <a:bodyPr/>
                    <a:lstStyle/>
                    <a:p>
                      <a:r>
                        <a:rPr lang="en-GB" sz="1200" b="1" dirty="0"/>
                        <a:t>Main Concept</a:t>
                      </a:r>
                    </a:p>
                  </a:txBody>
                  <a:tcPr/>
                </a:tc>
                <a:tc>
                  <a:txBody>
                    <a:bodyPr/>
                    <a:lstStyle/>
                    <a:p>
                      <a:r>
                        <a:rPr lang="en-GB" sz="1200" b="1" dirty="0"/>
                        <a:t>Attitude</a:t>
                      </a:r>
                    </a:p>
                  </a:txBody>
                  <a:tcPr/>
                </a:tc>
                <a:extLst>
                  <a:ext uri="{0D108BD9-81ED-4DB2-BD59-A6C34878D82A}">
                    <a16:rowId xmlns:a16="http://schemas.microsoft.com/office/drawing/2014/main" val="10000"/>
                  </a:ext>
                </a:extLst>
              </a:tr>
              <a:tr h="370840">
                <a:tc>
                  <a:txBody>
                    <a:bodyPr/>
                    <a:lstStyle/>
                    <a:p>
                      <a:r>
                        <a:rPr lang="en-GB" sz="1200" dirty="0"/>
                        <a:t>Marx and Engels</a:t>
                      </a:r>
                      <a:endParaRPr lang="en-GB" sz="1200" b="0" dirty="0"/>
                    </a:p>
                  </a:txBody>
                  <a:tcPr/>
                </a:tc>
                <a:tc>
                  <a:txBody>
                    <a:bodyPr/>
                    <a:lstStyle/>
                    <a:p>
                      <a:r>
                        <a:rPr lang="en-US" sz="1200" dirty="0"/>
                        <a:t>The city can free individuals to act on their own, but workers will need to overcome their exploitation.</a:t>
                      </a:r>
                      <a:endParaRPr lang="en-GB" sz="1200" dirty="0"/>
                    </a:p>
                  </a:txBody>
                  <a:tcPr/>
                </a:tc>
                <a:tc>
                  <a:txBody>
                    <a:bodyPr/>
                    <a:lstStyle/>
                    <a:p>
                      <a:r>
                        <a:rPr lang="en-GB" sz="1200" dirty="0"/>
                        <a:t>Mostly optimistic</a:t>
                      </a:r>
                    </a:p>
                  </a:txBody>
                  <a:tcPr/>
                </a:tc>
                <a:extLst>
                  <a:ext uri="{0D108BD9-81ED-4DB2-BD59-A6C34878D82A}">
                    <a16:rowId xmlns:a16="http://schemas.microsoft.com/office/drawing/2014/main" val="10001"/>
                  </a:ext>
                </a:extLst>
              </a:tr>
              <a:tr h="370840">
                <a:tc>
                  <a:txBody>
                    <a:bodyPr/>
                    <a:lstStyle/>
                    <a:p>
                      <a:r>
                        <a:rPr lang="en-GB" sz="1200" dirty="0" err="1"/>
                        <a:t>Tönnies</a:t>
                      </a:r>
                      <a:endParaRPr lang="en-GB" sz="1200" b="0" dirty="0"/>
                    </a:p>
                  </a:txBody>
                  <a:tcPr/>
                </a:tc>
                <a:tc>
                  <a:txBody>
                    <a:bodyPr/>
                    <a:lstStyle/>
                    <a:p>
                      <a:r>
                        <a:rPr lang="en-US" sz="1200" dirty="0"/>
                        <a:t>The inevitable emergence of </a:t>
                      </a:r>
                      <a:r>
                        <a:rPr lang="en-US" sz="1200" dirty="0" err="1"/>
                        <a:t>gesellschaft</a:t>
                      </a:r>
                      <a:r>
                        <a:rPr lang="en-US" sz="1200" dirty="0"/>
                        <a:t> will result in a loss of communal relationships.</a:t>
                      </a:r>
                      <a:endParaRPr lang="en-GB" sz="1200" dirty="0"/>
                    </a:p>
                  </a:txBody>
                  <a:tcPr/>
                </a:tc>
                <a:tc>
                  <a:txBody>
                    <a:bodyPr/>
                    <a:lstStyle/>
                    <a:p>
                      <a:r>
                        <a:rPr lang="en-GB" sz="1200" dirty="0"/>
                        <a:t>Pessimistic</a:t>
                      </a:r>
                    </a:p>
                  </a:txBody>
                  <a:tcPr/>
                </a:tc>
                <a:extLst>
                  <a:ext uri="{0D108BD9-81ED-4DB2-BD59-A6C34878D82A}">
                    <a16:rowId xmlns:a16="http://schemas.microsoft.com/office/drawing/2014/main" val="10002"/>
                  </a:ext>
                </a:extLst>
              </a:tr>
              <a:tr h="370840">
                <a:tc>
                  <a:txBody>
                    <a:bodyPr/>
                    <a:lstStyle/>
                    <a:p>
                      <a:r>
                        <a:rPr lang="en-GB" sz="1200" dirty="0"/>
                        <a:t>Durkheim</a:t>
                      </a:r>
                      <a:endParaRPr lang="en-GB" sz="1200" b="0" dirty="0"/>
                    </a:p>
                  </a:txBody>
                  <a:tcPr/>
                </a:tc>
                <a:tc>
                  <a:txBody>
                    <a:bodyPr/>
                    <a:lstStyle/>
                    <a:p>
                      <a:r>
                        <a:rPr lang="en-US" sz="1200" dirty="0"/>
                        <a:t>The organic solidarity found in a complex division of labor in the city can provide greater freedom and choice in life.</a:t>
                      </a:r>
                      <a:endParaRPr lang="en-GB" sz="1200" dirty="0"/>
                    </a:p>
                  </a:txBody>
                  <a:tcPr/>
                </a:tc>
                <a:tc>
                  <a:txBody>
                    <a:bodyPr/>
                    <a:lstStyle/>
                    <a:p>
                      <a:r>
                        <a:rPr lang="en-GB" sz="1200" dirty="0"/>
                        <a:t>Optimistic</a:t>
                      </a:r>
                    </a:p>
                  </a:txBody>
                  <a:tcPr/>
                </a:tc>
                <a:extLst>
                  <a:ext uri="{0D108BD9-81ED-4DB2-BD59-A6C34878D82A}">
                    <a16:rowId xmlns:a16="http://schemas.microsoft.com/office/drawing/2014/main" val="10003"/>
                  </a:ext>
                </a:extLst>
              </a:tr>
              <a:tr h="370840">
                <a:tc>
                  <a:txBody>
                    <a:bodyPr/>
                    <a:lstStyle/>
                    <a:p>
                      <a:r>
                        <a:rPr lang="en-GB" sz="1200" dirty="0" err="1"/>
                        <a:t>Simmel</a:t>
                      </a:r>
                      <a:endParaRPr lang="en-GB" sz="1200" b="0" dirty="0"/>
                    </a:p>
                  </a:txBody>
                  <a:tcPr/>
                </a:tc>
                <a:tc>
                  <a:txBody>
                    <a:bodyPr/>
                    <a:lstStyle/>
                    <a:p>
                      <a:r>
                        <a:rPr lang="en-US" sz="1200" dirty="0"/>
                        <a:t>City can be liberating but also alienating. Abundance of stimuli promotes a detached approach.</a:t>
                      </a:r>
                      <a:endParaRPr lang="en-GB" sz="1200" dirty="0"/>
                    </a:p>
                  </a:txBody>
                  <a:tcPr/>
                </a:tc>
                <a:tc>
                  <a:txBody>
                    <a:bodyPr/>
                    <a:lstStyle/>
                    <a:p>
                      <a:r>
                        <a:rPr lang="en-GB" sz="1200" dirty="0"/>
                        <a:t>Mixed, mostly negative</a:t>
                      </a:r>
                    </a:p>
                  </a:txBody>
                  <a:tcPr/>
                </a:tc>
                <a:extLst>
                  <a:ext uri="{0D108BD9-81ED-4DB2-BD59-A6C34878D82A}">
                    <a16:rowId xmlns:a16="http://schemas.microsoft.com/office/drawing/2014/main" val="10004"/>
                  </a:ext>
                </a:extLst>
              </a:tr>
              <a:tr h="370840">
                <a:tc>
                  <a:txBody>
                    <a:bodyPr/>
                    <a:lstStyle/>
                    <a:p>
                      <a:r>
                        <a:rPr lang="en-GB" sz="1200" dirty="0"/>
                        <a:t>Weber</a:t>
                      </a:r>
                      <a:endParaRPr lang="en-GB" sz="1200" b="0" dirty="0"/>
                    </a:p>
                  </a:txBody>
                  <a:tcPr/>
                </a:tc>
                <a:tc>
                  <a:txBody>
                    <a:bodyPr/>
                    <a:lstStyle/>
                    <a:p>
                      <a:r>
                        <a:rPr lang="en-US" sz="1200" dirty="0"/>
                        <a:t>Cities are linked to the larger societal context; medieval, not modern, cities better exemplified the full urban community.</a:t>
                      </a:r>
                      <a:endParaRPr lang="en-GB" sz="1200" dirty="0"/>
                    </a:p>
                  </a:txBody>
                  <a:tcPr/>
                </a:tc>
                <a:tc>
                  <a:txBody>
                    <a:bodyPr/>
                    <a:lstStyle/>
                    <a:p>
                      <a:r>
                        <a:rPr lang="en-GB" sz="1200" dirty="0"/>
                        <a:t>Mixed</a:t>
                      </a:r>
                    </a:p>
                  </a:txBody>
                  <a:tcPr/>
                </a:tc>
                <a:extLst>
                  <a:ext uri="{0D108BD9-81ED-4DB2-BD59-A6C34878D82A}">
                    <a16:rowId xmlns:a16="http://schemas.microsoft.com/office/drawing/2014/main" val="10005"/>
                  </a:ext>
                </a:extLst>
              </a:tr>
              <a:tr h="370840">
                <a:tc>
                  <a:txBody>
                    <a:bodyPr/>
                    <a:lstStyle/>
                    <a:p>
                      <a:r>
                        <a:rPr lang="en-GB" sz="1200" dirty="0"/>
                        <a:t>Park</a:t>
                      </a:r>
                      <a:endParaRPr lang="en-GB" sz="1200" b="0" dirty="0"/>
                    </a:p>
                  </a:txBody>
                  <a:tcPr/>
                </a:tc>
                <a:tc>
                  <a:txBody>
                    <a:bodyPr/>
                    <a:lstStyle/>
                    <a:p>
                      <a:r>
                        <a:rPr lang="en-US" sz="1200" dirty="0"/>
                        <a:t>Cities have potential to enhance the human experience; need to do on-site investigation of the city and its people.</a:t>
                      </a:r>
                      <a:endParaRPr lang="en-GB" sz="1200" dirty="0"/>
                    </a:p>
                  </a:txBody>
                  <a:tcPr/>
                </a:tc>
                <a:tc>
                  <a:txBody>
                    <a:bodyPr/>
                    <a:lstStyle/>
                    <a:p>
                      <a:r>
                        <a:rPr lang="en-GB" sz="1200" dirty="0"/>
                        <a:t>Optimistic</a:t>
                      </a:r>
                    </a:p>
                  </a:txBody>
                  <a:tcPr/>
                </a:tc>
                <a:extLst>
                  <a:ext uri="{0D108BD9-81ED-4DB2-BD59-A6C34878D82A}">
                    <a16:rowId xmlns:a16="http://schemas.microsoft.com/office/drawing/2014/main" val="10006"/>
                  </a:ext>
                </a:extLst>
              </a:tr>
              <a:tr h="370840">
                <a:tc>
                  <a:txBody>
                    <a:bodyPr/>
                    <a:lstStyle/>
                    <a:p>
                      <a:r>
                        <a:rPr lang="en-GB" sz="1200" dirty="0"/>
                        <a:t>Wirth</a:t>
                      </a:r>
                      <a:endParaRPr lang="en-GB" sz="1200" b="0" dirty="0"/>
                    </a:p>
                  </a:txBody>
                  <a:tcPr/>
                </a:tc>
                <a:tc>
                  <a:txBody>
                    <a:bodyPr/>
                    <a:lstStyle/>
                    <a:p>
                      <a:r>
                        <a:rPr lang="en-US" sz="1200" dirty="0"/>
                        <a:t>Size, density, and heterogeneity lead to segmented and depersonalized relationships, possible antisocial behavior.</a:t>
                      </a:r>
                      <a:endParaRPr lang="en-GB" sz="1200" dirty="0"/>
                    </a:p>
                  </a:txBody>
                  <a:tcPr/>
                </a:tc>
                <a:tc>
                  <a:txBody>
                    <a:bodyPr/>
                    <a:lstStyle/>
                    <a:p>
                      <a:r>
                        <a:rPr lang="en-GB" sz="1200" dirty="0"/>
                        <a:t>Negative</a:t>
                      </a:r>
                    </a:p>
                  </a:txBody>
                  <a:tcPr/>
                </a:tc>
                <a:extLst>
                  <a:ext uri="{0D108BD9-81ED-4DB2-BD59-A6C34878D82A}">
                    <a16:rowId xmlns:a16="http://schemas.microsoft.com/office/drawing/2014/main" val="10007"/>
                  </a:ext>
                </a:extLst>
              </a:tr>
              <a:tr h="370840">
                <a:tc>
                  <a:txBody>
                    <a:bodyPr/>
                    <a:lstStyle/>
                    <a:p>
                      <a:r>
                        <a:rPr lang="en-GB" sz="1200" dirty="0" err="1"/>
                        <a:t>Gans</a:t>
                      </a:r>
                      <a:endParaRPr lang="en-GB" sz="1200" b="0" dirty="0"/>
                    </a:p>
                  </a:txBody>
                  <a:tcPr/>
                </a:tc>
                <a:tc>
                  <a:txBody>
                    <a:bodyPr/>
                    <a:lstStyle/>
                    <a:p>
                      <a:r>
                        <a:rPr lang="en-US" sz="1200" dirty="0"/>
                        <a:t>City is actually a complex mosaic of many lifestyles and so individuals’ urban experiences vary accordingly.</a:t>
                      </a:r>
                      <a:endParaRPr lang="en-GB" sz="1200" dirty="0"/>
                    </a:p>
                  </a:txBody>
                  <a:tcPr/>
                </a:tc>
                <a:tc>
                  <a:txBody>
                    <a:bodyPr/>
                    <a:lstStyle/>
                    <a:p>
                      <a:r>
                        <a:rPr lang="en-GB" sz="1200" dirty="0"/>
                        <a:t>Mixed, mostly positive</a:t>
                      </a:r>
                    </a:p>
                  </a:txBody>
                  <a:tcPr/>
                </a:tc>
                <a:extLst>
                  <a:ext uri="{0D108BD9-81ED-4DB2-BD59-A6C34878D82A}">
                    <a16:rowId xmlns:a16="http://schemas.microsoft.com/office/drawing/2014/main" val="10008"/>
                  </a:ext>
                </a:extLst>
              </a:tr>
              <a:tr h="370840">
                <a:tc>
                  <a:txBody>
                    <a:bodyPr/>
                    <a:lstStyle/>
                    <a:p>
                      <a:r>
                        <a:rPr lang="en-GB" sz="1200" dirty="0"/>
                        <a:t>Fischer</a:t>
                      </a:r>
                      <a:endParaRPr lang="en-GB" sz="1200" b="0" dirty="0"/>
                    </a:p>
                  </a:txBody>
                  <a:tcPr/>
                </a:tc>
                <a:tc>
                  <a:txBody>
                    <a:bodyPr/>
                    <a:lstStyle/>
                    <a:p>
                      <a:r>
                        <a:rPr lang="en-US" sz="1200" dirty="0"/>
                        <a:t>Large cities have capacity to support many subcultures and thus strengthen in-group relationships.</a:t>
                      </a:r>
                      <a:endParaRPr lang="en-GB" sz="1200" dirty="0"/>
                    </a:p>
                  </a:txBody>
                  <a:tcPr/>
                </a:tc>
                <a:tc>
                  <a:txBody>
                    <a:bodyPr/>
                    <a:lstStyle/>
                    <a:p>
                      <a:r>
                        <a:rPr lang="en-GB" sz="1200" dirty="0"/>
                        <a:t>Optimistic</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303B-A78B-417E-8744-1A868A246758}"/>
              </a:ext>
            </a:extLst>
          </p:cNvPr>
          <p:cNvSpPr>
            <a:spLocks noGrp="1"/>
          </p:cNvSpPr>
          <p:nvPr>
            <p:ph type="title"/>
          </p:nvPr>
        </p:nvSpPr>
        <p:spPr/>
        <p:txBody>
          <a:bodyPr/>
          <a:lstStyle/>
          <a:p>
            <a:r>
              <a:rPr lang="en-US" dirty="0"/>
              <a:t>The European Tradition: 1846-1921 </a:t>
            </a:r>
          </a:p>
        </p:txBody>
      </p:sp>
      <p:sp>
        <p:nvSpPr>
          <p:cNvPr id="3" name="Content Placeholder 2">
            <a:extLst>
              <a:ext uri="{FF2B5EF4-FFF2-40B4-BE49-F238E27FC236}">
                <a16:creationId xmlns:a16="http://schemas.microsoft.com/office/drawing/2014/main" id="{C9504E4A-1C18-4E9C-A352-71A5CAAC594B}"/>
              </a:ext>
            </a:extLst>
          </p:cNvPr>
          <p:cNvSpPr>
            <a:spLocks noGrp="1"/>
          </p:cNvSpPr>
          <p:nvPr>
            <p:ph idx="1"/>
          </p:nvPr>
        </p:nvSpPr>
        <p:spPr/>
        <p:txBody>
          <a:bodyPr>
            <a:normAutofit/>
          </a:bodyPr>
          <a:lstStyle/>
          <a:p>
            <a:r>
              <a:rPr lang="en-US" sz="2200" dirty="0">
                <a:solidFill>
                  <a:srgbClr val="FFFF00"/>
                </a:solidFill>
              </a:rPr>
              <a:t>Emile Durkheim (1858-1917) could not have disagreed more. Where </a:t>
            </a:r>
            <a:r>
              <a:rPr lang="en-US" sz="2200" dirty="0" err="1">
                <a:solidFill>
                  <a:srgbClr val="FFFF00"/>
                </a:solidFill>
              </a:rPr>
              <a:t>Tönnies</a:t>
            </a:r>
            <a:r>
              <a:rPr lang="en-US" sz="2200" dirty="0">
                <a:solidFill>
                  <a:srgbClr val="FFFF00"/>
                </a:solidFill>
              </a:rPr>
              <a:t> saw chaos and selfishness in the city, Durkheim saw powerful, natural forces of coordination and solidarity. Put simply, the individual differences found in cities require interdependence and an underlying moral foundation on which contracts may be made and enforced.</a:t>
            </a:r>
          </a:p>
        </p:txBody>
      </p:sp>
    </p:spTree>
    <p:extLst>
      <p:ext uri="{BB962C8B-B14F-4D97-AF65-F5344CB8AC3E}">
        <p14:creationId xmlns:p14="http://schemas.microsoft.com/office/powerpoint/2010/main" val="2389229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89C5-182A-419E-A993-5D6C7BF7694E}"/>
              </a:ext>
            </a:extLst>
          </p:cNvPr>
          <p:cNvSpPr>
            <a:spLocks noGrp="1"/>
          </p:cNvSpPr>
          <p:nvPr>
            <p:ph type="title"/>
          </p:nvPr>
        </p:nvSpPr>
        <p:spPr/>
        <p:txBody>
          <a:bodyPr/>
          <a:lstStyle/>
          <a:p>
            <a:r>
              <a:rPr lang="en-US" dirty="0"/>
              <a:t>Emile Durkheim</a:t>
            </a:r>
          </a:p>
        </p:txBody>
      </p:sp>
      <p:sp>
        <p:nvSpPr>
          <p:cNvPr id="3" name="Content Placeholder 2">
            <a:extLst>
              <a:ext uri="{FF2B5EF4-FFF2-40B4-BE49-F238E27FC236}">
                <a16:creationId xmlns:a16="http://schemas.microsoft.com/office/drawing/2014/main" id="{55D38089-FFA9-4588-8905-B6B39279A723}"/>
              </a:ext>
            </a:extLst>
          </p:cNvPr>
          <p:cNvSpPr>
            <a:spLocks noGrp="1"/>
          </p:cNvSpPr>
          <p:nvPr>
            <p:ph idx="1"/>
          </p:nvPr>
        </p:nvSpPr>
        <p:spPr>
          <a:xfrm>
            <a:off x="685801" y="1515649"/>
            <a:ext cx="10131425" cy="4732751"/>
          </a:xfrm>
        </p:spPr>
        <p:txBody>
          <a:bodyPr>
            <a:noAutofit/>
          </a:bodyPr>
          <a:lstStyle/>
          <a:p>
            <a:pPr marL="171450" lvl="0" indent="-171450">
              <a:buFont typeface="Arial" panose="020B0604020202020204" pitchFamily="34" charset="0"/>
              <a:buChar char="•"/>
            </a:pPr>
            <a:r>
              <a:rPr lang="en-US" sz="1600" b="1" kern="1200" dirty="0">
                <a:solidFill>
                  <a:srgbClr val="FFFF00"/>
                </a:solidFill>
                <a:effectLst/>
                <a:latin typeface="Arial" panose="020B0604020202020204" pitchFamily="34" charset="0"/>
                <a:ea typeface="+mn-ea"/>
                <a:cs typeface="Arial" panose="020B0604020202020204" pitchFamily="34" charset="0"/>
              </a:rPr>
              <a:t>Mechanical solidarity</a:t>
            </a:r>
          </a:p>
          <a:p>
            <a:pPr marL="628650" lvl="1" indent="-171450">
              <a:buFont typeface="Arial" panose="020B0604020202020204" pitchFamily="34" charset="0"/>
              <a:buChar char="•"/>
            </a:pPr>
            <a:r>
              <a:rPr lang="en-US" kern="1200" dirty="0">
                <a:solidFill>
                  <a:srgbClr val="FFFF00"/>
                </a:solidFill>
                <a:effectLst/>
                <a:latin typeface="Arial" panose="020B0604020202020204" pitchFamily="34" charset="0"/>
                <a:ea typeface="+mn-ea"/>
                <a:cs typeface="Arial" panose="020B0604020202020204" pitchFamily="34" charset="0"/>
              </a:rPr>
              <a:t>Social bonds based on common belief, customs, rituals, symbols</a:t>
            </a:r>
          </a:p>
          <a:p>
            <a:pPr marL="628650" lvl="1" indent="-171450">
              <a:buFont typeface="Arial" panose="020B0604020202020204" pitchFamily="34" charset="0"/>
              <a:buChar char="•"/>
            </a:pPr>
            <a:r>
              <a:rPr lang="en-US" kern="1200" dirty="0">
                <a:solidFill>
                  <a:srgbClr val="FFFF00"/>
                </a:solidFill>
                <a:effectLst/>
                <a:latin typeface="Arial" panose="020B0604020202020204" pitchFamily="34" charset="0"/>
                <a:ea typeface="+mn-ea"/>
                <a:cs typeface="Arial" panose="020B0604020202020204" pitchFamily="34" charset="0"/>
              </a:rPr>
              <a:t>Almost identical in major aspects</a:t>
            </a:r>
          </a:p>
          <a:p>
            <a:pPr marL="628650" lvl="1" indent="-171450">
              <a:buFont typeface="Arial" panose="020B0604020202020204" pitchFamily="34" charset="0"/>
              <a:buChar char="•"/>
            </a:pPr>
            <a:r>
              <a:rPr lang="en-US" kern="1200" dirty="0">
                <a:solidFill>
                  <a:srgbClr val="FFFF00"/>
                </a:solidFill>
                <a:effectLst/>
                <a:latin typeface="Arial" panose="020B0604020202020204" pitchFamily="34" charset="0"/>
                <a:ea typeface="+mn-ea"/>
                <a:cs typeface="Arial" panose="020B0604020202020204" pitchFamily="34" charset="0"/>
              </a:rPr>
              <a:t>Each town is self-sufficient</a:t>
            </a:r>
          </a:p>
          <a:p>
            <a:pPr marL="457200" lvl="1" indent="0">
              <a:buFont typeface="Arial" panose="020B0604020202020204" pitchFamily="34" charset="0"/>
              <a:buNone/>
            </a:pPr>
            <a:endParaRPr lang="en-US" kern="1200" dirty="0">
              <a:solidFill>
                <a:srgbClr val="FFFF00"/>
              </a:solidFill>
              <a:effectLst/>
              <a:latin typeface="Arial" panose="020B0604020202020204" pitchFamily="34" charset="0"/>
              <a:ea typeface="+mn-ea"/>
              <a:cs typeface="Arial" panose="020B0604020202020204" pitchFamily="34" charset="0"/>
            </a:endParaRPr>
          </a:p>
          <a:p>
            <a:pPr marL="171450" lvl="0" indent="-171450">
              <a:buFont typeface="Arial" panose="020B0604020202020204" pitchFamily="34" charset="0"/>
              <a:buChar char="•"/>
            </a:pPr>
            <a:r>
              <a:rPr lang="en-US" sz="1600" b="1" kern="1200" dirty="0">
                <a:solidFill>
                  <a:srgbClr val="FFFF00"/>
                </a:solidFill>
                <a:effectLst/>
                <a:latin typeface="Arial" panose="020B0604020202020204" pitchFamily="34" charset="0"/>
                <a:ea typeface="+mn-ea"/>
                <a:cs typeface="Arial" panose="020B0604020202020204" pitchFamily="34" charset="0"/>
              </a:rPr>
              <a:t> Organic solidarity</a:t>
            </a:r>
          </a:p>
          <a:p>
            <a:pPr marL="628650" lvl="1" indent="-171450">
              <a:buFont typeface="Arial" panose="020B0604020202020204" pitchFamily="34" charset="0"/>
              <a:buChar char="•"/>
            </a:pPr>
            <a:r>
              <a:rPr lang="en-US" kern="1200" dirty="0">
                <a:solidFill>
                  <a:srgbClr val="FFFF00"/>
                </a:solidFill>
                <a:effectLst/>
                <a:latin typeface="Arial" panose="020B0604020202020204" pitchFamily="34" charset="0"/>
                <a:ea typeface="+mn-ea"/>
                <a:cs typeface="Arial" panose="020B0604020202020204" pitchFamily="34" charset="0"/>
              </a:rPr>
              <a:t>Social order based on individual differences</a:t>
            </a:r>
          </a:p>
          <a:p>
            <a:pPr marL="628650" lvl="1" indent="-171450">
              <a:buFont typeface="Arial" panose="020B0604020202020204" pitchFamily="34" charset="0"/>
              <a:buChar char="•"/>
            </a:pPr>
            <a:r>
              <a:rPr lang="en-US" kern="1200" dirty="0">
                <a:solidFill>
                  <a:srgbClr val="FFFF00"/>
                </a:solidFill>
                <a:effectLst/>
                <a:latin typeface="Arial" panose="020B0604020202020204" pitchFamily="34" charset="0"/>
                <a:ea typeface="+mn-ea"/>
                <a:cs typeface="Arial" panose="020B0604020202020204" pitchFamily="34" charset="0"/>
              </a:rPr>
              <a:t>Complex division of labor</a:t>
            </a:r>
          </a:p>
          <a:p>
            <a:pPr marL="628650" lvl="1" indent="-171450">
              <a:buFont typeface="Arial" panose="020B0604020202020204" pitchFamily="34" charset="0"/>
              <a:buChar char="•"/>
            </a:pPr>
            <a:r>
              <a:rPr lang="en-US" kern="1200" dirty="0">
                <a:solidFill>
                  <a:srgbClr val="FFFF00"/>
                </a:solidFill>
                <a:effectLst/>
                <a:latin typeface="Arial" panose="020B0604020202020204" pitchFamily="34" charset="0"/>
                <a:ea typeface="+mn-ea"/>
                <a:cs typeface="Arial" panose="020B0604020202020204" pitchFamily="34" charset="0"/>
              </a:rPr>
              <a:t>People depend more on one another</a:t>
            </a:r>
          </a:p>
          <a:p>
            <a:pPr marL="628650" lvl="1" indent="-171450">
              <a:buFont typeface="Arial" panose="020B0604020202020204" pitchFamily="34" charset="0"/>
              <a:buChar char="•"/>
            </a:pPr>
            <a:r>
              <a:rPr lang="en-US" kern="1200" dirty="0">
                <a:solidFill>
                  <a:srgbClr val="FFFF00"/>
                </a:solidFill>
                <a:effectLst/>
                <a:latin typeface="Arial" panose="020B0604020202020204" pitchFamily="34" charset="0"/>
                <a:ea typeface="+mn-ea"/>
                <a:cs typeface="Arial" panose="020B0604020202020204" pitchFamily="34" charset="0"/>
              </a:rPr>
              <a:t>Greater freedom and choice</a:t>
            </a:r>
          </a:p>
          <a:p>
            <a:pPr marL="628650" lvl="1" indent="-171450">
              <a:buFont typeface="Arial" panose="020B0604020202020204" pitchFamily="34" charset="0"/>
              <a:buChar char="•"/>
            </a:pPr>
            <a:r>
              <a:rPr lang="en-US" kern="1200" dirty="0">
                <a:solidFill>
                  <a:srgbClr val="FFFF00"/>
                </a:solidFill>
                <a:effectLst/>
                <a:latin typeface="Arial" panose="020B0604020202020204" pitchFamily="34" charset="0"/>
                <a:ea typeface="+mn-ea"/>
                <a:cs typeface="Arial" panose="020B0604020202020204" pitchFamily="34" charset="0"/>
              </a:rPr>
              <a:t>Divided labor lessens the burden</a:t>
            </a:r>
            <a:endParaRPr lang="en-US" dirty="0">
              <a:solidFill>
                <a:srgbClr val="FFFF00"/>
              </a:solidFill>
            </a:endParaRPr>
          </a:p>
        </p:txBody>
      </p:sp>
    </p:spTree>
    <p:extLst>
      <p:ext uri="{BB962C8B-B14F-4D97-AF65-F5344CB8AC3E}">
        <p14:creationId xmlns:p14="http://schemas.microsoft.com/office/powerpoint/2010/main" val="329921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1E8F9-8026-4EB5-B54E-FC93CFEBF395}"/>
              </a:ext>
            </a:extLst>
          </p:cNvPr>
          <p:cNvSpPr>
            <a:spLocks noGrp="1"/>
          </p:cNvSpPr>
          <p:nvPr>
            <p:ph type="title"/>
          </p:nvPr>
        </p:nvSpPr>
        <p:spPr/>
        <p:txBody>
          <a:bodyPr/>
          <a:lstStyle/>
          <a:p>
            <a:r>
              <a:rPr lang="en-US" dirty="0"/>
              <a:t>Georg Simmel</a:t>
            </a:r>
          </a:p>
        </p:txBody>
      </p:sp>
      <p:sp>
        <p:nvSpPr>
          <p:cNvPr id="3" name="Content Placeholder 2">
            <a:extLst>
              <a:ext uri="{FF2B5EF4-FFF2-40B4-BE49-F238E27FC236}">
                <a16:creationId xmlns:a16="http://schemas.microsoft.com/office/drawing/2014/main" id="{08B468FF-EB8D-4E4F-BDCB-84B8840BE57A}"/>
              </a:ext>
            </a:extLst>
          </p:cNvPr>
          <p:cNvSpPr>
            <a:spLocks noGrp="1"/>
          </p:cNvSpPr>
          <p:nvPr>
            <p:ph idx="1"/>
          </p:nvPr>
        </p:nvSpPr>
        <p:spPr>
          <a:xfrm>
            <a:off x="685801" y="2142067"/>
            <a:ext cx="10131425" cy="4346415"/>
          </a:xfrm>
        </p:spPr>
        <p:txBody>
          <a:bodyPr>
            <a:noAutofit/>
          </a:bodyPr>
          <a:lstStyle/>
          <a:p>
            <a:r>
              <a:rPr lang="en-US" sz="2000" dirty="0">
                <a:solidFill>
                  <a:srgbClr val="FFFF00"/>
                </a:solidFill>
              </a:rPr>
              <a:t>Georg Simmel (1858-1918) focused on the social and psychological aspects of city life. </a:t>
            </a:r>
          </a:p>
          <a:p>
            <a:r>
              <a:rPr lang="en-US" sz="2000" dirty="0">
                <a:solidFill>
                  <a:srgbClr val="FFFF00"/>
                </a:solidFill>
              </a:rPr>
              <a:t>Simmel argued that personality accommodates itself to an urban environment. Similar to Durkheim, he advanced the idea that the division of labor that exists in cities fosters a more sophisticated and rational populace. However, he warned that apathy or antagonism would be the likely response of most rational individuals to a system of impersonal exchange with alienation as the result.</a:t>
            </a:r>
          </a:p>
        </p:txBody>
      </p:sp>
    </p:spTree>
    <p:extLst>
      <p:ext uri="{BB962C8B-B14F-4D97-AF65-F5344CB8AC3E}">
        <p14:creationId xmlns:p14="http://schemas.microsoft.com/office/powerpoint/2010/main" val="2827157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5EE9-0F06-4C32-B500-26498DABF62F}"/>
              </a:ext>
            </a:extLst>
          </p:cNvPr>
          <p:cNvSpPr>
            <a:spLocks noGrp="1"/>
          </p:cNvSpPr>
          <p:nvPr>
            <p:ph type="title"/>
          </p:nvPr>
        </p:nvSpPr>
        <p:spPr/>
        <p:txBody>
          <a:bodyPr/>
          <a:lstStyle/>
          <a:p>
            <a:r>
              <a:rPr lang="en-US" dirty="0"/>
              <a:t>Georg Simmel</a:t>
            </a:r>
          </a:p>
        </p:txBody>
      </p:sp>
      <p:sp>
        <p:nvSpPr>
          <p:cNvPr id="3" name="Content Placeholder 2">
            <a:extLst>
              <a:ext uri="{FF2B5EF4-FFF2-40B4-BE49-F238E27FC236}">
                <a16:creationId xmlns:a16="http://schemas.microsoft.com/office/drawing/2014/main" id="{84FC82C7-7053-4A96-B6FE-E8CE947D0647}"/>
              </a:ext>
            </a:extLst>
          </p:cNvPr>
          <p:cNvSpPr>
            <a:spLocks noGrp="1"/>
          </p:cNvSpPr>
          <p:nvPr>
            <p:ph idx="1"/>
          </p:nvPr>
        </p:nvSpPr>
        <p:spPr>
          <a:xfrm>
            <a:off x="685801" y="1515649"/>
            <a:ext cx="10131425" cy="4275551"/>
          </a:xfrm>
        </p:spPr>
        <p:txBody>
          <a:bodyPr>
            <a:noAutofit/>
          </a:bodyPr>
          <a:lstStyle/>
          <a:p>
            <a:pPr marL="171450" lvl="0" indent="-171450">
              <a:buFont typeface="Arial" panose="020B0604020202020204" pitchFamily="34" charset="0"/>
              <a:buChar char="•"/>
            </a:pPr>
            <a:r>
              <a:rPr lang="en-US" b="1" i="0" kern="1200" dirty="0">
                <a:solidFill>
                  <a:srgbClr val="FFFF00"/>
                </a:solidFill>
                <a:effectLst/>
                <a:latin typeface="Arial" panose="020B0604020202020204" pitchFamily="34" charset="0"/>
                <a:ea typeface="+mn-ea"/>
                <a:cs typeface="Arial" panose="020B0604020202020204" pitchFamily="34" charset="0"/>
              </a:rPr>
              <a:t>The city’s characteristics</a:t>
            </a:r>
            <a:r>
              <a:rPr lang="en-US" b="1" kern="1200" dirty="0">
                <a:solidFill>
                  <a:srgbClr val="FFFF00"/>
                </a:solidFill>
                <a:effectLst/>
                <a:latin typeface="Arial" panose="020B0604020202020204" pitchFamily="34" charset="0"/>
                <a:ea typeface="+mn-ea"/>
                <a:cs typeface="Arial" panose="020B0604020202020204" pitchFamily="34" charset="0"/>
              </a:rPr>
              <a:t> </a:t>
            </a:r>
          </a:p>
          <a:p>
            <a:pPr marL="628650" lvl="1" indent="-171450">
              <a:buFont typeface="Arial" panose="020B0604020202020204" pitchFamily="34" charset="0"/>
              <a:buChar char="•"/>
            </a:pPr>
            <a:r>
              <a:rPr lang="en-US" sz="1800" kern="1200" dirty="0">
                <a:solidFill>
                  <a:srgbClr val="FFFF00"/>
                </a:solidFill>
                <a:effectLst/>
                <a:latin typeface="Arial" panose="020B0604020202020204" pitchFamily="34" charset="0"/>
                <a:ea typeface="+mn-ea"/>
                <a:cs typeface="Arial" panose="020B0604020202020204" pitchFamily="34" charset="0"/>
              </a:rPr>
              <a:t>Urbanites are attuned to time</a:t>
            </a:r>
          </a:p>
          <a:p>
            <a:pPr marL="628650" lvl="1" indent="-171450">
              <a:buFont typeface="Arial" panose="020B0604020202020204" pitchFamily="34" charset="0"/>
              <a:buChar char="•"/>
            </a:pPr>
            <a:r>
              <a:rPr lang="en-US" sz="1800" kern="1200" dirty="0">
                <a:solidFill>
                  <a:srgbClr val="FFFF00"/>
                </a:solidFill>
                <a:effectLst/>
                <a:latin typeface="Arial" panose="020B0604020202020204" pitchFamily="34" charset="0"/>
                <a:ea typeface="+mn-ea"/>
                <a:cs typeface="Arial" panose="020B0604020202020204" pitchFamily="34" charset="0"/>
              </a:rPr>
              <a:t>Rational organization of time</a:t>
            </a:r>
          </a:p>
          <a:p>
            <a:pPr marL="628650" lvl="1" indent="-171450">
              <a:buFont typeface="Arial" panose="020B0604020202020204" pitchFamily="34" charset="0"/>
              <a:buChar char="•"/>
            </a:pPr>
            <a:r>
              <a:rPr lang="en-US" sz="1800" kern="1200" dirty="0">
                <a:solidFill>
                  <a:srgbClr val="FFFF00"/>
                </a:solidFill>
                <a:effectLst/>
                <a:latin typeface="Arial" panose="020B0604020202020204" pitchFamily="34" charset="0"/>
                <a:ea typeface="+mn-ea"/>
                <a:cs typeface="Arial" panose="020B0604020202020204" pitchFamily="34" charset="0"/>
              </a:rPr>
              <a:t>Division of labor</a:t>
            </a:r>
          </a:p>
          <a:p>
            <a:pPr marL="628650" lvl="1" indent="-171450">
              <a:buFont typeface="Arial" panose="020B0604020202020204" pitchFamily="34" charset="0"/>
              <a:buChar char="•"/>
            </a:pPr>
            <a:r>
              <a:rPr lang="en-US" sz="1800" kern="1200" dirty="0">
                <a:solidFill>
                  <a:srgbClr val="FFFF00"/>
                </a:solidFill>
                <a:effectLst/>
                <a:latin typeface="Arial" panose="020B0604020202020204" pitchFamily="34" charset="0"/>
                <a:ea typeface="+mn-ea"/>
                <a:cs typeface="Arial" panose="020B0604020202020204" pitchFamily="34" charset="0"/>
              </a:rPr>
              <a:t>Importance of money</a:t>
            </a:r>
          </a:p>
          <a:p>
            <a:pPr marL="457200" lvl="1" indent="0">
              <a:buFont typeface="Arial" panose="020B0604020202020204" pitchFamily="34" charset="0"/>
              <a:buNone/>
            </a:pPr>
            <a:endParaRPr lang="en-US" sz="1800" kern="1200" dirty="0">
              <a:solidFill>
                <a:srgbClr val="FFFF00"/>
              </a:solidFill>
              <a:effectLst/>
              <a:latin typeface="Arial" panose="020B0604020202020204" pitchFamily="34" charset="0"/>
              <a:ea typeface="+mn-ea"/>
              <a:cs typeface="Arial" panose="020B0604020202020204" pitchFamily="34" charset="0"/>
            </a:endParaRPr>
          </a:p>
          <a:p>
            <a:pPr marL="171450" lvl="0" indent="-171450">
              <a:buFont typeface="Arial" panose="020B0604020202020204" pitchFamily="34" charset="0"/>
              <a:buChar char="•"/>
            </a:pPr>
            <a:r>
              <a:rPr lang="en-US" b="1" i="0" kern="1200" dirty="0">
                <a:solidFill>
                  <a:srgbClr val="FFFF00"/>
                </a:solidFill>
                <a:effectLst/>
                <a:latin typeface="Arial" panose="020B0604020202020204" pitchFamily="34" charset="0"/>
                <a:ea typeface="+mn-ea"/>
                <a:cs typeface="Arial" panose="020B0604020202020204" pitchFamily="34" charset="0"/>
              </a:rPr>
              <a:t>The individual’s response</a:t>
            </a:r>
          </a:p>
          <a:p>
            <a:pPr marL="628650" lvl="1" indent="-171450">
              <a:buFont typeface="Arial" panose="020B0604020202020204" pitchFamily="34" charset="0"/>
              <a:buChar char="•"/>
            </a:pPr>
            <a:r>
              <a:rPr lang="en-US" sz="1800" kern="1200" dirty="0">
                <a:solidFill>
                  <a:srgbClr val="FFFF00"/>
                </a:solidFill>
                <a:effectLst/>
                <a:latin typeface="Arial" panose="020B0604020202020204" pitchFamily="34" charset="0"/>
                <a:ea typeface="+mn-ea"/>
                <a:cs typeface="Arial" panose="020B0604020202020204" pitchFamily="34" charset="0"/>
              </a:rPr>
              <a:t>Blasé attitude</a:t>
            </a:r>
          </a:p>
          <a:p>
            <a:pPr marL="628650" lvl="1" indent="-171450">
              <a:buFont typeface="Arial" panose="020B0604020202020204" pitchFamily="34" charset="0"/>
              <a:buChar char="•"/>
            </a:pPr>
            <a:r>
              <a:rPr lang="en-US" sz="1800" kern="1200" dirty="0">
                <a:solidFill>
                  <a:srgbClr val="FFFF00"/>
                </a:solidFill>
                <a:effectLst/>
                <a:latin typeface="Arial" panose="020B0604020202020204" pitchFamily="34" charset="0"/>
                <a:ea typeface="+mn-ea"/>
                <a:cs typeface="Arial" panose="020B0604020202020204" pitchFamily="34" charset="0"/>
              </a:rPr>
              <a:t>Measured antagonism</a:t>
            </a:r>
          </a:p>
          <a:p>
            <a:pPr marL="628650" lvl="1" indent="-171450">
              <a:buFont typeface="Arial" panose="020B0604020202020204" pitchFamily="34" charset="0"/>
              <a:buChar char="•"/>
            </a:pPr>
            <a:r>
              <a:rPr lang="en-US" sz="1800" kern="1200" dirty="0">
                <a:solidFill>
                  <a:srgbClr val="FFFF00"/>
                </a:solidFill>
                <a:effectLst/>
                <a:latin typeface="Arial" panose="020B0604020202020204" pitchFamily="34" charset="0"/>
                <a:ea typeface="+mn-ea"/>
                <a:cs typeface="Arial" panose="020B0604020202020204" pitchFamily="34" charset="0"/>
              </a:rPr>
              <a:t>Freedom in separateness</a:t>
            </a:r>
          </a:p>
          <a:p>
            <a:pPr marL="628650" lvl="1" indent="-171450">
              <a:buFont typeface="Arial" panose="020B0604020202020204" pitchFamily="34" charset="0"/>
              <a:buChar char="•"/>
            </a:pPr>
            <a:r>
              <a:rPr lang="en-US" sz="1800" kern="1200" dirty="0">
                <a:solidFill>
                  <a:srgbClr val="FFFF00"/>
                </a:solidFill>
                <a:effectLst/>
                <a:latin typeface="Arial" panose="020B0604020202020204" pitchFamily="34" charset="0"/>
                <a:ea typeface="+mn-ea"/>
                <a:cs typeface="Arial" panose="020B0604020202020204" pitchFamily="34" charset="0"/>
              </a:rPr>
              <a:t>Sense of alienation</a:t>
            </a:r>
            <a:endParaRPr lang="en-US" sz="1800" dirty="0">
              <a:solidFill>
                <a:srgbClr val="FFFF00"/>
              </a:solidFill>
            </a:endParaRPr>
          </a:p>
        </p:txBody>
      </p:sp>
    </p:spTree>
    <p:extLst>
      <p:ext uri="{BB962C8B-B14F-4D97-AF65-F5344CB8AC3E}">
        <p14:creationId xmlns:p14="http://schemas.microsoft.com/office/powerpoint/2010/main" val="1594501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AEA6-C339-4359-A5B4-D43B650F713D}"/>
              </a:ext>
            </a:extLst>
          </p:cNvPr>
          <p:cNvSpPr>
            <a:spLocks noGrp="1"/>
          </p:cNvSpPr>
          <p:nvPr>
            <p:ph type="title"/>
          </p:nvPr>
        </p:nvSpPr>
        <p:spPr/>
        <p:txBody>
          <a:bodyPr/>
          <a:lstStyle/>
          <a:p>
            <a:r>
              <a:rPr lang="en-US" dirty="0"/>
              <a:t>Max Weber</a:t>
            </a:r>
          </a:p>
        </p:txBody>
      </p:sp>
      <p:sp>
        <p:nvSpPr>
          <p:cNvPr id="3" name="Content Placeholder 2">
            <a:extLst>
              <a:ext uri="{FF2B5EF4-FFF2-40B4-BE49-F238E27FC236}">
                <a16:creationId xmlns:a16="http://schemas.microsoft.com/office/drawing/2014/main" id="{AD1F3046-FD5D-41A1-91AD-6B410388AB77}"/>
              </a:ext>
            </a:extLst>
          </p:cNvPr>
          <p:cNvSpPr>
            <a:spLocks noGrp="1"/>
          </p:cNvSpPr>
          <p:nvPr>
            <p:ph idx="1"/>
          </p:nvPr>
        </p:nvSpPr>
        <p:spPr/>
        <p:txBody>
          <a:bodyPr>
            <a:normAutofit/>
          </a:bodyPr>
          <a:lstStyle/>
          <a:p>
            <a:r>
              <a:rPr lang="en-US" sz="2400" dirty="0">
                <a:solidFill>
                  <a:srgbClr val="FFFF00"/>
                </a:solidFill>
              </a:rPr>
              <a:t>Max Weber (1864-1920) brought to urban studies a historical and comparative approach that saw the ideal city (or “full urban community”) as one that was characterized by (1) trade and commerce, (2) at least partial political autonomy, and (3) opportunity for meaningful participation. </a:t>
            </a:r>
          </a:p>
        </p:txBody>
      </p:sp>
    </p:spTree>
    <p:extLst>
      <p:ext uri="{BB962C8B-B14F-4D97-AF65-F5344CB8AC3E}">
        <p14:creationId xmlns:p14="http://schemas.microsoft.com/office/powerpoint/2010/main" val="19617601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1176</TotalTime>
  <Words>2472</Words>
  <Application>Microsoft Office PowerPoint</Application>
  <PresentationFormat>Widescreen</PresentationFormat>
  <Paragraphs>257</Paragraphs>
  <Slides>44</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44</vt:i4>
      </vt:variant>
    </vt:vector>
  </HeadingPairs>
  <TitlesOfParts>
    <vt:vector size="53" baseType="lpstr">
      <vt:lpstr>Noto Sans Symbols</vt:lpstr>
      <vt:lpstr>Arial</vt:lpstr>
      <vt:lpstr>Calibri</vt:lpstr>
      <vt:lpstr>Century Gothic</vt:lpstr>
      <vt:lpstr>Times New Roman</vt:lpstr>
      <vt:lpstr>Verdana</vt:lpstr>
      <vt:lpstr>Wingdings 3</vt:lpstr>
      <vt:lpstr>1_508 Lecture</vt:lpstr>
      <vt:lpstr>Ion</vt:lpstr>
      <vt:lpstr>Chapter 5 Urban Sociology</vt:lpstr>
      <vt:lpstr>The European Tradition: 1846-1921 </vt:lpstr>
      <vt:lpstr>The European Tradition: 1846-1921 </vt:lpstr>
      <vt:lpstr>The European Tradition: 1846-1921 </vt:lpstr>
      <vt:lpstr>The European Tradition: 1846-1921 </vt:lpstr>
      <vt:lpstr>Emile Durkheim</vt:lpstr>
      <vt:lpstr>Georg Simmel</vt:lpstr>
      <vt:lpstr>Georg Simmel</vt:lpstr>
      <vt:lpstr>Max Weber</vt:lpstr>
      <vt:lpstr>Max Weber</vt:lpstr>
      <vt:lpstr>Max Weber</vt:lpstr>
      <vt:lpstr>Evaluation </vt:lpstr>
      <vt:lpstr>EVALUATION</vt:lpstr>
      <vt:lpstr>Robert Park</vt:lpstr>
      <vt:lpstr>Robert Park</vt:lpstr>
      <vt:lpstr>Robert Park(Image of City)</vt:lpstr>
      <vt:lpstr>Robert PARk</vt:lpstr>
      <vt:lpstr>Robert Park</vt:lpstr>
      <vt:lpstr>Louis Wirth</vt:lpstr>
      <vt:lpstr>Louis Wirth</vt:lpstr>
      <vt:lpstr>Louis Wirth</vt:lpstr>
      <vt:lpstr>Louis Wirth</vt:lpstr>
      <vt:lpstr>Louis Wirth</vt:lpstr>
      <vt:lpstr>Herbert Gans</vt:lpstr>
      <vt:lpstr>Herbert Gans</vt:lpstr>
      <vt:lpstr>Herbert Gans</vt:lpstr>
      <vt:lpstr>Herbert Gans</vt:lpstr>
      <vt:lpstr>Gans</vt:lpstr>
      <vt:lpstr>PARK</vt:lpstr>
      <vt:lpstr>Wirth</vt:lpstr>
      <vt:lpstr>Cluade fischer</vt:lpstr>
      <vt:lpstr>Cluade fischer</vt:lpstr>
      <vt:lpstr>Claude Fisher</vt:lpstr>
      <vt:lpstr>Classic Theories and Modern Research </vt:lpstr>
      <vt:lpstr>Classic Theories and Modern Research </vt:lpstr>
      <vt:lpstr>Classic Theories and Modern Research </vt:lpstr>
      <vt:lpstr>Classic Theories and Modern Research </vt:lpstr>
      <vt:lpstr>Classic Theories and Modern Research </vt:lpstr>
      <vt:lpstr>Classic Theories and Modern Research </vt:lpstr>
      <vt:lpstr>Classic Theories and Modern Research </vt:lpstr>
      <vt:lpstr>Classic Theories and Modern Research </vt:lpstr>
      <vt:lpstr>Summary: Urban Sociology: Classic and Modern Statements</vt:lpstr>
      <vt:lpstr>Conclusion: Urban Sociology: Classic and Modern Statements</vt:lpstr>
      <vt:lpstr>Table 5.1: Views of Theorists about the City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Urban Sociology</dc:title>
  <dc:creator>kchun</dc:creator>
  <cp:lastModifiedBy>KyungTek Chun</cp:lastModifiedBy>
  <cp:revision>19</cp:revision>
  <dcterms:created xsi:type="dcterms:W3CDTF">2021-10-14T00:48:44Z</dcterms:created>
  <dcterms:modified xsi:type="dcterms:W3CDTF">2023-03-27T16:07:53Z</dcterms:modified>
</cp:coreProperties>
</file>