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80" r:id="rId10"/>
    <p:sldId id="281" r:id="rId11"/>
    <p:sldId id="264" r:id="rId12"/>
    <p:sldId id="265" r:id="rId13"/>
    <p:sldId id="266" r:id="rId14"/>
    <p:sldId id="267" r:id="rId15"/>
    <p:sldId id="268" r:id="rId16"/>
    <p:sldId id="282" r:id="rId17"/>
    <p:sldId id="283" r:id="rId18"/>
    <p:sldId id="284" r:id="rId19"/>
    <p:sldId id="270" r:id="rId20"/>
    <p:sldId id="271" r:id="rId21"/>
    <p:sldId id="272" r:id="rId22"/>
    <p:sldId id="273" r:id="rId23"/>
    <p:sldId id="274" r:id="rId24"/>
    <p:sldId id="275" r:id="rId25"/>
    <p:sldId id="276" r:id="rId26"/>
    <p:sldId id="285" r:id="rId27"/>
    <p:sldId id="277" r:id="rId28"/>
    <p:sldId id="278" r:id="rId29"/>
    <p:sldId id="27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2" autoAdjust="0"/>
    <p:restoredTop sz="94660"/>
  </p:normalViewPr>
  <p:slideViewPr>
    <p:cSldViewPr snapToGrid="0">
      <p:cViewPr varScale="1">
        <p:scale>
          <a:sx n="79" d="100"/>
          <a:sy n="79" d="100"/>
        </p:scale>
        <p:origin x="2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CE1D-A0A9-4089-8768-5DACE73EC504}"/>
              </a:ext>
            </a:extLst>
          </p:cNvPr>
          <p:cNvSpPr>
            <a:spLocks noGrp="1"/>
          </p:cNvSpPr>
          <p:nvPr>
            <p:ph type="ctrTitle"/>
          </p:nvPr>
        </p:nvSpPr>
        <p:spPr>
          <a:xfrm>
            <a:off x="1823840" y="809213"/>
            <a:ext cx="8791575" cy="856749"/>
          </a:xfrm>
        </p:spPr>
        <p:txBody>
          <a:bodyPr/>
          <a:lstStyle/>
          <a:p>
            <a:r>
              <a:rPr lang="en-US" dirty="0">
                <a:solidFill>
                  <a:schemeClr val="bg1"/>
                </a:solidFill>
              </a:rPr>
              <a:t>Urban Geography</a:t>
            </a:r>
          </a:p>
        </p:txBody>
      </p:sp>
      <p:sp>
        <p:nvSpPr>
          <p:cNvPr id="3" name="Subtitle 2">
            <a:extLst>
              <a:ext uri="{FF2B5EF4-FFF2-40B4-BE49-F238E27FC236}">
                <a16:creationId xmlns:a16="http://schemas.microsoft.com/office/drawing/2014/main" id="{E3ECF1A6-F254-43BA-98E3-0D10766A74AF}"/>
              </a:ext>
            </a:extLst>
          </p:cNvPr>
          <p:cNvSpPr>
            <a:spLocks noGrp="1"/>
          </p:cNvSpPr>
          <p:nvPr>
            <p:ph type="subTitle" idx="1"/>
          </p:nvPr>
        </p:nvSpPr>
        <p:spPr>
          <a:xfrm>
            <a:off x="1876424" y="1979112"/>
            <a:ext cx="8791575" cy="4622104"/>
          </a:xfrm>
        </p:spPr>
        <p:txBody>
          <a:bodyPr>
            <a:normAutofit lnSpcReduction="10000"/>
          </a:bodyPr>
          <a:lstStyle/>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The Location of Cities</a:t>
            </a:r>
            <a:endParaRPr kumimoji="0" lang="en-US" altLang="en-US" sz="2400" b="0" i="0" u="none" strike="noStrike" kern="0" cap="none" spc="0" normalizeH="0" baseline="0" noProof="0" dirty="0">
              <a:ln>
                <a:noFill/>
              </a:ln>
              <a:solidFill>
                <a:srgbClr val="000000"/>
              </a:solidFill>
              <a:effectLst/>
              <a:uLnTx/>
              <a:uFillTx/>
              <a:latin typeface="Arial"/>
              <a:cs typeface="Arial"/>
              <a:sym typeface="Arial"/>
            </a:endParaRP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Determining Factors (geographic features, climates) in locating a city. Each city found in waterways(exception </a:t>
            </a:r>
            <a:r>
              <a:rPr lang="en-US" sz="2400" kern="0" dirty="0">
                <a:solidFill>
                  <a:srgbClr val="000000"/>
                </a:solidFill>
                <a:latin typeface="Arial"/>
                <a:cs typeface="Arial"/>
                <a:sym typeface="Arial"/>
              </a:rPr>
              <a:t>A</a:t>
            </a:r>
            <a:r>
              <a:rPr kumimoji="0" lang="en-US" sz="2400" b="0" i="0" u="none" strike="noStrike" kern="0" cap="none" spc="0" normalizeH="0" baseline="0" noProof="0" dirty="0" err="1">
                <a:ln>
                  <a:noFill/>
                </a:ln>
                <a:solidFill>
                  <a:srgbClr val="000000"/>
                </a:solidFill>
                <a:effectLst/>
                <a:uLnTx/>
                <a:uFillTx/>
                <a:latin typeface="Arial"/>
                <a:cs typeface="Arial"/>
                <a:sym typeface="Arial"/>
              </a:rPr>
              <a:t>tlanta</a:t>
            </a:r>
            <a:r>
              <a:rPr kumimoji="0" lang="en-US" sz="2400" b="0" i="0" u="none" strike="noStrike" kern="0" cap="none" spc="0" normalizeH="0" baseline="0" noProof="0" dirty="0">
                <a:ln>
                  <a:noFill/>
                </a:ln>
                <a:solidFill>
                  <a:srgbClr val="000000"/>
                </a:solidFill>
                <a:effectLst/>
                <a:uLnTx/>
                <a:uFillTx/>
                <a:latin typeface="Arial"/>
                <a:cs typeface="Arial"/>
                <a:sym typeface="Arial"/>
              </a:rPr>
              <a:t> at a railroad terminus)</a:t>
            </a: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Houston (oil,1950s, largest port, largest medical center)</a:t>
            </a: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Miami (climate, tourism, Market for specialized goods, Cuban Americans)</a:t>
            </a: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lang="en-US" sz="2400" kern="0" dirty="0">
                <a:solidFill>
                  <a:srgbClr val="000000"/>
                </a:solidFill>
                <a:latin typeface="Arial"/>
                <a:cs typeface="Arial"/>
                <a:sym typeface="Arial"/>
              </a:rPr>
              <a:t>Salt Lake City (Mormon to practice their religion)</a:t>
            </a: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Vancouver(gateway for import and export, “Hollywood North”)</a:t>
            </a:r>
          </a:p>
          <a:p>
            <a:pPr marL="628650" marR="0" lvl="1" indent="-171450" algn="l" defTabSz="914400" rtl="0" eaLnBrk="1" fontAlgn="auto" latinLnBrk="0" hangingPunct="1">
              <a:lnSpc>
                <a:spcPct val="100000"/>
              </a:lnSpc>
              <a:spcBef>
                <a:spcPts val="600"/>
              </a:spcBef>
              <a:spcAft>
                <a:spcPts val="0"/>
              </a:spcAft>
              <a:buClr>
                <a:srgbClr val="007FA3"/>
              </a:buClr>
              <a:buSzPct val="100000"/>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Washington D</a:t>
            </a:r>
            <a:r>
              <a:rPr kumimoji="0" lang="en-US" sz="100" b="0" i="0" u="none" strike="noStrike" kern="0" cap="none" spc="0" normalizeH="0" baseline="0" noProof="0" dirty="0">
                <a:ln>
                  <a:noFill/>
                </a:ln>
                <a:solidFill>
                  <a:srgbClr val="000000"/>
                </a:solidFill>
                <a:effectLst/>
                <a:uLnTx/>
                <a:uFillTx/>
                <a:latin typeface="Arial"/>
                <a:cs typeface="Arial"/>
                <a:sym typeface="Arial"/>
              </a:rPr>
              <a:t> </a:t>
            </a:r>
            <a:r>
              <a:rPr kumimoji="0" lang="en-US" sz="2400" b="0" i="0" u="none" strike="noStrike" kern="0" cap="none" spc="0" normalizeH="0" baseline="0" noProof="0" dirty="0">
                <a:ln>
                  <a:noFill/>
                </a:ln>
                <a:solidFill>
                  <a:srgbClr val="000000"/>
                </a:solidFill>
                <a:effectLst/>
                <a:uLnTx/>
                <a:uFillTx/>
                <a:latin typeface="Arial"/>
                <a:cs typeface="Arial"/>
                <a:sym typeface="Arial"/>
              </a:rPr>
              <a:t>C (</a:t>
            </a:r>
            <a:r>
              <a:rPr kumimoji="0" 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Capital, Politics, Emergence of United States as world power, Tourist attraction)</a:t>
            </a:r>
          </a:p>
          <a:p>
            <a:endParaRPr lang="en-US" dirty="0"/>
          </a:p>
        </p:txBody>
      </p:sp>
    </p:spTree>
    <p:extLst>
      <p:ext uri="{BB962C8B-B14F-4D97-AF65-F5344CB8AC3E}">
        <p14:creationId xmlns:p14="http://schemas.microsoft.com/office/powerpoint/2010/main" val="531290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0A58-90DC-4528-BC51-FF7BC977C621}"/>
              </a:ext>
            </a:extLst>
          </p:cNvPr>
          <p:cNvSpPr>
            <a:spLocks noGrp="1"/>
          </p:cNvSpPr>
          <p:nvPr>
            <p:ph type="title"/>
          </p:nvPr>
        </p:nvSpPr>
        <p:spPr/>
        <p:txBody>
          <a:bodyPr/>
          <a:lstStyle/>
          <a:p>
            <a:r>
              <a:rPr lang="en-US" dirty="0">
                <a:solidFill>
                  <a:schemeClr val="bg1"/>
                </a:solidFill>
              </a:rPr>
              <a:t>Urban ecology(Ernest Burges)</a:t>
            </a:r>
          </a:p>
        </p:txBody>
      </p:sp>
      <p:sp>
        <p:nvSpPr>
          <p:cNvPr id="3" name="Content Placeholder 2">
            <a:extLst>
              <a:ext uri="{FF2B5EF4-FFF2-40B4-BE49-F238E27FC236}">
                <a16:creationId xmlns:a16="http://schemas.microsoft.com/office/drawing/2014/main" id="{FD0BE36F-AADC-4EB8-8F01-6458E487748A}"/>
              </a:ext>
            </a:extLst>
          </p:cNvPr>
          <p:cNvSpPr>
            <a:spLocks noGrp="1"/>
          </p:cNvSpPr>
          <p:nvPr>
            <p:ph idx="1"/>
          </p:nvPr>
        </p:nvSpPr>
        <p:spPr/>
        <p:txBody>
          <a:bodyPr/>
          <a:lstStyle/>
          <a:p>
            <a:r>
              <a:rPr lang="en-US" dirty="0">
                <a:solidFill>
                  <a:schemeClr val="bg1"/>
                </a:solidFill>
              </a:rPr>
              <a:t>3) a zone of workingmen’s homes inhabited by second-generation immigrants escaping the slums; </a:t>
            </a:r>
          </a:p>
          <a:p>
            <a:r>
              <a:rPr lang="en-US" dirty="0">
                <a:solidFill>
                  <a:schemeClr val="bg1"/>
                </a:solidFill>
              </a:rPr>
              <a:t>(4) a residential zone with apartments and restricted single-family dwellings; and </a:t>
            </a:r>
          </a:p>
          <a:p>
            <a:r>
              <a:rPr lang="en-US" dirty="0">
                <a:solidFill>
                  <a:schemeClr val="bg1"/>
                </a:solidFill>
              </a:rPr>
              <a:t>(5) a commuters’ zone furthest from the city. This model, Burgess argues, could describe any city.</a:t>
            </a:r>
          </a:p>
        </p:txBody>
      </p:sp>
    </p:spTree>
    <p:extLst>
      <p:ext uri="{BB962C8B-B14F-4D97-AF65-F5344CB8AC3E}">
        <p14:creationId xmlns:p14="http://schemas.microsoft.com/office/powerpoint/2010/main" val="1865512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896A-5CDA-4D45-9CD2-761E0BCDD3F5}"/>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Chicago’s Concentric Zones</a:t>
            </a:r>
          </a:p>
        </p:txBody>
      </p:sp>
      <p:sp>
        <p:nvSpPr>
          <p:cNvPr id="8" name="Content Placeholder 7">
            <a:extLst>
              <a:ext uri="{FF2B5EF4-FFF2-40B4-BE49-F238E27FC236}">
                <a16:creationId xmlns:a16="http://schemas.microsoft.com/office/drawing/2014/main" id="{739AFC94-4639-4E9B-8111-AFC42DB440C5}"/>
              </a:ext>
            </a:extLst>
          </p:cNvPr>
          <p:cNvSpPr>
            <a:spLocks noGrp="1"/>
          </p:cNvSpPr>
          <p:nvPr>
            <p:ph idx="1"/>
          </p:nvPr>
        </p:nvSpPr>
        <p:spPr>
          <a:xfrm>
            <a:off x="844620" y="2249487"/>
            <a:ext cx="2862444" cy="3957302"/>
          </a:xfrm>
        </p:spPr>
        <p:txBody>
          <a:bodyPr>
            <a:normAutofit/>
          </a:bodyPr>
          <a:lstStyle/>
          <a:p>
            <a:pPr marL="171450" lvl="0" indent="-171450">
              <a:buFont typeface="Arial" pitchFamily="34" charset="0"/>
              <a:buChar char="•"/>
            </a:pPr>
            <a:r>
              <a:rPr lang="en-US" sz="1800" kern="1200" dirty="0">
                <a:solidFill>
                  <a:schemeClr val="tx1"/>
                </a:solidFill>
                <a:effectLst/>
                <a:latin typeface="Arial" pitchFamily="34" charset="0"/>
                <a:ea typeface="+mn-ea"/>
                <a:cs typeface="Arial" pitchFamily="34" charset="0"/>
              </a:rPr>
              <a:t>Zone I – Loop</a:t>
            </a:r>
          </a:p>
          <a:p>
            <a:pPr marL="171450" lvl="0" indent="-171450">
              <a:buFont typeface="Arial" pitchFamily="34" charset="0"/>
              <a:buChar char="•"/>
            </a:pPr>
            <a:r>
              <a:rPr lang="en-US" sz="1800" kern="1200" dirty="0">
                <a:solidFill>
                  <a:schemeClr val="tx1"/>
                </a:solidFill>
                <a:effectLst/>
                <a:latin typeface="Arial" pitchFamily="34" charset="0"/>
                <a:ea typeface="+mn-ea"/>
                <a:cs typeface="Arial" pitchFamily="34" charset="0"/>
              </a:rPr>
              <a:t>Zone II – Zone in transition</a:t>
            </a:r>
          </a:p>
          <a:p>
            <a:pPr marL="171450" lvl="0" indent="-171450">
              <a:buFont typeface="Arial" pitchFamily="34" charset="0"/>
              <a:buChar char="•"/>
            </a:pPr>
            <a:r>
              <a:rPr lang="en-US" sz="1800" kern="1200" dirty="0">
                <a:solidFill>
                  <a:schemeClr val="tx1"/>
                </a:solidFill>
                <a:effectLst/>
                <a:latin typeface="Arial" pitchFamily="34" charset="0"/>
                <a:ea typeface="+mn-ea"/>
                <a:cs typeface="Arial" pitchFamily="34" charset="0"/>
              </a:rPr>
              <a:t>Zone III – Zone of workingmen’s homes</a:t>
            </a:r>
          </a:p>
          <a:p>
            <a:pPr marL="171450" lvl="0" indent="-171450">
              <a:buFont typeface="Arial" pitchFamily="34" charset="0"/>
              <a:buChar char="•"/>
            </a:pPr>
            <a:r>
              <a:rPr lang="en-US" sz="1800" kern="1200" dirty="0">
                <a:solidFill>
                  <a:schemeClr val="tx1"/>
                </a:solidFill>
                <a:effectLst/>
                <a:latin typeface="Arial" pitchFamily="34" charset="0"/>
                <a:ea typeface="+mn-ea"/>
                <a:cs typeface="Arial" pitchFamily="34" charset="0"/>
              </a:rPr>
              <a:t>Zone IV – Residential area</a:t>
            </a:r>
          </a:p>
          <a:p>
            <a:pPr marL="171450" lvl="0" indent="-171450">
              <a:buFont typeface="Arial" pitchFamily="34" charset="0"/>
              <a:buChar char="•"/>
            </a:pPr>
            <a:r>
              <a:rPr lang="en-US" sz="1800" kern="1200" dirty="0">
                <a:solidFill>
                  <a:schemeClr val="tx1"/>
                </a:solidFill>
                <a:effectLst/>
                <a:latin typeface="Arial" pitchFamily="34" charset="0"/>
                <a:ea typeface="+mn-ea"/>
                <a:cs typeface="Arial" pitchFamily="34" charset="0"/>
              </a:rPr>
              <a:t>Zone V – Commuter’s zone</a:t>
            </a:r>
            <a:endParaRPr lang="en-US" sz="1800" dirty="0">
              <a:latin typeface="Arial" pitchFamily="34" charset="0"/>
              <a:cs typeface="Arial" pitchFamily="34" charset="0"/>
            </a:endParaRPr>
          </a:p>
          <a:p>
            <a:endParaRPr lang="en-US" sz="1400" dirty="0">
              <a:solidFill>
                <a:srgbClr val="FFFFFF"/>
              </a:solidFill>
            </a:endParaRPr>
          </a:p>
        </p:txBody>
      </p:sp>
      <p:pic>
        <p:nvPicPr>
          <p:cNvPr id="4" name="Content Placeholder 3" descr="Diagram&#10;&#10;Description automatically generated">
            <a:extLst>
              <a:ext uri="{FF2B5EF4-FFF2-40B4-BE49-F238E27FC236}">
                <a16:creationId xmlns:a16="http://schemas.microsoft.com/office/drawing/2014/main" id="{4A2F17EE-1A50-41B6-BC76-16AEFD097D53}"/>
              </a:ext>
            </a:extLst>
          </p:cNvPr>
          <p:cNvPicPr>
            <a:picLocks noChangeAspect="1"/>
          </p:cNvPicPr>
          <p:nvPr/>
        </p:nvPicPr>
        <p:blipFill>
          <a:blip r:embed="rId2"/>
          <a:stretch>
            <a:fillRect/>
          </a:stretch>
        </p:blipFill>
        <p:spPr>
          <a:xfrm>
            <a:off x="5468809" y="643467"/>
            <a:ext cx="5329983" cy="5566562"/>
          </a:xfrm>
          <a:prstGeom prst="rect">
            <a:avLst/>
          </a:prstGeom>
        </p:spPr>
      </p:pic>
    </p:spTree>
    <p:extLst>
      <p:ext uri="{BB962C8B-B14F-4D97-AF65-F5344CB8AC3E}">
        <p14:creationId xmlns:p14="http://schemas.microsoft.com/office/powerpoint/2010/main" val="102201197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4B6F-BD7C-43D0-88E3-3226D1EC6256}"/>
              </a:ext>
            </a:extLst>
          </p:cNvPr>
          <p:cNvSpPr>
            <a:spLocks noGrp="1"/>
          </p:cNvSpPr>
          <p:nvPr>
            <p:ph type="title"/>
          </p:nvPr>
        </p:nvSpPr>
        <p:spPr>
          <a:xfrm>
            <a:off x="903419" y="770917"/>
            <a:ext cx="9905998" cy="1478570"/>
          </a:xfrm>
        </p:spPr>
        <p:txBody>
          <a:bodyPr/>
          <a:lstStyle/>
          <a:p>
            <a:r>
              <a:rPr lang="en-US" dirty="0">
                <a:solidFill>
                  <a:schemeClr val="bg1"/>
                </a:solidFill>
              </a:rPr>
              <a:t>Urban Ecology</a:t>
            </a:r>
          </a:p>
        </p:txBody>
      </p:sp>
      <p:sp>
        <p:nvSpPr>
          <p:cNvPr id="3" name="Content Placeholder 2">
            <a:extLst>
              <a:ext uri="{FF2B5EF4-FFF2-40B4-BE49-F238E27FC236}">
                <a16:creationId xmlns:a16="http://schemas.microsoft.com/office/drawing/2014/main" id="{7D54066F-1621-45AD-AA6B-5F6E1C064970}"/>
              </a:ext>
            </a:extLst>
          </p:cNvPr>
          <p:cNvSpPr>
            <a:spLocks noGrp="1"/>
          </p:cNvSpPr>
          <p:nvPr>
            <p:ph idx="1"/>
          </p:nvPr>
        </p:nvSpPr>
        <p:spPr/>
        <p:txBody>
          <a:bodyPr>
            <a:normAutofit/>
          </a:bodyPr>
          <a:lstStyle/>
          <a:p>
            <a:pPr marL="432" marR="0" lvl="0" indent="0" algn="l" defTabSz="914400" rtl="0" eaLnBrk="1" fontAlgn="auto" latinLnBrk="0" hangingPunct="1">
              <a:lnSpc>
                <a:spcPct val="100000"/>
              </a:lnSpc>
              <a:spcBef>
                <a:spcPts val="1500"/>
              </a:spcBef>
              <a:spcAft>
                <a:spcPts val="0"/>
              </a:spcAft>
              <a:buClr>
                <a:srgbClr val="007FA3"/>
              </a:buClr>
              <a:buSzPct val="100000"/>
              <a:buFont typeface="Arial"/>
              <a:buNone/>
              <a:tabLst/>
              <a:defRPr/>
            </a:pPr>
            <a:r>
              <a:rPr kumimoji="0" lang="en-US" altLang="en-US" sz="2400" b="0" i="0" u="none" strike="noStrike" kern="0" cap="none" spc="0" normalizeH="0" noProof="0" dirty="0">
                <a:ln>
                  <a:noFill/>
                </a:ln>
                <a:solidFill>
                  <a:srgbClr val="FF0000"/>
                </a:solidFill>
                <a:effectLst/>
                <a:uLnTx/>
                <a:uFillTx/>
                <a:latin typeface="Arial"/>
                <a:cs typeface="Arial"/>
                <a:sym typeface="Arial"/>
              </a:rPr>
              <a:t>Hoyt’s findings</a:t>
            </a:r>
          </a:p>
          <a:p>
            <a:r>
              <a:rPr lang="en-US" dirty="0">
                <a:solidFill>
                  <a:schemeClr val="bg1"/>
                </a:solidFill>
              </a:rPr>
              <a:t>Hoyt (1939), suggests that cities are divided into pie-shaped residential sectors rather than strictly concentric zones. Several upscale residential districts surrounded by poorer areas were found in most cities. Hoyt suggested that over time, sectors moved out radially along paths they had begun in earlier years and that competition and population movements were not always responsible for the location of sectors.</a:t>
            </a:r>
          </a:p>
        </p:txBody>
      </p:sp>
    </p:spTree>
    <p:extLst>
      <p:ext uri="{BB962C8B-B14F-4D97-AF65-F5344CB8AC3E}">
        <p14:creationId xmlns:p14="http://schemas.microsoft.com/office/powerpoint/2010/main" val="727911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9C5A-485D-4EA8-9A09-EBD6CEFB8648}"/>
              </a:ext>
            </a:extLst>
          </p:cNvPr>
          <p:cNvSpPr>
            <a:spLocks noGrp="1"/>
          </p:cNvSpPr>
          <p:nvPr>
            <p:ph type="title"/>
          </p:nvPr>
        </p:nvSpPr>
        <p:spPr>
          <a:xfrm>
            <a:off x="855266" y="618518"/>
            <a:ext cx="2851417" cy="1478570"/>
          </a:xfrm>
        </p:spPr>
        <p:txBody>
          <a:bodyPr>
            <a:normAutofit/>
          </a:bodyPr>
          <a:lstStyle/>
          <a:p>
            <a:r>
              <a:rPr lang="en-US" sz="2500">
                <a:solidFill>
                  <a:srgbClr val="FFFFFF"/>
                </a:solidFill>
              </a:rPr>
              <a:t>Shifts in the Location of </a:t>
            </a:r>
            <a:r>
              <a:rPr lang="en-GB" sz="2500">
                <a:solidFill>
                  <a:srgbClr val="FFFFFF"/>
                </a:solidFill>
              </a:rPr>
              <a:t>Fashionable Residential</a:t>
            </a:r>
            <a:endParaRPr lang="en-US" sz="2500">
              <a:solidFill>
                <a:srgbClr val="FFFFFF"/>
              </a:solidFill>
            </a:endParaRPr>
          </a:p>
        </p:txBody>
      </p:sp>
      <p:sp>
        <p:nvSpPr>
          <p:cNvPr id="3" name="Content Placeholder 2">
            <a:extLst>
              <a:ext uri="{FF2B5EF4-FFF2-40B4-BE49-F238E27FC236}">
                <a16:creationId xmlns:a16="http://schemas.microsoft.com/office/drawing/2014/main" id="{CB7F4AB5-07AC-4C4D-B669-6B21FF80DC8B}"/>
              </a:ext>
            </a:extLst>
          </p:cNvPr>
          <p:cNvSpPr>
            <a:spLocks noGrp="1"/>
          </p:cNvSpPr>
          <p:nvPr>
            <p:ph idx="1"/>
          </p:nvPr>
        </p:nvSpPr>
        <p:spPr>
          <a:xfrm>
            <a:off x="844620" y="2249487"/>
            <a:ext cx="2862444" cy="3957302"/>
          </a:xfrm>
        </p:spPr>
        <p:txBody>
          <a:bodyPr>
            <a:normAutofit/>
          </a:bodyPr>
          <a:lstStyle/>
          <a:p>
            <a:pPr marL="171450" lvl="0" indent="-171450">
              <a:buFont typeface="Arial" pitchFamily="34" charset="0"/>
              <a:buChar char="•"/>
            </a:pPr>
            <a:r>
              <a:rPr lang="en-US" sz="2000" kern="1200" dirty="0">
                <a:solidFill>
                  <a:schemeClr val="tx1"/>
                </a:solidFill>
                <a:effectLst/>
                <a:latin typeface="Arial" pitchFamily="34" charset="0"/>
                <a:ea typeface="+mn-ea"/>
                <a:cs typeface="Arial" pitchFamily="34" charset="0"/>
              </a:rPr>
              <a:t>Indicates the shift of high-prestige sector locations in Boston, Seattle, Minneapolis</a:t>
            </a:r>
          </a:p>
          <a:p>
            <a:pPr marL="171450" lvl="0" indent="-171450">
              <a:buFont typeface="Arial" pitchFamily="34" charset="0"/>
              <a:buChar char="•"/>
            </a:pPr>
            <a:r>
              <a:rPr lang="en-US" sz="2000" kern="1200" dirty="0">
                <a:solidFill>
                  <a:schemeClr val="tx1"/>
                </a:solidFill>
                <a:effectLst/>
                <a:latin typeface="Arial" pitchFamily="34" charset="0"/>
                <a:ea typeface="+mn-ea"/>
                <a:cs typeface="Arial" pitchFamily="34" charset="0"/>
              </a:rPr>
              <a:t>Shaded portions indicate the high-prestige sector locations</a:t>
            </a:r>
            <a:endParaRPr lang="en-US" sz="2000" dirty="0">
              <a:latin typeface="Arial" pitchFamily="34" charset="0"/>
              <a:cs typeface="Arial" pitchFamily="34" charset="0"/>
            </a:endParaRPr>
          </a:p>
          <a:p>
            <a:endParaRPr lang="en-US" sz="1400" dirty="0">
              <a:solidFill>
                <a:srgbClr val="FFFFFF"/>
              </a:solidFill>
            </a:endParaRPr>
          </a:p>
        </p:txBody>
      </p:sp>
      <p:pic>
        <p:nvPicPr>
          <p:cNvPr id="4" name="Picture 3" descr="An illustration shows changes in desirable locations in 3 major U S cities in 19 hundred, 19 15, and 19 36. Boston Massachusetts. 19 hundred, southwestern downtown, 19 15, western midtown, 19 36, western and southeastern outskirts. Seattle Washington. 19 hundred, eastern downtown, 19 15 northeastern midtown and southeastern outskirts, 19 36, northwestern, northeastern, and southeastern outskirts. Minneapolis Minnesota. 19 hundred, southwestern and western downtown and midtown, 19 15 southwestern and western midtown, 19 36, southwestern and western midtown and outskirts." title="Figure 6.5 A diagrammatic depiction of the shifts in fashionable residential areas in Boston, Seattle, and Minneapolis in 1900, 1915 and 1936. The cities are depicted as 3 concentric circles.">
            <a:extLst>
              <a:ext uri="{FF2B5EF4-FFF2-40B4-BE49-F238E27FC236}">
                <a16:creationId xmlns:a16="http://schemas.microsoft.com/office/drawing/2014/main" id="{04CC7E23-A9C2-4C03-95E1-05D155157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778" y="1322204"/>
            <a:ext cx="6844045" cy="4209087"/>
          </a:xfrm>
          <a:prstGeom prst="rect">
            <a:avLst/>
          </a:prstGeom>
        </p:spPr>
      </p:pic>
    </p:spTree>
    <p:extLst>
      <p:ext uri="{BB962C8B-B14F-4D97-AF65-F5344CB8AC3E}">
        <p14:creationId xmlns:p14="http://schemas.microsoft.com/office/powerpoint/2010/main" val="102424793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C6DEC-D6F8-4599-941C-A11016A34682}"/>
              </a:ext>
            </a:extLst>
          </p:cNvPr>
          <p:cNvSpPr>
            <a:spLocks noGrp="1"/>
          </p:cNvSpPr>
          <p:nvPr>
            <p:ph type="title"/>
          </p:nvPr>
        </p:nvSpPr>
        <p:spPr/>
        <p:txBody>
          <a:bodyPr/>
          <a:lstStyle/>
          <a:p>
            <a:r>
              <a:rPr lang="en-US" dirty="0">
                <a:solidFill>
                  <a:schemeClr val="bg1"/>
                </a:solidFill>
              </a:rPr>
              <a:t>Urban Ecology</a:t>
            </a:r>
          </a:p>
        </p:txBody>
      </p:sp>
      <p:sp>
        <p:nvSpPr>
          <p:cNvPr id="3" name="Content Placeholder 2">
            <a:extLst>
              <a:ext uri="{FF2B5EF4-FFF2-40B4-BE49-F238E27FC236}">
                <a16:creationId xmlns:a16="http://schemas.microsoft.com/office/drawing/2014/main" id="{5B9605C6-5218-425C-9704-EDE89427EB52}"/>
              </a:ext>
            </a:extLst>
          </p:cNvPr>
          <p:cNvSpPr>
            <a:spLocks noGrp="1"/>
          </p:cNvSpPr>
          <p:nvPr>
            <p:ph idx="1"/>
          </p:nvPr>
        </p:nvSpPr>
        <p:spPr>
          <a:xfrm>
            <a:off x="1141412" y="1578279"/>
            <a:ext cx="9905999" cy="4212922"/>
          </a:xfrm>
        </p:spPr>
        <p:txBody>
          <a:bodyPr>
            <a:normAutofit/>
          </a:bodyPr>
          <a:lstStyle/>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altLang="en-US" sz="2400" b="1" i="0" u="none" strike="noStrike" kern="0" cap="none" spc="0" normalizeH="0" baseline="0" noProof="0" dirty="0">
                <a:ln>
                  <a:noFill/>
                </a:ln>
                <a:solidFill>
                  <a:srgbClr val="000000"/>
                </a:solidFill>
                <a:effectLst/>
                <a:uLnTx/>
                <a:uFillTx/>
                <a:latin typeface="Arial"/>
                <a:cs typeface="Arial"/>
                <a:sym typeface="Arial"/>
              </a:rPr>
              <a:t>Multiple Nuclei</a:t>
            </a:r>
          </a:p>
          <a:p>
            <a:pPr marL="432" marR="0" lvl="0" indent="0" algn="l" defTabSz="914400" rtl="0" eaLnBrk="1" fontAlgn="auto" latinLnBrk="0" hangingPunct="1">
              <a:lnSpc>
                <a:spcPct val="100000"/>
              </a:lnSpc>
              <a:spcBef>
                <a:spcPts val="1500"/>
              </a:spcBef>
              <a:spcAft>
                <a:spcPts val="0"/>
              </a:spcAft>
              <a:buClr>
                <a:srgbClr val="007FA3"/>
              </a:buClr>
              <a:buSzPct val="100000"/>
              <a:buFont typeface="Arial"/>
              <a:buNone/>
              <a:tabLst/>
              <a:defRPr/>
            </a:pPr>
            <a:r>
              <a:rPr kumimoji="0" lang="en-US" altLang="en-US" sz="2400" b="0" i="0" u="sng" strike="noStrike" kern="0" cap="none" spc="0" normalizeH="0" baseline="0" noProof="0" dirty="0">
                <a:ln>
                  <a:noFill/>
                </a:ln>
                <a:solidFill>
                  <a:srgbClr val="000000"/>
                </a:solidFill>
                <a:effectLst/>
                <a:uLnTx/>
                <a:uFillTx/>
                <a:latin typeface="Arial"/>
                <a:cs typeface="Arial"/>
                <a:sym typeface="Arial"/>
              </a:rPr>
              <a:t>Chauncy Harris and Edward Ullman’s argument(1945)</a:t>
            </a:r>
          </a:p>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Arial"/>
                <a:cs typeface="Arial"/>
                <a:sym typeface="Arial"/>
              </a:rPr>
              <a:t>Through time</a:t>
            </a:r>
          </a:p>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Arial"/>
                <a:cs typeface="Arial"/>
                <a:sym typeface="Arial"/>
              </a:rPr>
              <a:t>Diversification of modern cities</a:t>
            </a:r>
          </a:p>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Arial"/>
                <a:cs typeface="Arial"/>
                <a:sym typeface="Arial"/>
              </a:rPr>
              <a:t>Development of distinct sectors of activity</a:t>
            </a:r>
          </a:p>
          <a:p>
            <a:pPr marL="432" marR="0" lvl="0" indent="0" algn="l" defTabSz="914400" rtl="0" eaLnBrk="1" fontAlgn="auto" latinLnBrk="0" hangingPunct="1">
              <a:lnSpc>
                <a:spcPct val="100000"/>
              </a:lnSpc>
              <a:spcBef>
                <a:spcPts val="1500"/>
              </a:spcBef>
              <a:spcAft>
                <a:spcPts val="0"/>
              </a:spcAft>
              <a:buClr>
                <a:srgbClr val="007FA3"/>
              </a:buClr>
              <a:buSzPct val="100000"/>
              <a:buNone/>
              <a:tabLst/>
              <a:defRPr/>
            </a:pPr>
            <a:r>
              <a:rPr kumimoji="0" lang="en-US" altLang="en-US" sz="2400" b="0" i="0" u="none" strike="noStrike" kern="0" cap="none" spc="0" normalizeH="0" baseline="0" noProof="0" dirty="0">
                <a:ln>
                  <a:noFill/>
                </a:ln>
                <a:solidFill>
                  <a:srgbClr val="000000"/>
                </a:solidFill>
                <a:effectLst/>
                <a:uLnTx/>
                <a:uFillTx/>
                <a:latin typeface="Arial"/>
                <a:cs typeface="Arial"/>
                <a:sym typeface="Arial"/>
              </a:rPr>
              <a:t>For example, the relocation of heavy manufacturing from central business districts to outlying areas reflects the desire to minimize the cost of land and taxes.</a:t>
            </a:r>
          </a:p>
        </p:txBody>
      </p:sp>
    </p:spTree>
    <p:extLst>
      <p:ext uri="{BB962C8B-B14F-4D97-AF65-F5344CB8AC3E}">
        <p14:creationId xmlns:p14="http://schemas.microsoft.com/office/powerpoint/2010/main" val="409152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88EA-2F74-4899-9FB8-8F76BAF7000B}"/>
              </a:ext>
            </a:extLst>
          </p:cNvPr>
          <p:cNvSpPr>
            <a:spLocks noGrp="1"/>
          </p:cNvSpPr>
          <p:nvPr>
            <p:ph type="title"/>
          </p:nvPr>
        </p:nvSpPr>
        <p:spPr>
          <a:xfrm>
            <a:off x="1141413" y="618518"/>
            <a:ext cx="4459286" cy="1478570"/>
          </a:xfrm>
        </p:spPr>
        <p:txBody>
          <a:bodyPr>
            <a:normAutofit/>
          </a:bodyPr>
          <a:lstStyle/>
          <a:p>
            <a:r>
              <a:rPr lang="en-US" sz="3200"/>
              <a:t>The Multiple Nuclei Theory</a:t>
            </a:r>
          </a:p>
        </p:txBody>
      </p:sp>
      <p:sp>
        <p:nvSpPr>
          <p:cNvPr id="3" name="Content Placeholder 2">
            <a:extLst>
              <a:ext uri="{FF2B5EF4-FFF2-40B4-BE49-F238E27FC236}">
                <a16:creationId xmlns:a16="http://schemas.microsoft.com/office/drawing/2014/main" id="{E2EFB1FB-B7FF-4A02-AB58-BAD6E22DB743}"/>
              </a:ext>
            </a:extLst>
          </p:cNvPr>
          <p:cNvSpPr>
            <a:spLocks noGrp="1"/>
          </p:cNvSpPr>
          <p:nvPr>
            <p:ph idx="1"/>
          </p:nvPr>
        </p:nvSpPr>
        <p:spPr>
          <a:xfrm>
            <a:off x="1141412" y="2249487"/>
            <a:ext cx="4459287" cy="3965046"/>
          </a:xfrm>
        </p:spPr>
        <p:txBody>
          <a:bodyPr>
            <a:normAutofit/>
          </a:bodyPr>
          <a:lstStyle/>
          <a:p>
            <a:pPr marL="171450" lvl="0" indent="-171450">
              <a:buFont typeface="Arial" pitchFamily="34" charset="0"/>
              <a:buChar char="•"/>
            </a:pPr>
            <a:r>
              <a:rPr lang="en-US" sz="2000" kern="1200" dirty="0">
                <a:solidFill>
                  <a:schemeClr val="bg1"/>
                </a:solidFill>
                <a:effectLst/>
                <a:latin typeface="Arial" pitchFamily="34" charset="0"/>
                <a:ea typeface="+mn-ea"/>
                <a:cs typeface="Arial" pitchFamily="34" charset="0"/>
              </a:rPr>
              <a:t>Figure explains multiple nuclei theory</a:t>
            </a:r>
          </a:p>
          <a:p>
            <a:pPr marL="171450" lvl="0" indent="-171450">
              <a:buFont typeface="Arial" pitchFamily="34" charset="0"/>
              <a:buChar char="•"/>
            </a:pPr>
            <a:r>
              <a:rPr lang="en-US" sz="2000" kern="1200" dirty="0">
                <a:solidFill>
                  <a:schemeClr val="bg1"/>
                </a:solidFill>
                <a:effectLst/>
                <a:latin typeface="Arial" pitchFamily="34" charset="0"/>
                <a:ea typeface="+mn-ea"/>
                <a:cs typeface="Arial" pitchFamily="34" charset="0"/>
              </a:rPr>
              <a:t>Central business district is indicated</a:t>
            </a:r>
          </a:p>
          <a:p>
            <a:pPr marL="171450" lvl="0" indent="-171450">
              <a:buFont typeface="Arial" pitchFamily="34" charset="0"/>
              <a:buChar char="•"/>
            </a:pPr>
            <a:r>
              <a:rPr lang="en-US" sz="2000" kern="1200" dirty="0">
                <a:solidFill>
                  <a:schemeClr val="bg1"/>
                </a:solidFill>
                <a:effectLst/>
                <a:latin typeface="Arial" pitchFamily="34" charset="0"/>
                <a:ea typeface="+mn-ea"/>
                <a:cs typeface="Arial" pitchFamily="34" charset="0"/>
              </a:rPr>
              <a:t>Eight distinct sectors around CBD are indicated</a:t>
            </a:r>
            <a:endParaRPr lang="en-US" sz="1100" dirty="0">
              <a:solidFill>
                <a:schemeClr val="bg1"/>
              </a:solidFill>
              <a:latin typeface="Arial" pitchFamily="34" charset="0"/>
              <a:cs typeface="Arial" pitchFamily="34" charset="0"/>
            </a:endParaRPr>
          </a:p>
          <a:p>
            <a:endParaRPr lang="en-US" sz="2000" dirty="0"/>
          </a:p>
        </p:txBody>
      </p:sp>
      <p:pic>
        <p:nvPicPr>
          <p:cNvPr id="4" name="Picture 2" descr="An illustration of the Multiple Nuclei Theory shows the central business district, 1, located in the northern central portion of the city. 2, wholesale light manufacturing is to the west. 3, low class residential areas surround the business district to the northwest, west, southwest, and south. 4, medium class residential areas surround the business district to the north, northeast, east, southeast, and south. 5, high class residential areas border the middle class area to the far eastern and southeastern outskirts. 6, heavy manufacturing is southwest of the low class area. 7, outlying business district is on the border of the middle and high class areas. 8, residential suburbs are to the southeast beyond the city. 9, industrial suburbs are to the south, beyond the heavy manufacturing area." title="Figure 6.6 A diagrammatic representation of the Multiple Nuclei Theory.">
            <a:extLst>
              <a:ext uri="{FF2B5EF4-FFF2-40B4-BE49-F238E27FC236}">
                <a16:creationId xmlns:a16="http://schemas.microsoft.com/office/drawing/2014/main" id="{D3853AE2-FC91-44C9-B732-7A1052761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704" y="116378"/>
            <a:ext cx="5264258" cy="64477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746193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D102-E1AD-497E-8074-31C49733C401}"/>
              </a:ext>
            </a:extLst>
          </p:cNvPr>
          <p:cNvSpPr>
            <a:spLocks noGrp="1"/>
          </p:cNvSpPr>
          <p:nvPr>
            <p:ph type="title"/>
          </p:nvPr>
        </p:nvSpPr>
        <p:spPr/>
        <p:txBody>
          <a:bodyPr/>
          <a:lstStyle/>
          <a:p>
            <a:r>
              <a:rPr lang="en-US" dirty="0">
                <a:solidFill>
                  <a:schemeClr val="bg1"/>
                </a:solidFill>
              </a:rPr>
              <a:t>Evaluation</a:t>
            </a:r>
          </a:p>
        </p:txBody>
      </p:sp>
      <p:sp>
        <p:nvSpPr>
          <p:cNvPr id="3" name="Content Placeholder 2">
            <a:extLst>
              <a:ext uri="{FF2B5EF4-FFF2-40B4-BE49-F238E27FC236}">
                <a16:creationId xmlns:a16="http://schemas.microsoft.com/office/drawing/2014/main" id="{E12FD6F4-AFE1-4FC1-A6A6-4DBF047D51FA}"/>
              </a:ext>
            </a:extLst>
          </p:cNvPr>
          <p:cNvSpPr>
            <a:spLocks noGrp="1"/>
          </p:cNvSpPr>
          <p:nvPr>
            <p:ph idx="1"/>
          </p:nvPr>
        </p:nvSpPr>
        <p:spPr/>
        <p:txBody>
          <a:bodyPr>
            <a:normAutofit/>
          </a:bodyPr>
          <a:lstStyle/>
          <a:p>
            <a:r>
              <a:rPr lang="en-US" sz="2800" b="1" dirty="0">
                <a:solidFill>
                  <a:schemeClr val="bg1"/>
                </a:solidFill>
              </a:rPr>
              <a:t>Burgess</a:t>
            </a:r>
            <a:r>
              <a:rPr lang="en-US" sz="2800" dirty="0">
                <a:solidFill>
                  <a:schemeClr val="bg1"/>
                </a:solidFill>
              </a:rPr>
              <a:t> assumed his concentric zone model would describe any city, but this pattern of urban growth tends to occur among </a:t>
            </a:r>
            <a:r>
              <a:rPr lang="en-US" sz="2800" b="1" dirty="0">
                <a:solidFill>
                  <a:schemeClr val="bg1"/>
                </a:solidFill>
              </a:rPr>
              <a:t>industrially based, older, larger, and more dispersed metropolitan communities</a:t>
            </a:r>
            <a:r>
              <a:rPr lang="en-US" sz="2800" dirty="0">
                <a:solidFill>
                  <a:schemeClr val="bg1"/>
                </a:solidFill>
              </a:rPr>
              <a:t>. </a:t>
            </a:r>
            <a:r>
              <a:rPr lang="en-US" sz="2800" b="1" dirty="0">
                <a:solidFill>
                  <a:schemeClr val="bg1"/>
                </a:solidFill>
              </a:rPr>
              <a:t>Both Hoyt’s sector theory and the multiple nuclei model are critiqued for providing a descriptive analysis of land use within cities.</a:t>
            </a:r>
          </a:p>
        </p:txBody>
      </p:sp>
    </p:spTree>
    <p:extLst>
      <p:ext uri="{BB962C8B-B14F-4D97-AF65-F5344CB8AC3E}">
        <p14:creationId xmlns:p14="http://schemas.microsoft.com/office/powerpoint/2010/main" val="2215965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B7F9-7EE1-4D76-8521-2DCBCB412BD9}"/>
              </a:ext>
            </a:extLst>
          </p:cNvPr>
          <p:cNvSpPr>
            <a:spLocks noGrp="1"/>
          </p:cNvSpPr>
          <p:nvPr>
            <p:ph type="title"/>
          </p:nvPr>
        </p:nvSpPr>
        <p:spPr/>
        <p:txBody>
          <a:bodyPr/>
          <a:lstStyle/>
          <a:p>
            <a:r>
              <a:rPr lang="en-US" dirty="0">
                <a:solidFill>
                  <a:schemeClr val="bg1"/>
                </a:solidFill>
              </a:rPr>
              <a:t>Evaluation</a:t>
            </a:r>
          </a:p>
        </p:txBody>
      </p:sp>
      <p:sp>
        <p:nvSpPr>
          <p:cNvPr id="3" name="Content Placeholder 2">
            <a:extLst>
              <a:ext uri="{FF2B5EF4-FFF2-40B4-BE49-F238E27FC236}">
                <a16:creationId xmlns:a16="http://schemas.microsoft.com/office/drawing/2014/main" id="{070D6192-27D3-45A8-8208-F1A02E5F3CB1}"/>
              </a:ext>
            </a:extLst>
          </p:cNvPr>
          <p:cNvSpPr>
            <a:spLocks noGrp="1"/>
          </p:cNvSpPr>
          <p:nvPr>
            <p:ph idx="1"/>
          </p:nvPr>
        </p:nvSpPr>
        <p:spPr/>
        <p:txBody>
          <a:bodyPr/>
          <a:lstStyle/>
          <a:p>
            <a:pPr marL="0" indent="0">
              <a:buNone/>
            </a:pPr>
            <a:r>
              <a:rPr lang="en-US" dirty="0"/>
              <a:t> </a:t>
            </a:r>
            <a:r>
              <a:rPr lang="en-US" sz="3200" dirty="0">
                <a:solidFill>
                  <a:schemeClr val="bg1"/>
                </a:solidFill>
              </a:rPr>
              <a:t>In general, these models are limited because they suggest uniformity within zones and rely on the concepts of unrestrained competition and large population movement to explain growth patterns.</a:t>
            </a:r>
          </a:p>
        </p:txBody>
      </p:sp>
    </p:spTree>
    <p:extLst>
      <p:ext uri="{BB962C8B-B14F-4D97-AF65-F5344CB8AC3E}">
        <p14:creationId xmlns:p14="http://schemas.microsoft.com/office/powerpoint/2010/main" val="1604967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94C3-E07C-42A2-993D-3ACA4EE4FA7B}"/>
              </a:ext>
            </a:extLst>
          </p:cNvPr>
          <p:cNvSpPr>
            <a:spLocks noGrp="1"/>
          </p:cNvSpPr>
          <p:nvPr>
            <p:ph type="title"/>
          </p:nvPr>
        </p:nvSpPr>
        <p:spPr/>
        <p:txBody>
          <a:bodyPr/>
          <a:lstStyle/>
          <a:p>
            <a:r>
              <a:rPr lang="en-US" dirty="0">
                <a:solidFill>
                  <a:schemeClr val="bg1"/>
                </a:solidFill>
              </a:rPr>
              <a:t>Evaluation</a:t>
            </a:r>
          </a:p>
        </p:txBody>
      </p:sp>
      <p:sp>
        <p:nvSpPr>
          <p:cNvPr id="3" name="Content Placeholder 2">
            <a:extLst>
              <a:ext uri="{FF2B5EF4-FFF2-40B4-BE49-F238E27FC236}">
                <a16:creationId xmlns:a16="http://schemas.microsoft.com/office/drawing/2014/main" id="{EE21CB94-54F6-4522-A586-2DAAEC53282A}"/>
              </a:ext>
            </a:extLst>
          </p:cNvPr>
          <p:cNvSpPr>
            <a:spLocks noGrp="1"/>
          </p:cNvSpPr>
          <p:nvPr>
            <p:ph idx="1"/>
          </p:nvPr>
        </p:nvSpPr>
        <p:spPr/>
        <p:txBody>
          <a:bodyPr>
            <a:normAutofit/>
          </a:bodyPr>
          <a:lstStyle/>
          <a:p>
            <a:r>
              <a:rPr lang="en-US" sz="2800" dirty="0">
                <a:solidFill>
                  <a:schemeClr val="bg1"/>
                </a:solidFill>
              </a:rPr>
              <a:t>Consequently, they ignore the impact that forces such as </a:t>
            </a:r>
            <a:r>
              <a:rPr lang="en-US" sz="2800" b="1" dirty="0">
                <a:solidFill>
                  <a:schemeClr val="bg1"/>
                </a:solidFill>
              </a:rPr>
              <a:t>globalization, technological advances, communications, and transportation </a:t>
            </a:r>
            <a:r>
              <a:rPr lang="en-US" sz="2800" dirty="0">
                <a:solidFill>
                  <a:schemeClr val="bg1"/>
                </a:solidFill>
              </a:rPr>
              <a:t>can have on a city’s spatial development. The urban ecological approach is often seen as too biological because </a:t>
            </a:r>
            <a:r>
              <a:rPr lang="en-US" sz="2800" b="1" dirty="0">
                <a:solidFill>
                  <a:schemeClr val="bg1"/>
                </a:solidFill>
              </a:rPr>
              <a:t>it negates the impact of choice, culture in the city, and community</a:t>
            </a:r>
          </a:p>
        </p:txBody>
      </p:sp>
    </p:spTree>
    <p:extLst>
      <p:ext uri="{BB962C8B-B14F-4D97-AF65-F5344CB8AC3E}">
        <p14:creationId xmlns:p14="http://schemas.microsoft.com/office/powerpoint/2010/main" val="188031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7DDB-83D9-49C7-99DB-E6DBAE98ADB4}"/>
              </a:ext>
            </a:extLst>
          </p:cNvPr>
          <p:cNvSpPr>
            <a:spLocks noGrp="1"/>
          </p:cNvSpPr>
          <p:nvPr>
            <p:ph type="title"/>
          </p:nvPr>
        </p:nvSpPr>
        <p:spPr/>
        <p:txBody>
          <a:bodyPr/>
          <a:lstStyle/>
          <a:p>
            <a:r>
              <a:rPr lang="en-US" dirty="0">
                <a:solidFill>
                  <a:schemeClr val="bg1"/>
                </a:solidFill>
              </a:rPr>
              <a:t>The Economics of Land Use</a:t>
            </a:r>
          </a:p>
        </p:txBody>
      </p:sp>
      <p:sp>
        <p:nvSpPr>
          <p:cNvPr id="3" name="Content Placeholder 2">
            <a:extLst>
              <a:ext uri="{FF2B5EF4-FFF2-40B4-BE49-F238E27FC236}">
                <a16:creationId xmlns:a16="http://schemas.microsoft.com/office/drawing/2014/main" id="{6D52B350-F91F-4ACC-91C1-62499684D5F6}"/>
              </a:ext>
            </a:extLst>
          </p:cNvPr>
          <p:cNvSpPr>
            <a:spLocks noGrp="1"/>
          </p:cNvSpPr>
          <p:nvPr>
            <p:ph idx="1"/>
          </p:nvPr>
        </p:nvSpPr>
        <p:spPr>
          <a:xfrm>
            <a:off x="1141412" y="1716066"/>
            <a:ext cx="9905999" cy="4972833"/>
          </a:xfrm>
        </p:spPr>
        <p:txBody>
          <a:bodyPr>
            <a:normAutofit fontScale="85000" lnSpcReduction="20000"/>
          </a:bodyPr>
          <a:lstStyle/>
          <a:p>
            <a:r>
              <a:rPr lang="en-US" b="1" dirty="0">
                <a:solidFill>
                  <a:schemeClr val="bg1"/>
                </a:solidFill>
              </a:rPr>
              <a:t>Central Place Theory:</a:t>
            </a:r>
            <a:endParaRPr lang="en-US" dirty="0">
              <a:solidFill>
                <a:schemeClr val="bg1"/>
              </a:solidFill>
            </a:endParaRPr>
          </a:p>
          <a:p>
            <a:r>
              <a:rPr lang="en-US" dirty="0">
                <a:solidFill>
                  <a:schemeClr val="bg1"/>
                </a:solidFill>
              </a:rPr>
              <a:t>Creation of new things: promotes “Interaction and fusion”(Mumford)</a:t>
            </a:r>
          </a:p>
          <a:p>
            <a:r>
              <a:rPr lang="en-US" dirty="0">
                <a:solidFill>
                  <a:schemeClr val="bg1"/>
                </a:solidFill>
              </a:rPr>
              <a:t>In the “downtown,” one finds the greatest economic advantages that cities can offer</a:t>
            </a:r>
          </a:p>
          <a:p>
            <a:pPr marL="432" indent="0">
              <a:buNone/>
            </a:pPr>
            <a:r>
              <a:rPr lang="en-US" b="1" dirty="0">
                <a:solidFill>
                  <a:schemeClr val="bg1"/>
                </a:solidFill>
              </a:rPr>
              <a:t>Economic advantage</a:t>
            </a:r>
          </a:p>
          <a:p>
            <a:r>
              <a:rPr lang="en-US" dirty="0">
                <a:solidFill>
                  <a:schemeClr val="bg1"/>
                </a:solidFill>
              </a:rPr>
              <a:t>1) Goods availability: oil transport to Albany, NY vs small town</a:t>
            </a:r>
          </a:p>
          <a:p>
            <a:r>
              <a:rPr lang="en-US" dirty="0">
                <a:solidFill>
                  <a:schemeClr val="bg1"/>
                </a:solidFill>
              </a:rPr>
              <a:t>2) Agglomeration industries: the concentration of interrelated businesses(Nashville, LA)</a:t>
            </a:r>
          </a:p>
          <a:p>
            <a:r>
              <a:rPr lang="en-US" dirty="0">
                <a:solidFill>
                  <a:schemeClr val="bg1"/>
                </a:solidFill>
              </a:rPr>
              <a:t>3) Competition: keep cost down, quality up</a:t>
            </a:r>
          </a:p>
          <a:p>
            <a:r>
              <a:rPr lang="en-US" dirty="0">
                <a:solidFill>
                  <a:schemeClr val="bg1"/>
                </a:solidFill>
              </a:rPr>
              <a:t>4) Large available workforce, Large pool of customers </a:t>
            </a:r>
          </a:p>
          <a:p>
            <a:r>
              <a:rPr lang="en-US" b="1" dirty="0">
                <a:solidFill>
                  <a:schemeClr val="bg1"/>
                </a:solidFill>
              </a:rPr>
              <a:t>Urban hierarchy</a:t>
            </a:r>
          </a:p>
          <a:p>
            <a:r>
              <a:rPr lang="en-US" dirty="0">
                <a:solidFill>
                  <a:schemeClr val="bg1"/>
                </a:solidFill>
              </a:rPr>
              <a:t>Increase in population: central place theory(W </a:t>
            </a:r>
            <a:r>
              <a:rPr lang="en-US" dirty="0" err="1">
                <a:solidFill>
                  <a:schemeClr val="bg1"/>
                </a:solidFill>
              </a:rPr>
              <a:t>Christaller</a:t>
            </a:r>
            <a:r>
              <a:rPr lang="en-US" dirty="0">
                <a:solidFill>
                  <a:schemeClr val="bg1"/>
                </a:solidFill>
              </a:rPr>
              <a:t>), The more important a city’s economic function to a region, the more its population will increase and respect each other’s market “distance interval.” (Buffalo, Rochester, Syracuse)</a:t>
            </a:r>
          </a:p>
          <a:p>
            <a:endParaRPr lang="en-US" dirty="0"/>
          </a:p>
        </p:txBody>
      </p:sp>
    </p:spTree>
    <p:extLst>
      <p:ext uri="{BB962C8B-B14F-4D97-AF65-F5344CB8AC3E}">
        <p14:creationId xmlns:p14="http://schemas.microsoft.com/office/powerpoint/2010/main" val="153313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6771-373A-4AD5-858B-9B3997822657}"/>
              </a:ext>
            </a:extLst>
          </p:cNvPr>
          <p:cNvSpPr>
            <a:spLocks noGrp="1"/>
          </p:cNvSpPr>
          <p:nvPr>
            <p:ph type="title"/>
          </p:nvPr>
        </p:nvSpPr>
        <p:spPr>
          <a:xfrm>
            <a:off x="1141413" y="108260"/>
            <a:ext cx="9905998" cy="1273629"/>
          </a:xfrm>
        </p:spPr>
        <p:txBody>
          <a:bodyPr/>
          <a:lstStyle/>
          <a:p>
            <a:r>
              <a:rPr lang="en-US" sz="3600" dirty="0"/>
              <a:t> </a:t>
            </a:r>
            <a:r>
              <a:rPr lang="en-US" sz="3600" dirty="0">
                <a:solidFill>
                  <a:schemeClr val="bg1"/>
                </a:solidFill>
              </a:rPr>
              <a:t>Geographical Location of the Most Populous North American Cities, 2010</a:t>
            </a:r>
            <a:endParaRPr lang="en-US" dirty="0">
              <a:solidFill>
                <a:schemeClr val="bg1"/>
              </a:solidFill>
            </a:endParaRPr>
          </a:p>
        </p:txBody>
      </p:sp>
      <p:sp>
        <p:nvSpPr>
          <p:cNvPr id="3" name="Content Placeholder 2">
            <a:extLst>
              <a:ext uri="{FF2B5EF4-FFF2-40B4-BE49-F238E27FC236}">
                <a16:creationId xmlns:a16="http://schemas.microsoft.com/office/drawing/2014/main" id="{2D8998E3-199C-48B3-B211-1B83AB9589D6}"/>
              </a:ext>
            </a:extLst>
          </p:cNvPr>
          <p:cNvSpPr>
            <a:spLocks noGrp="1"/>
          </p:cNvSpPr>
          <p:nvPr>
            <p:ph idx="1"/>
          </p:nvPr>
        </p:nvSpPr>
        <p:spPr/>
        <p:txBody>
          <a:bodyPr/>
          <a:lstStyle/>
          <a:p>
            <a:endParaRPr lang="en-US" dirty="0"/>
          </a:p>
        </p:txBody>
      </p:sp>
      <p:pic>
        <p:nvPicPr>
          <p:cNvPr id="4" name="Picture 2" descr="A map showing the geographical location of the most populous North American Cities in 2010. Canadian cities include Vancouver, Edmonton, Calgary, Winnipeg, Toronto, Mississauga, Ottawa, and Montreal. Cities in the United States, from northwest to south east include the following. Seattle, Portland, San Francisco, San Jose, Los Angeles, San Diego, Las Vegas, Phoenix, Denver, El Paso, Oklahoma City, Fort Worth, Dallas, Austin, Houston, San Antonio, Milwaukee, Chicago, Detroit, Indianapolis, Memphis, Nashville, Columbus, Boston, New York, Philadelphia, Baltimore, Washington D C, Louisville, Charlotte, Nashville, and Jacksonville. " title="Figure 6.1 A map of the most populated North American cities as of 2010.">
            <a:extLst>
              <a:ext uri="{FF2B5EF4-FFF2-40B4-BE49-F238E27FC236}">
                <a16:creationId xmlns:a16="http://schemas.microsoft.com/office/drawing/2014/main" id="{3ECDBD0D-1643-4E46-A9CC-9B1A01CA6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1469571"/>
            <a:ext cx="10620613" cy="5649685"/>
          </a:xfrm>
          <a:prstGeom prst="rect">
            <a:avLst/>
          </a:prstGeom>
        </p:spPr>
      </p:pic>
    </p:spTree>
    <p:extLst>
      <p:ext uri="{BB962C8B-B14F-4D97-AF65-F5344CB8AC3E}">
        <p14:creationId xmlns:p14="http://schemas.microsoft.com/office/powerpoint/2010/main" val="1504073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29F7-764A-4227-918A-D575A839A740}"/>
              </a:ext>
            </a:extLst>
          </p:cNvPr>
          <p:cNvSpPr>
            <a:spLocks noGrp="1"/>
          </p:cNvSpPr>
          <p:nvPr>
            <p:ph type="title"/>
          </p:nvPr>
        </p:nvSpPr>
        <p:spPr>
          <a:xfrm>
            <a:off x="1141413" y="618518"/>
            <a:ext cx="4459286" cy="1478570"/>
          </a:xfrm>
        </p:spPr>
        <p:txBody>
          <a:bodyPr>
            <a:normAutofit/>
          </a:bodyPr>
          <a:lstStyle/>
          <a:p>
            <a:r>
              <a:rPr lang="en-US" sz="3200" dirty="0">
                <a:solidFill>
                  <a:schemeClr val="bg1"/>
                </a:solidFill>
              </a:rPr>
              <a:t>The Economics of Urban Land Use</a:t>
            </a:r>
          </a:p>
        </p:txBody>
      </p:sp>
      <p:sp>
        <p:nvSpPr>
          <p:cNvPr id="3" name="Content Placeholder 2">
            <a:extLst>
              <a:ext uri="{FF2B5EF4-FFF2-40B4-BE49-F238E27FC236}">
                <a16:creationId xmlns:a16="http://schemas.microsoft.com/office/drawing/2014/main" id="{955D5225-11DF-43CF-9364-49480AA8EBC5}"/>
              </a:ext>
            </a:extLst>
          </p:cNvPr>
          <p:cNvSpPr>
            <a:spLocks noGrp="1"/>
          </p:cNvSpPr>
          <p:nvPr>
            <p:ph idx="1"/>
          </p:nvPr>
        </p:nvSpPr>
        <p:spPr>
          <a:xfrm>
            <a:off x="1141412" y="2249487"/>
            <a:ext cx="4459287" cy="3965046"/>
          </a:xfrm>
        </p:spPr>
        <p:txBody>
          <a:bodyPr>
            <a:normAutofit/>
          </a:bodyPr>
          <a:lstStyle/>
          <a:p>
            <a:pPr marL="171450" lvl="0" indent="-171450">
              <a:buFont typeface="Arial" pitchFamily="34" charset="0"/>
              <a:buChar char="•"/>
            </a:pPr>
            <a:r>
              <a:rPr lang="en-US" sz="2000" kern="1200" dirty="0">
                <a:solidFill>
                  <a:schemeClr val="bg1"/>
                </a:solidFill>
                <a:effectLst/>
                <a:latin typeface="Arial" pitchFamily="34" charset="0"/>
                <a:ea typeface="+mn-ea"/>
                <a:cs typeface="Arial" pitchFamily="34" charset="0"/>
              </a:rPr>
              <a:t>Distance from CBD in x-axis</a:t>
            </a:r>
          </a:p>
          <a:p>
            <a:pPr marL="171450" lvl="0" indent="-171450">
              <a:buFont typeface="Arial" pitchFamily="34" charset="0"/>
              <a:buChar char="•"/>
            </a:pPr>
            <a:r>
              <a:rPr lang="en-US" sz="2000" kern="1200" dirty="0">
                <a:solidFill>
                  <a:schemeClr val="bg1"/>
                </a:solidFill>
                <a:effectLst/>
                <a:latin typeface="Arial" pitchFamily="34" charset="0"/>
                <a:ea typeface="+mn-ea"/>
                <a:cs typeface="Arial" pitchFamily="34" charset="0"/>
              </a:rPr>
              <a:t>Rent in y-axis</a:t>
            </a:r>
          </a:p>
          <a:p>
            <a:pPr marL="171450" lvl="0" indent="-171450">
              <a:buFont typeface="Arial" pitchFamily="34" charset="0"/>
              <a:buChar char="•"/>
            </a:pPr>
            <a:r>
              <a:rPr lang="en-US" sz="2000" kern="1200" dirty="0">
                <a:solidFill>
                  <a:schemeClr val="bg1"/>
                </a:solidFill>
                <a:effectLst/>
                <a:latin typeface="Arial" pitchFamily="34" charset="0"/>
                <a:ea typeface="+mn-ea"/>
                <a:cs typeface="Arial" pitchFamily="34" charset="0"/>
              </a:rPr>
              <a:t>High rent near CBD</a:t>
            </a:r>
          </a:p>
          <a:p>
            <a:pPr marL="171450" lvl="0" indent="-171450">
              <a:buFont typeface="Arial" pitchFamily="34" charset="0"/>
              <a:buChar char="•"/>
            </a:pPr>
            <a:r>
              <a:rPr lang="en-US" sz="2000" dirty="0">
                <a:solidFill>
                  <a:schemeClr val="bg1"/>
                </a:solidFill>
                <a:latin typeface="Arial" pitchFamily="34" charset="0"/>
                <a:cs typeface="Arial" pitchFamily="34" charset="0"/>
              </a:rPr>
              <a:t>Business ceases no matte how low rents are</a:t>
            </a:r>
          </a:p>
          <a:p>
            <a:pPr marL="171450" lvl="0" indent="-171450">
              <a:buFont typeface="Arial" pitchFamily="34" charset="0"/>
              <a:buChar char="•"/>
            </a:pPr>
            <a:r>
              <a:rPr lang="en-US" sz="2000" dirty="0">
                <a:solidFill>
                  <a:schemeClr val="bg1"/>
                </a:solidFill>
                <a:latin typeface="Arial" pitchFamily="34" charset="0"/>
                <a:cs typeface="Arial" pitchFamily="34" charset="0"/>
              </a:rPr>
              <a:t>No city workers to live there no matter how low rents are</a:t>
            </a:r>
          </a:p>
          <a:p>
            <a:pPr marL="171450" lvl="0" indent="-171450">
              <a:buFont typeface="Arial" pitchFamily="34" charset="0"/>
              <a:buChar char="•"/>
            </a:pPr>
            <a:r>
              <a:rPr lang="en-US" sz="2000" dirty="0">
                <a:solidFill>
                  <a:schemeClr val="bg1"/>
                </a:solidFill>
                <a:latin typeface="Arial" pitchFamily="34" charset="0"/>
                <a:cs typeface="Arial" pitchFamily="34" charset="0"/>
              </a:rPr>
              <a:t>No agriculture near CBD</a:t>
            </a:r>
          </a:p>
          <a:p>
            <a:pPr marL="171450" lvl="0" indent="-171450">
              <a:buFont typeface="Arial" pitchFamily="34" charset="0"/>
              <a:buChar char="•"/>
            </a:pPr>
            <a:endParaRPr lang="en-US" sz="2000" dirty="0">
              <a:solidFill>
                <a:schemeClr val="bg1"/>
              </a:solidFill>
            </a:endParaRPr>
          </a:p>
        </p:txBody>
      </p:sp>
      <p:pic>
        <p:nvPicPr>
          <p:cNvPr id="4" name="Picture 3" descr="A line graph of the economics of urban land use, depicting the distance from central business district, C B D, ranging from near to far on the x-axis, and rent on the y-axis, ranging from low to high. The distance from c b d is split into thirds labeled from nearest to farthest a b and c. Businesses begins high in rent closest to the c b d and falls to low midway between a and b. Residences begin midway in rent near the c b d, and fall to low just beyond B. Agriculture and other uses begins low near the c b d and falls lower at c." title="Figure 6.7 A graph representing the economics of Urban Land use.">
            <a:extLst>
              <a:ext uri="{FF2B5EF4-FFF2-40B4-BE49-F238E27FC236}">
                <a16:creationId xmlns:a16="http://schemas.microsoft.com/office/drawing/2014/main" id="{CC895F66-65E9-4F97-A4CD-153B7EF0A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98974"/>
            <a:ext cx="5456279" cy="483510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030938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47A0-8EE8-4453-92AE-DE15B1AB6374}"/>
              </a:ext>
            </a:extLst>
          </p:cNvPr>
          <p:cNvSpPr>
            <a:spLocks noGrp="1"/>
          </p:cNvSpPr>
          <p:nvPr>
            <p:ph type="title"/>
          </p:nvPr>
        </p:nvSpPr>
        <p:spPr/>
        <p:txBody>
          <a:bodyPr/>
          <a:lstStyle/>
          <a:p>
            <a:r>
              <a:rPr lang="en-US" dirty="0">
                <a:solidFill>
                  <a:schemeClr val="bg1"/>
                </a:solidFill>
              </a:rPr>
              <a:t>The Economics of Land Use</a:t>
            </a:r>
          </a:p>
        </p:txBody>
      </p:sp>
      <p:sp>
        <p:nvSpPr>
          <p:cNvPr id="3" name="Content Placeholder 2">
            <a:extLst>
              <a:ext uri="{FF2B5EF4-FFF2-40B4-BE49-F238E27FC236}">
                <a16:creationId xmlns:a16="http://schemas.microsoft.com/office/drawing/2014/main" id="{6FE7F7D7-5E9C-4435-BFE3-17A23D0F787B}"/>
              </a:ext>
            </a:extLst>
          </p:cNvPr>
          <p:cNvSpPr>
            <a:spLocks noGrp="1"/>
          </p:cNvSpPr>
          <p:nvPr>
            <p:ph idx="1"/>
          </p:nvPr>
        </p:nvSpPr>
        <p:spPr>
          <a:xfrm>
            <a:off x="1141412" y="1590804"/>
            <a:ext cx="9905999" cy="4822521"/>
          </a:xfrm>
        </p:spPr>
        <p:txBody>
          <a:bodyPr>
            <a:normAutofit/>
          </a:bodyPr>
          <a:lstStyle/>
          <a:p>
            <a:pPr marL="432" indent="0">
              <a:buNone/>
            </a:pPr>
            <a:r>
              <a:rPr lang="en-US" b="1" dirty="0">
                <a:solidFill>
                  <a:schemeClr val="bg1"/>
                </a:solidFill>
              </a:rPr>
              <a:t>General Patterns of Land Use</a:t>
            </a:r>
          </a:p>
          <a:p>
            <a:pPr marL="432" indent="0">
              <a:buNone/>
            </a:pPr>
            <a:r>
              <a:rPr lang="en-US" b="1" dirty="0">
                <a:solidFill>
                  <a:schemeClr val="bg1"/>
                </a:solidFill>
              </a:rPr>
              <a:t>Alonso’s model</a:t>
            </a:r>
            <a:r>
              <a:rPr lang="en-US" dirty="0">
                <a:solidFill>
                  <a:schemeClr val="bg1"/>
                </a:solidFill>
              </a:rPr>
              <a:t>: Poor people live near CBD even though rent is higher close to CBD because high transportation cost. They live in high-density housing, rent control apartment. However, gentrification can move them out. On the other hand, more affluent people can afford more space and fewer poor neighbors.</a:t>
            </a:r>
          </a:p>
          <a:p>
            <a:endParaRPr lang="en-US" dirty="0"/>
          </a:p>
        </p:txBody>
      </p:sp>
    </p:spTree>
    <p:extLst>
      <p:ext uri="{BB962C8B-B14F-4D97-AF65-F5344CB8AC3E}">
        <p14:creationId xmlns:p14="http://schemas.microsoft.com/office/powerpoint/2010/main" val="3774957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0115-C4FD-49F9-BE87-E1AF9420CFEB}"/>
              </a:ext>
            </a:extLst>
          </p:cNvPr>
          <p:cNvSpPr>
            <a:spLocks noGrp="1"/>
          </p:cNvSpPr>
          <p:nvPr>
            <p:ph type="title"/>
          </p:nvPr>
        </p:nvSpPr>
        <p:spPr/>
        <p:txBody>
          <a:bodyPr/>
          <a:lstStyle/>
          <a:p>
            <a:r>
              <a:rPr lang="en-US" dirty="0">
                <a:solidFill>
                  <a:schemeClr val="bg1"/>
                </a:solidFill>
              </a:rPr>
              <a:t>The Economics of Land Use(Criticism)</a:t>
            </a:r>
          </a:p>
        </p:txBody>
      </p:sp>
      <p:sp>
        <p:nvSpPr>
          <p:cNvPr id="3" name="Content Placeholder 2">
            <a:extLst>
              <a:ext uri="{FF2B5EF4-FFF2-40B4-BE49-F238E27FC236}">
                <a16:creationId xmlns:a16="http://schemas.microsoft.com/office/drawing/2014/main" id="{A2F1F40E-DE60-4AE0-8872-D07BA40438F4}"/>
              </a:ext>
            </a:extLst>
          </p:cNvPr>
          <p:cNvSpPr>
            <a:spLocks noGrp="1"/>
          </p:cNvSpPr>
          <p:nvPr>
            <p:ph idx="1"/>
          </p:nvPr>
        </p:nvSpPr>
        <p:spPr/>
        <p:txBody>
          <a:bodyPr>
            <a:normAutofit/>
          </a:bodyPr>
          <a:lstStyle/>
          <a:p>
            <a:r>
              <a:rPr lang="en-US" dirty="0">
                <a:solidFill>
                  <a:schemeClr val="bg1"/>
                </a:solidFill>
              </a:rPr>
              <a:t>Consumer Powerlessness (Rather powerful economic interest against the well-being of the majority)</a:t>
            </a:r>
          </a:p>
          <a:p>
            <a:r>
              <a:rPr lang="en-US" dirty="0">
                <a:solidFill>
                  <a:schemeClr val="bg1"/>
                </a:solidFill>
              </a:rPr>
              <a:t>Noneconomic Factors(resist any ”undesirables” to move nearby, oppose low-income housing)</a:t>
            </a:r>
          </a:p>
          <a:p>
            <a:r>
              <a:rPr lang="en-US" dirty="0">
                <a:solidFill>
                  <a:schemeClr val="bg1"/>
                </a:solidFill>
              </a:rPr>
              <a:t>Nonuniversality(It only applies to mercantile and industrial cities)</a:t>
            </a:r>
          </a:p>
          <a:p>
            <a:pPr marL="0" indent="0">
              <a:buNone/>
            </a:pPr>
            <a:r>
              <a:rPr lang="en-US" dirty="0">
                <a:solidFill>
                  <a:schemeClr val="bg1"/>
                </a:solidFill>
              </a:rPr>
              <a:t>Thus, It has limited utility, much reliance free market model</a:t>
            </a:r>
          </a:p>
          <a:p>
            <a:pPr marL="0" indent="0">
              <a:buNone/>
            </a:pPr>
            <a:endParaRPr lang="en-US" dirty="0"/>
          </a:p>
        </p:txBody>
      </p:sp>
    </p:spTree>
    <p:extLst>
      <p:ext uri="{BB962C8B-B14F-4D97-AF65-F5344CB8AC3E}">
        <p14:creationId xmlns:p14="http://schemas.microsoft.com/office/powerpoint/2010/main" val="3867364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2A771-813D-4E17-A669-AAE7688EDFD5}"/>
              </a:ext>
            </a:extLst>
          </p:cNvPr>
          <p:cNvSpPr>
            <a:spLocks noGrp="1"/>
          </p:cNvSpPr>
          <p:nvPr>
            <p:ph type="title"/>
          </p:nvPr>
        </p:nvSpPr>
        <p:spPr/>
        <p:txBody>
          <a:bodyPr/>
          <a:lstStyle/>
          <a:p>
            <a:r>
              <a:rPr lang="en-US" dirty="0">
                <a:solidFill>
                  <a:schemeClr val="bg1"/>
                </a:solidFill>
              </a:rPr>
              <a:t>Social Area Analysis and Mapping</a:t>
            </a:r>
          </a:p>
        </p:txBody>
      </p:sp>
      <p:sp>
        <p:nvSpPr>
          <p:cNvPr id="3" name="Content Placeholder 2">
            <a:extLst>
              <a:ext uri="{FF2B5EF4-FFF2-40B4-BE49-F238E27FC236}">
                <a16:creationId xmlns:a16="http://schemas.microsoft.com/office/drawing/2014/main" id="{F21F86D3-9B2A-45C6-840B-55D5D9B6BEA4}"/>
              </a:ext>
            </a:extLst>
          </p:cNvPr>
          <p:cNvSpPr>
            <a:spLocks noGrp="1"/>
          </p:cNvSpPr>
          <p:nvPr>
            <p:ph idx="1"/>
          </p:nvPr>
        </p:nvSpPr>
        <p:spPr/>
        <p:txBody>
          <a:bodyPr>
            <a:normAutofit fontScale="92500" lnSpcReduction="20000"/>
          </a:bodyPr>
          <a:lstStyle/>
          <a:p>
            <a:pPr marL="432" marR="0" lvl="0" indent="0" algn="l" defTabSz="914400" rtl="0" eaLnBrk="1" fontAlgn="auto" latinLnBrk="0" hangingPunct="1">
              <a:lnSpc>
                <a:spcPct val="100000"/>
              </a:lnSpc>
              <a:spcBef>
                <a:spcPts val="1500"/>
              </a:spcBef>
              <a:spcAft>
                <a:spcPts val="0"/>
              </a:spcAft>
              <a:buClr>
                <a:srgbClr val="007FA3"/>
              </a:buClr>
              <a:buSzPct val="100000"/>
              <a:buFont typeface="Arial"/>
              <a:buNone/>
              <a:tabLst/>
              <a:defRPr/>
            </a:pPr>
            <a:r>
              <a:rPr kumimoji="0" lang="en-US" altLang="en-US" sz="2400" b="1" i="0" u="none" strike="noStrike" kern="0" cap="none" spc="0" normalizeH="0" baseline="0" noProof="0" dirty="0">
                <a:ln>
                  <a:noFill/>
                </a:ln>
                <a:solidFill>
                  <a:srgbClr val="000000"/>
                </a:solidFill>
                <a:effectLst/>
                <a:uLnTx/>
                <a:uFillTx/>
                <a:latin typeface="Arial"/>
                <a:cs typeface="Arial"/>
                <a:sym typeface="Arial"/>
              </a:rPr>
              <a:t>GIS (Geographic Information System) Mapping     </a:t>
            </a:r>
            <a:endParaRPr kumimoji="0" lang="en-US" altLang="en-US" sz="2400" b="0" i="0" u="none" strike="noStrike" kern="0" cap="none" spc="0" normalizeH="0" baseline="0" noProof="0" dirty="0">
              <a:ln>
                <a:noFill/>
              </a:ln>
              <a:solidFill>
                <a:srgbClr val="000000"/>
              </a:solidFill>
              <a:effectLst/>
              <a:uLnTx/>
              <a:uFillTx/>
              <a:latin typeface="Arial"/>
              <a:cs typeface="Arial"/>
              <a:sym typeface="Arial"/>
            </a:endParaRPr>
          </a:p>
          <a:p>
            <a:pPr marL="343332" indent="-342900">
              <a:lnSpc>
                <a:spcPct val="100000"/>
              </a:lnSpc>
              <a:spcBef>
                <a:spcPts val="1500"/>
              </a:spcBef>
              <a:buClr>
                <a:srgbClr val="007FA3"/>
              </a:buClr>
              <a:buSzPct val="100000"/>
              <a:defRPr/>
            </a:pPr>
            <a:r>
              <a:rPr kumimoji="0" lang="en-US" altLang="en-US" sz="2400" b="0" i="0" u="none" strike="noStrike" kern="0" cap="none" spc="0" normalizeH="0" baseline="0" noProof="0" dirty="0">
                <a:ln>
                  <a:noFill/>
                </a:ln>
                <a:solidFill>
                  <a:srgbClr val="000000"/>
                </a:solidFill>
                <a:effectLst/>
                <a:uLnTx/>
                <a:uFillTx/>
                <a:latin typeface="Arial"/>
                <a:cs typeface="Arial"/>
                <a:sym typeface="Arial"/>
              </a:rPr>
              <a:t>Computer-based method</a:t>
            </a:r>
          </a:p>
          <a:p>
            <a:pPr marL="343332" indent="-342900">
              <a:lnSpc>
                <a:spcPct val="100000"/>
              </a:lnSpc>
              <a:spcBef>
                <a:spcPts val="1500"/>
              </a:spcBef>
              <a:buClr>
                <a:srgbClr val="007FA3"/>
              </a:buClr>
              <a:buSzPct val="100000"/>
              <a:defRPr/>
            </a:pPr>
            <a:r>
              <a:rPr kumimoji="0" lang="en-US" altLang="en-US" sz="2400" b="0" i="0" u="none" strike="noStrike" kern="0" cap="none" spc="0" normalizeH="0" baseline="0" noProof="0" dirty="0">
                <a:ln>
                  <a:noFill/>
                </a:ln>
                <a:solidFill>
                  <a:srgbClr val="000000"/>
                </a:solidFill>
                <a:effectLst/>
                <a:uLnTx/>
                <a:uFillTx/>
                <a:latin typeface="Arial"/>
                <a:cs typeface="Arial"/>
                <a:sym typeface="Arial"/>
              </a:rPr>
              <a:t>Facilitates data gathering, transformation, manipulation, analysis</a:t>
            </a:r>
          </a:p>
          <a:p>
            <a:pPr marL="343332" indent="-342900">
              <a:lnSpc>
                <a:spcPct val="100000"/>
              </a:lnSpc>
              <a:spcBef>
                <a:spcPts val="1500"/>
              </a:spcBef>
              <a:buClr>
                <a:srgbClr val="007FA3"/>
              </a:buClr>
              <a:buSzPct val="100000"/>
              <a:defRPr/>
            </a:pPr>
            <a:r>
              <a:rPr kumimoji="0" lang="en-US" altLang="en-US" sz="2400" b="0" i="0" u="none" strike="noStrike" kern="0" cap="none" spc="0" normalizeH="0" baseline="0" noProof="0" dirty="0">
                <a:ln>
                  <a:noFill/>
                </a:ln>
                <a:solidFill>
                  <a:srgbClr val="000000"/>
                </a:solidFill>
                <a:effectLst/>
                <a:uLnTx/>
                <a:uFillTx/>
                <a:latin typeface="Arial"/>
                <a:cs typeface="Arial"/>
                <a:sym typeface="Arial"/>
              </a:rPr>
              <a:t>Valuable resources in land-use management and planning for future development</a:t>
            </a:r>
          </a:p>
          <a:p>
            <a:pPr marL="432" marR="0" lvl="0" indent="0" algn="l" defTabSz="914400" rtl="0" eaLnBrk="1" fontAlgn="auto" latinLnBrk="0" hangingPunct="1">
              <a:lnSpc>
                <a:spcPct val="100000"/>
              </a:lnSpc>
              <a:spcBef>
                <a:spcPts val="1500"/>
              </a:spcBef>
              <a:spcAft>
                <a:spcPts val="0"/>
              </a:spcAft>
              <a:buClr>
                <a:srgbClr val="007FA3"/>
              </a:buClr>
              <a:buSzPct val="100000"/>
              <a:buFont typeface="Arial"/>
              <a:buNone/>
              <a:tabLst/>
              <a:defRPr/>
            </a:pPr>
            <a:r>
              <a:rPr kumimoji="0" lang="en-US" altLang="en-US" sz="2400" b="1" i="0" u="none" strike="noStrike" kern="0" cap="none" spc="0" normalizeH="0" baseline="0" noProof="0" dirty="0">
                <a:ln>
                  <a:noFill/>
                </a:ln>
                <a:solidFill>
                  <a:srgbClr val="000000"/>
                </a:solidFill>
                <a:effectLst/>
                <a:uLnTx/>
                <a:uFillTx/>
                <a:latin typeface="Arial"/>
                <a:cs typeface="Arial"/>
                <a:sym typeface="Arial"/>
              </a:rPr>
              <a:t>Application</a:t>
            </a:r>
          </a:p>
          <a:p>
            <a:pPr marL="432" marR="0" lvl="0" indent="0" algn="l" defTabSz="914400" rtl="0" eaLnBrk="1" fontAlgn="auto" latinLnBrk="0" hangingPunct="1">
              <a:lnSpc>
                <a:spcPct val="100000"/>
              </a:lnSpc>
              <a:spcBef>
                <a:spcPts val="1500"/>
              </a:spcBef>
              <a:spcAft>
                <a:spcPts val="0"/>
              </a:spcAft>
              <a:buClr>
                <a:srgbClr val="007FA3"/>
              </a:buClr>
              <a:buSzPct val="100000"/>
              <a:buFont typeface="Arial"/>
              <a:buNone/>
              <a:tabLst/>
              <a:defRPr/>
            </a:pPr>
            <a:r>
              <a:rPr kumimoji="0" lang="en-US" altLang="en-US" sz="2400" b="0" i="0" u="none" strike="noStrike" kern="0" cap="none" spc="0" normalizeH="0" baseline="0" noProof="0" dirty="0">
                <a:ln>
                  <a:noFill/>
                </a:ln>
                <a:solidFill>
                  <a:srgbClr val="000000"/>
                </a:solidFill>
                <a:effectLst/>
                <a:uLnTx/>
                <a:uFillTx/>
                <a:latin typeface="Arial"/>
                <a:cs typeface="Arial"/>
                <a:sym typeface="Arial"/>
              </a:rPr>
              <a:t>Private and public sectors</a:t>
            </a:r>
          </a:p>
          <a:p>
            <a:pPr marL="432" marR="0" lvl="0" indent="0" algn="l" defTabSz="914400" rtl="0" eaLnBrk="1" fontAlgn="auto" latinLnBrk="0" hangingPunct="1">
              <a:lnSpc>
                <a:spcPct val="100000"/>
              </a:lnSpc>
              <a:spcBef>
                <a:spcPts val="1500"/>
              </a:spcBef>
              <a:spcAft>
                <a:spcPts val="0"/>
              </a:spcAft>
              <a:buClr>
                <a:srgbClr val="007FA3"/>
              </a:buClr>
              <a:buSzPct val="100000"/>
              <a:buFont typeface="Arial"/>
              <a:buNone/>
              <a:tabLst/>
              <a:defRPr/>
            </a:pPr>
            <a:r>
              <a:rPr kumimoji="0" lang="en-US" altLang="en-US" sz="2400" b="0" i="0" u="none" strike="noStrike" kern="0" cap="none" spc="0" normalizeH="0" baseline="0" noProof="0" dirty="0">
                <a:ln>
                  <a:noFill/>
                </a:ln>
                <a:solidFill>
                  <a:srgbClr val="000000"/>
                </a:solidFill>
                <a:effectLst/>
                <a:uLnTx/>
                <a:uFillTx/>
                <a:latin typeface="Arial"/>
                <a:cs typeface="Arial"/>
                <a:sym typeface="Arial"/>
              </a:rPr>
              <a:t>Example- land use management</a:t>
            </a:r>
          </a:p>
          <a:p>
            <a:endParaRPr lang="en-US" dirty="0"/>
          </a:p>
        </p:txBody>
      </p:sp>
    </p:spTree>
    <p:extLst>
      <p:ext uri="{BB962C8B-B14F-4D97-AF65-F5344CB8AC3E}">
        <p14:creationId xmlns:p14="http://schemas.microsoft.com/office/powerpoint/2010/main" val="3107338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F614-1D21-4314-98FF-CB843C4D072B}"/>
              </a:ext>
            </a:extLst>
          </p:cNvPr>
          <p:cNvSpPr>
            <a:spLocks noGrp="1"/>
          </p:cNvSpPr>
          <p:nvPr>
            <p:ph type="title"/>
          </p:nvPr>
        </p:nvSpPr>
        <p:spPr/>
        <p:txBody>
          <a:bodyPr/>
          <a:lstStyle/>
          <a:p>
            <a:r>
              <a:rPr lang="en-US" dirty="0">
                <a:solidFill>
                  <a:schemeClr val="bg1"/>
                </a:solidFill>
              </a:rPr>
              <a:t>Social Area Analysis and Mapping</a:t>
            </a:r>
          </a:p>
        </p:txBody>
      </p:sp>
      <p:sp>
        <p:nvSpPr>
          <p:cNvPr id="3" name="Content Placeholder 2">
            <a:extLst>
              <a:ext uri="{FF2B5EF4-FFF2-40B4-BE49-F238E27FC236}">
                <a16:creationId xmlns:a16="http://schemas.microsoft.com/office/drawing/2014/main" id="{B9EE2C80-122E-48E6-812B-735626B4CD69}"/>
              </a:ext>
            </a:extLst>
          </p:cNvPr>
          <p:cNvSpPr>
            <a:spLocks noGrp="1"/>
          </p:cNvSpPr>
          <p:nvPr>
            <p:ph idx="1"/>
          </p:nvPr>
        </p:nvSpPr>
        <p:spPr/>
        <p:txBody>
          <a:bodyPr>
            <a:normAutofit fontScale="92500" lnSpcReduction="20000"/>
          </a:bodyPr>
          <a:lstStyle/>
          <a:p>
            <a:pPr marL="0" indent="0">
              <a:buNone/>
            </a:pPr>
            <a:r>
              <a:rPr lang="en-US" dirty="0">
                <a:solidFill>
                  <a:schemeClr val="bg1"/>
                </a:solidFill>
              </a:rPr>
              <a:t>Drawbacks</a:t>
            </a:r>
          </a:p>
          <a:p>
            <a:r>
              <a:rPr lang="en-US" dirty="0">
                <a:solidFill>
                  <a:schemeClr val="bg1"/>
                </a:solidFill>
              </a:rPr>
              <a:t>Not theoretical</a:t>
            </a:r>
          </a:p>
          <a:p>
            <a:r>
              <a:rPr lang="en-US" dirty="0">
                <a:solidFill>
                  <a:schemeClr val="bg1"/>
                </a:solidFill>
              </a:rPr>
              <a:t>Cannot predict or explain things</a:t>
            </a:r>
          </a:p>
          <a:p>
            <a:r>
              <a:rPr lang="en-US" dirty="0">
                <a:solidFill>
                  <a:schemeClr val="bg1"/>
                </a:solidFill>
              </a:rPr>
              <a:t>Limited insight</a:t>
            </a:r>
          </a:p>
          <a:p>
            <a:pPr marL="0" indent="0">
              <a:buNone/>
            </a:pPr>
            <a:r>
              <a:rPr lang="en-US" dirty="0">
                <a:solidFill>
                  <a:schemeClr val="bg1"/>
                </a:solidFill>
              </a:rPr>
              <a:t>However, </a:t>
            </a:r>
          </a:p>
          <a:p>
            <a:r>
              <a:rPr lang="en-US" dirty="0">
                <a:solidFill>
                  <a:schemeClr val="bg1"/>
                </a:solidFill>
              </a:rPr>
              <a:t>Possibilities for urban use</a:t>
            </a:r>
          </a:p>
          <a:p>
            <a:r>
              <a:rPr lang="en-US" dirty="0">
                <a:solidFill>
                  <a:schemeClr val="bg1"/>
                </a:solidFill>
              </a:rPr>
              <a:t>Its utilities for a systemic measurement of complexities (better understanding of neighborhood characteristics)</a:t>
            </a:r>
          </a:p>
          <a:p>
            <a:endParaRPr lang="en-US" dirty="0"/>
          </a:p>
        </p:txBody>
      </p:sp>
    </p:spTree>
    <p:extLst>
      <p:ext uri="{BB962C8B-B14F-4D97-AF65-F5344CB8AC3E}">
        <p14:creationId xmlns:p14="http://schemas.microsoft.com/office/powerpoint/2010/main" val="1971060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3EDF-E2A2-46D9-9633-94565969F4F3}"/>
              </a:ext>
            </a:extLst>
          </p:cNvPr>
          <p:cNvSpPr>
            <a:spLocks noGrp="1"/>
          </p:cNvSpPr>
          <p:nvPr>
            <p:ph type="title"/>
          </p:nvPr>
        </p:nvSpPr>
        <p:spPr>
          <a:xfrm>
            <a:off x="1105377" y="643570"/>
            <a:ext cx="9905998" cy="1478570"/>
          </a:xfrm>
        </p:spPr>
        <p:txBody>
          <a:bodyPr/>
          <a:lstStyle/>
          <a:p>
            <a:r>
              <a:rPr lang="en-US" dirty="0">
                <a:solidFill>
                  <a:schemeClr val="bg1"/>
                </a:solidFill>
              </a:rPr>
              <a:t>The Los Angeles School: Postmodernism</a:t>
            </a:r>
          </a:p>
        </p:txBody>
      </p:sp>
      <p:sp>
        <p:nvSpPr>
          <p:cNvPr id="3" name="Content Placeholder 2">
            <a:extLst>
              <a:ext uri="{FF2B5EF4-FFF2-40B4-BE49-F238E27FC236}">
                <a16:creationId xmlns:a16="http://schemas.microsoft.com/office/drawing/2014/main" id="{D7BF40F1-2E01-4446-9E87-52E8B8BFFA66}"/>
              </a:ext>
            </a:extLst>
          </p:cNvPr>
          <p:cNvSpPr>
            <a:spLocks noGrp="1"/>
          </p:cNvSpPr>
          <p:nvPr>
            <p:ph idx="1"/>
          </p:nvPr>
        </p:nvSpPr>
        <p:spPr/>
        <p:txBody>
          <a:bodyPr>
            <a:normAutofit fontScale="70000" lnSpcReduction="20000"/>
          </a:bodyPr>
          <a:lstStyle/>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lang="en-US" altLang="en-US" sz="2900" kern="0" dirty="0">
                <a:solidFill>
                  <a:srgbClr val="000000"/>
                </a:solidFill>
                <a:latin typeface="Arial"/>
                <a:cs typeface="Arial"/>
                <a:sym typeface="Arial"/>
              </a:rPr>
              <a:t>Emerged in the mid-1980s.</a:t>
            </a:r>
            <a:endParaRPr kumimoji="0" lang="en-US" altLang="en-US" sz="29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defTabSz="914400" rtl="0" eaLnBrk="1" fontAlgn="auto" latinLnBrk="0" hangingPunct="1">
              <a:lnSpc>
                <a:spcPct val="100000"/>
              </a:lnSpc>
              <a:spcBef>
                <a:spcPts val="600"/>
              </a:spcBef>
              <a:spcAft>
                <a:spcPts val="0"/>
              </a:spcAft>
              <a:buClr>
                <a:srgbClr val="007FA3"/>
              </a:buClr>
              <a:buSzPct val="100000"/>
              <a:buNone/>
              <a:tabLst/>
              <a:defRPr/>
            </a:pPr>
            <a:r>
              <a:rPr lang="en-US" sz="2900" kern="0" dirty="0">
                <a:solidFill>
                  <a:srgbClr val="000000"/>
                </a:solidFill>
                <a:latin typeface="Arial"/>
                <a:cs typeface="Arial"/>
                <a:sym typeface="Arial"/>
              </a:rPr>
              <a:t>O</a:t>
            </a:r>
            <a:r>
              <a:rPr kumimoji="0" lang="en-US" sz="2900" b="0" i="0" u="none" strike="noStrike" kern="0" cap="none" spc="0" normalizeH="0" baseline="0" noProof="0" dirty="0" err="1">
                <a:ln>
                  <a:noFill/>
                </a:ln>
                <a:solidFill>
                  <a:srgbClr val="000000"/>
                </a:solidFill>
                <a:effectLst/>
                <a:uLnTx/>
                <a:uFillTx/>
                <a:latin typeface="Arial"/>
                <a:cs typeface="Arial"/>
                <a:sym typeface="Arial"/>
              </a:rPr>
              <a:t>riginally</a:t>
            </a:r>
            <a:r>
              <a:rPr kumimoji="0" lang="en-US" sz="2900" b="0" i="0" u="none" strike="noStrike" kern="0" cap="none" spc="0" normalizeH="0" baseline="0" noProof="0" dirty="0">
                <a:ln>
                  <a:noFill/>
                </a:ln>
                <a:solidFill>
                  <a:srgbClr val="000000"/>
                </a:solidFill>
                <a:effectLst/>
                <a:uLnTx/>
                <a:uFillTx/>
                <a:latin typeface="Arial"/>
                <a:cs typeface="Arial"/>
                <a:sym typeface="Arial"/>
              </a:rPr>
              <a:t> focusing on LA, Ventura, San Bernadino, Riverside, and Orange, its emphasis on multicentered, dispersed patterns as the new reality of urban growth. </a:t>
            </a:r>
          </a:p>
          <a:p>
            <a:pPr marL="457200" marR="0" lvl="1" indent="0" algn="l" defTabSz="914400" rtl="0" eaLnBrk="1" fontAlgn="auto" latinLnBrk="0" hangingPunct="1">
              <a:lnSpc>
                <a:spcPct val="100000"/>
              </a:lnSpc>
              <a:spcBef>
                <a:spcPts val="600"/>
              </a:spcBef>
              <a:spcAft>
                <a:spcPts val="0"/>
              </a:spcAft>
              <a:buClr>
                <a:srgbClr val="007FA3"/>
              </a:buClr>
              <a:buSzPct val="100000"/>
              <a:buNone/>
              <a:tabLst/>
              <a:defRPr/>
            </a:pPr>
            <a:r>
              <a:rPr lang="en-US" sz="2900" kern="0" dirty="0">
                <a:solidFill>
                  <a:srgbClr val="000000"/>
                </a:solidFill>
                <a:latin typeface="Arial"/>
                <a:cs typeface="Arial"/>
                <a:sym typeface="Arial"/>
              </a:rPr>
              <a:t>They are in favor of more limited interpretations of specific areas rather than universal truth.</a:t>
            </a:r>
          </a:p>
          <a:p>
            <a:pPr marL="457200" marR="0" lvl="1" indent="0" algn="l" defTabSz="914400" rtl="0" eaLnBrk="1" fontAlgn="auto" latinLnBrk="0" hangingPunct="1">
              <a:lnSpc>
                <a:spcPct val="100000"/>
              </a:lnSpc>
              <a:spcBef>
                <a:spcPts val="600"/>
              </a:spcBef>
              <a:spcAft>
                <a:spcPts val="0"/>
              </a:spcAft>
              <a:buClr>
                <a:srgbClr val="007FA3"/>
              </a:buClr>
              <a:buSzPct val="100000"/>
              <a:buNone/>
              <a:tabLst/>
              <a:defRPr/>
            </a:pPr>
            <a:endParaRPr lang="en-US" sz="2900" kern="0" dirty="0">
              <a:solidFill>
                <a:srgbClr val="000000"/>
              </a:solidFill>
              <a:latin typeface="Arial"/>
              <a:cs typeface="Arial"/>
              <a:sym typeface="Arial"/>
            </a:endParaRPr>
          </a:p>
          <a:p>
            <a:pPr marL="457200" marR="0" lvl="1" indent="0" algn="l" defTabSz="914400" rtl="0" eaLnBrk="1" fontAlgn="auto" latinLnBrk="0" hangingPunct="1">
              <a:lnSpc>
                <a:spcPct val="100000"/>
              </a:lnSpc>
              <a:spcBef>
                <a:spcPts val="600"/>
              </a:spcBef>
              <a:spcAft>
                <a:spcPts val="0"/>
              </a:spcAft>
              <a:buClr>
                <a:srgbClr val="007FA3"/>
              </a:buClr>
              <a:buSzPct val="100000"/>
              <a:buNone/>
              <a:tabLst/>
              <a:defRPr/>
            </a:pPr>
            <a:r>
              <a:rPr lang="en-US" sz="2900" kern="0" dirty="0">
                <a:solidFill>
                  <a:srgbClr val="000000"/>
                </a:solidFill>
                <a:latin typeface="Arial"/>
                <a:cs typeface="Arial"/>
                <a:sym typeface="Arial"/>
              </a:rPr>
              <a:t>Rayner Banham (LA area):</a:t>
            </a:r>
          </a:p>
          <a:p>
            <a:pPr marL="914400" marR="0" lvl="1" indent="-457200" algn="l" defTabSz="914400" rtl="0" eaLnBrk="1" fontAlgn="auto" latinLnBrk="0" hangingPunct="1">
              <a:lnSpc>
                <a:spcPct val="100000"/>
              </a:lnSpc>
              <a:spcBef>
                <a:spcPts val="600"/>
              </a:spcBef>
              <a:spcAft>
                <a:spcPts val="0"/>
              </a:spcAft>
              <a:buClr>
                <a:srgbClr val="007FA3"/>
              </a:buClr>
              <a:buSzPct val="100000"/>
              <a:buAutoNum type="arabicParenR"/>
              <a:tabLst/>
              <a:defRPr/>
            </a:pPr>
            <a:r>
              <a:rPr lang="en-US" sz="2900" kern="0" dirty="0" err="1">
                <a:solidFill>
                  <a:srgbClr val="000000"/>
                </a:solidFill>
                <a:latin typeface="Arial"/>
                <a:cs typeface="Arial"/>
                <a:sym typeface="Arial"/>
              </a:rPr>
              <a:t>Surfurbia</a:t>
            </a:r>
            <a:r>
              <a:rPr lang="en-US" sz="2900" kern="0" dirty="0">
                <a:solidFill>
                  <a:srgbClr val="000000"/>
                </a:solidFill>
                <a:latin typeface="Arial"/>
                <a:cs typeface="Arial"/>
                <a:sym typeface="Arial"/>
              </a:rPr>
              <a:t>(the beach cities)</a:t>
            </a:r>
          </a:p>
          <a:p>
            <a:pPr marL="914400" marR="0" lvl="1" indent="-457200" algn="l" defTabSz="914400" rtl="0" eaLnBrk="1" fontAlgn="auto" latinLnBrk="0" hangingPunct="1">
              <a:lnSpc>
                <a:spcPct val="100000"/>
              </a:lnSpc>
              <a:spcBef>
                <a:spcPts val="600"/>
              </a:spcBef>
              <a:spcAft>
                <a:spcPts val="0"/>
              </a:spcAft>
              <a:buClr>
                <a:srgbClr val="007FA3"/>
              </a:buClr>
              <a:buSzPct val="100000"/>
              <a:buAutoNum type="arabicParenR"/>
              <a:tabLst/>
              <a:defRPr/>
            </a:pPr>
            <a:r>
              <a:rPr lang="en-US" sz="2900" kern="0" dirty="0">
                <a:solidFill>
                  <a:srgbClr val="000000"/>
                </a:solidFill>
                <a:latin typeface="Arial"/>
                <a:cs typeface="Arial"/>
                <a:sym typeface="Arial"/>
              </a:rPr>
              <a:t>The foothills(Beverly Hills and Bel Air)</a:t>
            </a:r>
          </a:p>
          <a:p>
            <a:pPr marL="914400" marR="0" lvl="1" indent="-457200" algn="l" defTabSz="914400" rtl="0" eaLnBrk="1" fontAlgn="auto" latinLnBrk="0" hangingPunct="1">
              <a:lnSpc>
                <a:spcPct val="100000"/>
              </a:lnSpc>
              <a:spcBef>
                <a:spcPts val="600"/>
              </a:spcBef>
              <a:spcAft>
                <a:spcPts val="0"/>
              </a:spcAft>
              <a:buClr>
                <a:srgbClr val="007FA3"/>
              </a:buClr>
              <a:buSzPct val="100000"/>
              <a:buAutoNum type="arabicParenR"/>
              <a:tabLst/>
              <a:defRPr/>
            </a:pPr>
            <a:r>
              <a:rPr lang="en-US" sz="2900" kern="0" dirty="0">
                <a:solidFill>
                  <a:srgbClr val="000000"/>
                </a:solidFill>
                <a:latin typeface="Arial"/>
                <a:cs typeface="Arial"/>
                <a:sym typeface="Arial"/>
              </a:rPr>
              <a:t>The Plains of Id(the endless central flatlands)</a:t>
            </a:r>
          </a:p>
          <a:p>
            <a:pPr marL="914400" marR="0" lvl="1" indent="-457200" algn="l" defTabSz="914400" rtl="0" eaLnBrk="1" fontAlgn="auto" latinLnBrk="0" hangingPunct="1">
              <a:lnSpc>
                <a:spcPct val="100000"/>
              </a:lnSpc>
              <a:spcBef>
                <a:spcPts val="600"/>
              </a:spcBef>
              <a:spcAft>
                <a:spcPts val="0"/>
              </a:spcAft>
              <a:buClr>
                <a:srgbClr val="007FA3"/>
              </a:buClr>
              <a:buSzPct val="100000"/>
              <a:buAutoNum type="arabicParenR"/>
              <a:tabLst/>
              <a:defRPr/>
            </a:pPr>
            <a:r>
              <a:rPr lang="en-US" sz="2900" kern="0" dirty="0" err="1">
                <a:solidFill>
                  <a:srgbClr val="000000"/>
                </a:solidFill>
                <a:latin typeface="Arial"/>
                <a:cs typeface="Arial"/>
                <a:sym typeface="Arial"/>
              </a:rPr>
              <a:t>Autopia</a:t>
            </a:r>
            <a:r>
              <a:rPr lang="en-US" sz="2900" kern="0" dirty="0">
                <a:solidFill>
                  <a:srgbClr val="000000"/>
                </a:solidFill>
                <a:latin typeface="Arial"/>
                <a:cs typeface="Arial"/>
                <a:sym typeface="Arial"/>
              </a:rPr>
              <a:t> (freeway)</a:t>
            </a:r>
          </a:p>
          <a:p>
            <a:pPr marL="457200" marR="0" lvl="1" indent="0" algn="l" defTabSz="914400" rtl="0" eaLnBrk="1" fontAlgn="auto" latinLnBrk="0" hangingPunct="1">
              <a:lnSpc>
                <a:spcPct val="100000"/>
              </a:lnSpc>
              <a:spcBef>
                <a:spcPts val="600"/>
              </a:spcBef>
              <a:spcAft>
                <a:spcPts val="0"/>
              </a:spcAft>
              <a:buClr>
                <a:srgbClr val="007FA3"/>
              </a:buClr>
              <a:buSzPct val="100000"/>
              <a:buNone/>
              <a:tabLst/>
              <a:defRPr/>
            </a:pP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576261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8058-5DDC-490B-B927-A031F92A3AC2}"/>
              </a:ext>
            </a:extLst>
          </p:cNvPr>
          <p:cNvSpPr>
            <a:spLocks noGrp="1"/>
          </p:cNvSpPr>
          <p:nvPr>
            <p:ph type="title"/>
          </p:nvPr>
        </p:nvSpPr>
        <p:spPr/>
        <p:txBody>
          <a:bodyPr/>
          <a:lstStyle/>
          <a:p>
            <a:r>
              <a:rPr lang="en-US" dirty="0">
                <a:solidFill>
                  <a:schemeClr val="bg1"/>
                </a:solidFill>
              </a:rPr>
              <a:t>The Los Angeles School: Postmodernism</a:t>
            </a:r>
            <a:endParaRPr lang="en-US" dirty="0"/>
          </a:p>
        </p:txBody>
      </p:sp>
      <p:sp>
        <p:nvSpPr>
          <p:cNvPr id="3" name="Content Placeholder 2">
            <a:extLst>
              <a:ext uri="{FF2B5EF4-FFF2-40B4-BE49-F238E27FC236}">
                <a16:creationId xmlns:a16="http://schemas.microsoft.com/office/drawing/2014/main" id="{43AE83F1-6B0A-4946-BDE3-4513C0358580}"/>
              </a:ext>
            </a:extLst>
          </p:cNvPr>
          <p:cNvSpPr>
            <a:spLocks noGrp="1"/>
          </p:cNvSpPr>
          <p:nvPr>
            <p:ph idx="1"/>
          </p:nvPr>
        </p:nvSpPr>
        <p:spPr/>
        <p:txBody>
          <a:bodyPr>
            <a:normAutofit fontScale="92500" lnSpcReduction="20000"/>
          </a:bodyPr>
          <a:lstStyle/>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Douglas </a:t>
            </a:r>
            <a:r>
              <a:rPr kumimoji="0" lang="en-US" sz="2400" b="0" i="0" u="none" strike="noStrike" kern="0" cap="none" spc="0" normalizeH="0" baseline="0" noProof="0" dirty="0" err="1">
                <a:ln>
                  <a:noFill/>
                </a:ln>
                <a:solidFill>
                  <a:srgbClr val="000000"/>
                </a:solidFill>
                <a:effectLst/>
                <a:uLnTx/>
                <a:uFillTx/>
                <a:latin typeface="Arial"/>
                <a:cs typeface="Arial"/>
                <a:sym typeface="Arial"/>
              </a:rPr>
              <a:t>Suisman’s</a:t>
            </a:r>
            <a:r>
              <a:rPr kumimoji="0" lang="en-US" sz="2400" b="0" i="0" u="none" strike="noStrike" kern="0" cap="none" spc="0" normalizeH="0" baseline="0" noProof="0" dirty="0">
                <a:ln>
                  <a:noFill/>
                </a:ln>
                <a:solidFill>
                  <a:srgbClr val="000000"/>
                </a:solidFill>
                <a:effectLst/>
                <a:uLnTx/>
                <a:uFillTx/>
                <a:latin typeface="Arial"/>
                <a:cs typeface="Arial"/>
                <a:sym typeface="Arial"/>
              </a:rPr>
              <a:t> concept (1990): Boulevards are the defining element of the city’s public space in its linkage between municipalities(structure and community), not freeways.</a:t>
            </a: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Edward W. Soja’s view: LA is decentralized metropolis with a fragmented power structure that is becoming increasingly flexible and disorganized (LA as “agglomeration of theme park”). Future </a:t>
            </a:r>
            <a:r>
              <a:rPr kumimoji="0" lang="en-US" sz="2400" b="0" i="0" u="none" strike="noStrike" kern="0" cap="none" spc="0" normalizeH="0" baseline="0" noProof="0" dirty="0" err="1">
                <a:ln>
                  <a:noFill/>
                </a:ln>
                <a:solidFill>
                  <a:srgbClr val="000000"/>
                </a:solidFill>
                <a:effectLst/>
                <a:uLnTx/>
                <a:uFillTx/>
                <a:latin typeface="Arial"/>
                <a:cs typeface="Arial"/>
                <a:sym typeface="Arial"/>
              </a:rPr>
              <a:t>urbanis</a:t>
            </a:r>
            <a:r>
              <a:rPr lang="en-US" sz="2400" kern="0" dirty="0">
                <a:solidFill>
                  <a:srgbClr val="000000"/>
                </a:solidFill>
                <a:latin typeface="Arial"/>
                <a:cs typeface="Arial"/>
                <a:sym typeface="Arial"/>
              </a:rPr>
              <a:t>m will resemble LA.</a:t>
            </a:r>
            <a:r>
              <a:rPr kumimoji="0" lang="en-US" sz="2400" b="0" i="0" u="none" strike="noStrike" kern="0" cap="none" spc="0" normalizeH="0" baseline="0" noProof="0" dirty="0">
                <a:ln>
                  <a:noFill/>
                </a:ln>
                <a:solidFill>
                  <a:srgbClr val="000000"/>
                </a:solidFill>
                <a:effectLst/>
                <a:uLnTx/>
                <a:uFillTx/>
                <a:latin typeface="Arial"/>
                <a:cs typeface="Arial"/>
                <a:sym typeface="Arial"/>
              </a:rPr>
              <a:t> </a:t>
            </a:r>
          </a:p>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Main Arguments(2000)</a:t>
            </a:r>
            <a:endParaRPr kumimoji="0" lang="en-US" altLang="en-US" sz="2400" b="0" i="0" u="none" strike="noStrike" kern="0" cap="none" spc="0" normalizeH="0" baseline="0" noProof="0" dirty="0">
              <a:ln>
                <a:noFill/>
              </a:ln>
              <a:solidFill>
                <a:srgbClr val="000000"/>
              </a:solidFill>
              <a:effectLst/>
              <a:uLnTx/>
              <a:uFillTx/>
              <a:latin typeface="Arial"/>
              <a:cs typeface="Arial"/>
              <a:sym typeface="Arial"/>
            </a:endParaRP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Michael J. Dear’s notion: “decentered politics”, “split many separate fiefdoms, with their leaders in constant battle.”</a:t>
            </a: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Proponent’s notion(previous urban theory is obsolete).</a:t>
            </a:r>
            <a:endParaRPr lang="en-US" dirty="0"/>
          </a:p>
          <a:p>
            <a:endParaRPr lang="en-US" dirty="0"/>
          </a:p>
        </p:txBody>
      </p:sp>
    </p:spTree>
    <p:extLst>
      <p:ext uri="{BB962C8B-B14F-4D97-AF65-F5344CB8AC3E}">
        <p14:creationId xmlns:p14="http://schemas.microsoft.com/office/powerpoint/2010/main" val="2380211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8D86-64DC-4F02-9948-8D3D4AB40A68}"/>
              </a:ext>
            </a:extLst>
          </p:cNvPr>
          <p:cNvSpPr>
            <a:spLocks noGrp="1"/>
          </p:cNvSpPr>
          <p:nvPr>
            <p:ph type="title"/>
          </p:nvPr>
        </p:nvSpPr>
        <p:spPr/>
        <p:txBody>
          <a:bodyPr/>
          <a:lstStyle/>
          <a:p>
            <a:r>
              <a:rPr lang="en-US" dirty="0">
                <a:solidFill>
                  <a:schemeClr val="bg1"/>
                </a:solidFill>
              </a:rPr>
              <a:t>The Los Angeles School: Postmodernism</a:t>
            </a:r>
          </a:p>
        </p:txBody>
      </p:sp>
      <p:sp>
        <p:nvSpPr>
          <p:cNvPr id="3" name="Content Placeholder 2">
            <a:extLst>
              <a:ext uri="{FF2B5EF4-FFF2-40B4-BE49-F238E27FC236}">
                <a16:creationId xmlns:a16="http://schemas.microsoft.com/office/drawing/2014/main" id="{C049A90B-D8AF-4098-A233-52527FE9A918}"/>
              </a:ext>
            </a:extLst>
          </p:cNvPr>
          <p:cNvSpPr>
            <a:spLocks noGrp="1"/>
          </p:cNvSpPr>
          <p:nvPr>
            <p:ph idx="1"/>
          </p:nvPr>
        </p:nvSpPr>
        <p:spPr/>
        <p:txBody>
          <a:bodyPr>
            <a:normAutofit fontScale="92500"/>
          </a:bodyPr>
          <a:lstStyle/>
          <a:p>
            <a:r>
              <a:rPr lang="en-US" sz="2800" dirty="0">
                <a:solidFill>
                  <a:schemeClr val="bg1"/>
                </a:solidFill>
              </a:rPr>
              <a:t>Criticism:</a:t>
            </a:r>
          </a:p>
          <a:p>
            <a:r>
              <a:rPr lang="en-US" sz="2800" dirty="0">
                <a:solidFill>
                  <a:schemeClr val="bg1"/>
                </a:solidFill>
              </a:rPr>
              <a:t>Advocates(Postmodern) argue that LA resembles low-density growth, multiple ethnic enclaves, and multiple unban centers within one region.</a:t>
            </a:r>
          </a:p>
          <a:p>
            <a:r>
              <a:rPr lang="en-US" sz="2800" dirty="0">
                <a:solidFill>
                  <a:schemeClr val="bg1"/>
                </a:solidFill>
              </a:rPr>
              <a:t>However, LA Schools overemphasize the uniqueness, importance, or widespread applicability of the Los Angeles model. </a:t>
            </a:r>
          </a:p>
          <a:p>
            <a:r>
              <a:rPr lang="en-US" sz="2800" dirty="0">
                <a:solidFill>
                  <a:schemeClr val="bg1"/>
                </a:solidFill>
              </a:rPr>
              <a:t>Need to rise above time and place.</a:t>
            </a:r>
          </a:p>
        </p:txBody>
      </p:sp>
    </p:spTree>
    <p:extLst>
      <p:ext uri="{BB962C8B-B14F-4D97-AF65-F5344CB8AC3E}">
        <p14:creationId xmlns:p14="http://schemas.microsoft.com/office/powerpoint/2010/main" val="991557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995E-1715-4DBF-8C8C-BD7AD2C715B9}"/>
              </a:ext>
            </a:extLst>
          </p:cNvPr>
          <p:cNvSpPr>
            <a:spLocks noGrp="1"/>
          </p:cNvSpPr>
          <p:nvPr>
            <p:ph type="title"/>
          </p:nvPr>
        </p:nvSpPr>
        <p:spPr>
          <a:xfrm>
            <a:off x="1141413" y="175364"/>
            <a:ext cx="9905998" cy="1215025"/>
          </a:xfrm>
        </p:spPr>
        <p:txBody>
          <a:bodyPr/>
          <a:lstStyle/>
          <a:p>
            <a:r>
              <a:rPr lang="en-US" dirty="0">
                <a:solidFill>
                  <a:schemeClr val="bg1"/>
                </a:solidFill>
              </a:rPr>
              <a:t>Summary: Spatial Perspectives</a:t>
            </a:r>
          </a:p>
        </p:txBody>
      </p:sp>
      <p:sp>
        <p:nvSpPr>
          <p:cNvPr id="3" name="Content Placeholder 2">
            <a:extLst>
              <a:ext uri="{FF2B5EF4-FFF2-40B4-BE49-F238E27FC236}">
                <a16:creationId xmlns:a16="http://schemas.microsoft.com/office/drawing/2014/main" id="{7E35E3B7-EA3E-4CE0-9A83-52C0D7797EA7}"/>
              </a:ext>
            </a:extLst>
          </p:cNvPr>
          <p:cNvSpPr>
            <a:spLocks noGrp="1"/>
          </p:cNvSpPr>
          <p:nvPr>
            <p:ph idx="1"/>
          </p:nvPr>
        </p:nvSpPr>
        <p:spPr>
          <a:xfrm>
            <a:off x="1141412" y="1002083"/>
            <a:ext cx="9905999" cy="5855917"/>
          </a:xfrm>
        </p:spPr>
        <p:txBody>
          <a:bodyPr>
            <a:normAutofit fontScale="25000" lnSpcReduction="20000"/>
          </a:bodyPr>
          <a:lstStyle/>
          <a:p>
            <a:r>
              <a:rPr lang="en-US" sz="9600" dirty="0">
                <a:solidFill>
                  <a:schemeClr val="bg1"/>
                </a:solidFill>
              </a:rPr>
              <a:t>Factors for locating cities: environmental conditions were favorable in addition to economic factors, political, religious, and educational  factors.</a:t>
            </a:r>
          </a:p>
          <a:p>
            <a:r>
              <a:rPr lang="en-US" sz="9600" dirty="0">
                <a:solidFill>
                  <a:schemeClr val="bg1"/>
                </a:solidFill>
              </a:rPr>
              <a:t>Industrial location theory (minimal cost of transportation, labor, and market) to maximize profit.</a:t>
            </a:r>
          </a:p>
          <a:p>
            <a:r>
              <a:rPr lang="en-US" sz="9600" dirty="0">
                <a:solidFill>
                  <a:schemeClr val="bg1"/>
                </a:solidFill>
              </a:rPr>
              <a:t>Shape of cities(</a:t>
            </a:r>
            <a:r>
              <a:rPr lang="en-US" sz="9600" dirty="0" err="1">
                <a:solidFill>
                  <a:schemeClr val="bg1"/>
                </a:solidFill>
              </a:rPr>
              <a:t>radiocentric</a:t>
            </a:r>
            <a:r>
              <a:rPr lang="en-US" sz="9600" dirty="0">
                <a:solidFill>
                  <a:schemeClr val="bg1"/>
                </a:solidFill>
              </a:rPr>
              <a:t>, gridiron…)</a:t>
            </a:r>
          </a:p>
          <a:p>
            <a:r>
              <a:rPr lang="en-US" sz="9600" dirty="0">
                <a:solidFill>
                  <a:schemeClr val="bg1"/>
                </a:solidFill>
              </a:rPr>
              <a:t>Robert Park and Ernest W. Burgess concept(competition, population movement, concentration zone model)</a:t>
            </a:r>
          </a:p>
          <a:p>
            <a:r>
              <a:rPr lang="en-US" sz="9600" dirty="0">
                <a:solidFill>
                  <a:schemeClr val="bg1"/>
                </a:solidFill>
              </a:rPr>
              <a:t>Homer Hoyt’s concept(sector based on social economic status)</a:t>
            </a:r>
          </a:p>
          <a:p>
            <a:r>
              <a:rPr lang="en-US" sz="9600" dirty="0">
                <a:solidFill>
                  <a:schemeClr val="bg1"/>
                </a:solidFill>
              </a:rPr>
              <a:t>Harris and Ullman (Urban design, land-use planning, and policy reform, environmentally-sound neighborhood)</a:t>
            </a:r>
          </a:p>
          <a:p>
            <a:r>
              <a:rPr lang="en-US" sz="9600" dirty="0">
                <a:solidFill>
                  <a:schemeClr val="bg1"/>
                </a:solidFill>
              </a:rPr>
              <a:t>Alonso(Urban land use), Social analysis model(GIS mapping).</a:t>
            </a:r>
          </a:p>
          <a:p>
            <a:r>
              <a:rPr lang="en-US" sz="9600" dirty="0">
                <a:solidFill>
                  <a:schemeClr val="bg1"/>
                </a:solidFill>
              </a:rPr>
              <a:t>Postmodernism(political fragmentation, multiple urban centers,, multicultural/multiethnic communities affected by global capitalism</a:t>
            </a:r>
          </a:p>
          <a:p>
            <a:endParaRPr lang="en-US" dirty="0"/>
          </a:p>
        </p:txBody>
      </p:sp>
    </p:spTree>
    <p:extLst>
      <p:ext uri="{BB962C8B-B14F-4D97-AF65-F5344CB8AC3E}">
        <p14:creationId xmlns:p14="http://schemas.microsoft.com/office/powerpoint/2010/main" val="2331300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47A6-68B3-44FC-811A-C5332C67739B}"/>
              </a:ext>
            </a:extLst>
          </p:cNvPr>
          <p:cNvSpPr>
            <a:spLocks noGrp="1"/>
          </p:cNvSpPr>
          <p:nvPr>
            <p:ph type="title"/>
          </p:nvPr>
        </p:nvSpPr>
        <p:spPr/>
        <p:txBody>
          <a:bodyPr/>
          <a:lstStyle/>
          <a:p>
            <a:r>
              <a:rPr lang="en-US" dirty="0">
                <a:solidFill>
                  <a:schemeClr val="bg1"/>
                </a:solidFill>
              </a:rPr>
              <a:t>Conclusion: Spatial Perspectives</a:t>
            </a:r>
          </a:p>
        </p:txBody>
      </p:sp>
      <p:sp>
        <p:nvSpPr>
          <p:cNvPr id="3" name="Content Placeholder 2">
            <a:extLst>
              <a:ext uri="{FF2B5EF4-FFF2-40B4-BE49-F238E27FC236}">
                <a16:creationId xmlns:a16="http://schemas.microsoft.com/office/drawing/2014/main" id="{823D5621-08AB-445D-AB20-6AF627321BAA}"/>
              </a:ext>
            </a:extLst>
          </p:cNvPr>
          <p:cNvSpPr>
            <a:spLocks noGrp="1"/>
          </p:cNvSpPr>
          <p:nvPr>
            <p:ph idx="1"/>
          </p:nvPr>
        </p:nvSpPr>
        <p:spPr/>
        <p:txBody>
          <a:bodyPr/>
          <a:lstStyle/>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Urban land use</a:t>
            </a:r>
          </a:p>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Major advances</a:t>
            </a:r>
          </a:p>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External forces</a:t>
            </a:r>
          </a:p>
          <a:p>
            <a:endParaRPr lang="en-US" dirty="0"/>
          </a:p>
        </p:txBody>
      </p:sp>
    </p:spTree>
    <p:extLst>
      <p:ext uri="{BB962C8B-B14F-4D97-AF65-F5344CB8AC3E}">
        <p14:creationId xmlns:p14="http://schemas.microsoft.com/office/powerpoint/2010/main" val="2688391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A0FA-1D5A-4766-B39E-35DDE46D4D76}"/>
              </a:ext>
            </a:extLst>
          </p:cNvPr>
          <p:cNvSpPr>
            <a:spLocks noGrp="1"/>
          </p:cNvSpPr>
          <p:nvPr>
            <p:ph type="title"/>
          </p:nvPr>
        </p:nvSpPr>
        <p:spPr>
          <a:xfrm>
            <a:off x="1141413" y="1"/>
            <a:ext cx="9905998" cy="989556"/>
          </a:xfrm>
        </p:spPr>
        <p:txBody>
          <a:bodyPr/>
          <a:lstStyle/>
          <a:p>
            <a:r>
              <a:rPr lang="en-US" dirty="0"/>
              <a:t>Urban Geography</a:t>
            </a:r>
          </a:p>
        </p:txBody>
      </p:sp>
      <p:sp>
        <p:nvSpPr>
          <p:cNvPr id="3" name="Content Placeholder 2">
            <a:extLst>
              <a:ext uri="{FF2B5EF4-FFF2-40B4-BE49-F238E27FC236}">
                <a16:creationId xmlns:a16="http://schemas.microsoft.com/office/drawing/2014/main" id="{DAFACED8-E705-4D6D-91A0-02635E78FBF0}"/>
              </a:ext>
            </a:extLst>
          </p:cNvPr>
          <p:cNvSpPr>
            <a:spLocks noGrp="1"/>
          </p:cNvSpPr>
          <p:nvPr>
            <p:ph idx="1"/>
          </p:nvPr>
        </p:nvSpPr>
        <p:spPr>
          <a:xfrm>
            <a:off x="1141412" y="682907"/>
            <a:ext cx="9905999" cy="6018518"/>
          </a:xfrm>
        </p:spPr>
        <p:txBody>
          <a:bodyPr>
            <a:noAutofit/>
          </a:bodyPr>
          <a:lstStyle/>
          <a:p>
            <a:r>
              <a:rPr lang="en-US" sz="2200" dirty="0">
                <a:solidFill>
                  <a:schemeClr val="bg1"/>
                </a:solidFill>
              </a:rPr>
              <a:t>Why Cities Are Where They Are</a:t>
            </a:r>
          </a:p>
          <a:p>
            <a:r>
              <a:rPr lang="en-US" sz="2200" b="1" dirty="0">
                <a:solidFill>
                  <a:schemeClr val="bg1"/>
                </a:solidFill>
              </a:rPr>
              <a:t>Environment</a:t>
            </a:r>
          </a:p>
          <a:p>
            <a:r>
              <a:rPr lang="en-US" sz="2200" dirty="0">
                <a:solidFill>
                  <a:schemeClr val="bg1"/>
                </a:solidFill>
              </a:rPr>
              <a:t>Minimally hospitable environment(water)   Access to basic requirements(food, water, and building materials)</a:t>
            </a:r>
          </a:p>
          <a:p>
            <a:r>
              <a:rPr lang="en-US" sz="2200" dirty="0">
                <a:solidFill>
                  <a:schemeClr val="bg1"/>
                </a:solidFill>
              </a:rPr>
              <a:t>Limitations can be overcome by technology </a:t>
            </a:r>
          </a:p>
          <a:p>
            <a:r>
              <a:rPr lang="en-US" sz="2200" b="1" dirty="0">
                <a:solidFill>
                  <a:schemeClr val="bg1"/>
                </a:solidFill>
              </a:rPr>
              <a:t>Economics (Industrial location theory):</a:t>
            </a:r>
            <a:r>
              <a:rPr lang="en-US" sz="2200" dirty="0">
                <a:solidFill>
                  <a:schemeClr val="bg1"/>
                </a:solidFill>
              </a:rPr>
              <a:t>port as centers of trade and commerce, lower transportation cost, cheap labor, agglomeration effect, access to market</a:t>
            </a:r>
            <a:endParaRPr lang="en-US" sz="2200" b="1" dirty="0">
              <a:solidFill>
                <a:schemeClr val="bg1"/>
              </a:solidFill>
            </a:endParaRPr>
          </a:p>
          <a:p>
            <a:r>
              <a:rPr lang="en-US" sz="2200" b="1" dirty="0">
                <a:solidFill>
                  <a:schemeClr val="bg1"/>
                </a:solidFill>
              </a:rPr>
              <a:t>Social</a:t>
            </a:r>
          </a:p>
          <a:p>
            <a:pPr marL="0" indent="0">
              <a:buNone/>
            </a:pPr>
            <a:r>
              <a:rPr lang="en-US" sz="2200" dirty="0">
                <a:solidFill>
                  <a:schemeClr val="bg1"/>
                </a:solidFill>
              </a:rPr>
              <a:t>1)Natural regional crossroads 2) Break-of-bulk points(good are transferred from one type of transportation to another, Houston, Buffalo )3. Access to raw materials, Montreal refinery 4. offer unique amenity(sea, surf, sand, and sun) city, Miami. Las Vegas 5.Administrative city 6. military location, Athens, Quebec 7.religious and education advantage, Salt Lake city</a:t>
            </a:r>
          </a:p>
        </p:txBody>
      </p:sp>
    </p:spTree>
    <p:extLst>
      <p:ext uri="{BB962C8B-B14F-4D97-AF65-F5344CB8AC3E}">
        <p14:creationId xmlns:p14="http://schemas.microsoft.com/office/powerpoint/2010/main" val="284805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B25C-125A-491B-92E4-DFBA1ED6062C}"/>
              </a:ext>
            </a:extLst>
          </p:cNvPr>
          <p:cNvSpPr>
            <a:spLocks noGrp="1"/>
          </p:cNvSpPr>
          <p:nvPr>
            <p:ph type="title"/>
          </p:nvPr>
        </p:nvSpPr>
        <p:spPr/>
        <p:txBody>
          <a:bodyPr/>
          <a:lstStyle/>
          <a:p>
            <a:r>
              <a:rPr lang="en-US" dirty="0">
                <a:solidFill>
                  <a:schemeClr val="bg1"/>
                </a:solidFill>
              </a:rPr>
              <a:t>The Shape of the City</a:t>
            </a:r>
          </a:p>
        </p:txBody>
      </p:sp>
      <p:sp>
        <p:nvSpPr>
          <p:cNvPr id="3" name="Content Placeholder 2">
            <a:extLst>
              <a:ext uri="{FF2B5EF4-FFF2-40B4-BE49-F238E27FC236}">
                <a16:creationId xmlns:a16="http://schemas.microsoft.com/office/drawing/2014/main" id="{D1D9AC67-3B34-4E93-9AC2-9CBADD2C9A07}"/>
              </a:ext>
            </a:extLst>
          </p:cNvPr>
          <p:cNvSpPr>
            <a:spLocks noGrp="1"/>
          </p:cNvSpPr>
          <p:nvPr>
            <p:ph idx="1"/>
          </p:nvPr>
        </p:nvSpPr>
        <p:spPr/>
        <p:txBody>
          <a:bodyPr>
            <a:normAutofit fontScale="92500" lnSpcReduction="20000"/>
          </a:bodyPr>
          <a:lstStyle/>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sz="2400" b="1" i="0" u="none" strike="noStrike" kern="0" cap="none" spc="0" normalizeH="0" baseline="0" noProof="0" dirty="0">
                <a:ln>
                  <a:noFill/>
                </a:ln>
                <a:solidFill>
                  <a:srgbClr val="000000"/>
                </a:solidFill>
                <a:effectLst/>
                <a:uLnTx/>
                <a:uFillTx/>
                <a:latin typeface="Arial"/>
                <a:cs typeface="Arial"/>
                <a:sym typeface="Arial"/>
              </a:rPr>
              <a:t>The </a:t>
            </a:r>
            <a:r>
              <a:rPr kumimoji="0" lang="en-US" sz="2400" b="1" i="0" u="none" strike="noStrike" kern="0" cap="none" spc="0" normalizeH="0" baseline="0" noProof="0" dirty="0" err="1">
                <a:ln>
                  <a:noFill/>
                </a:ln>
                <a:solidFill>
                  <a:srgbClr val="000000"/>
                </a:solidFill>
                <a:effectLst/>
                <a:uLnTx/>
                <a:uFillTx/>
                <a:latin typeface="Arial"/>
                <a:cs typeface="Arial"/>
                <a:sym typeface="Arial"/>
              </a:rPr>
              <a:t>Radiocentric</a:t>
            </a:r>
            <a:r>
              <a:rPr kumimoji="0" lang="en-US" sz="2400" b="1" i="0" u="none" strike="noStrike" kern="0" cap="none" spc="0" normalizeH="0" baseline="0" noProof="0" dirty="0">
                <a:ln>
                  <a:noFill/>
                </a:ln>
                <a:solidFill>
                  <a:srgbClr val="000000"/>
                </a:solidFill>
                <a:effectLst/>
                <a:uLnTx/>
                <a:uFillTx/>
                <a:latin typeface="Arial"/>
                <a:cs typeface="Arial"/>
                <a:sym typeface="Arial"/>
              </a:rPr>
              <a:t> City</a:t>
            </a:r>
            <a:endParaRPr kumimoji="0" lang="en-US" altLang="en-US" sz="2400" b="1" i="0" u="none" strike="noStrike" kern="0" cap="none" spc="0" normalizeH="0" baseline="0" noProof="0" dirty="0">
              <a:ln>
                <a:noFill/>
              </a:ln>
              <a:solidFill>
                <a:srgbClr val="000000"/>
              </a:solidFill>
              <a:effectLst/>
              <a:uLnTx/>
              <a:uFillTx/>
              <a:latin typeface="Arial"/>
              <a:cs typeface="Arial"/>
              <a:sym typeface="Arial"/>
            </a:endParaRP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Overview</a:t>
            </a: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Defense(Athens, Edinburgh, Paris, or Mexico City)</a:t>
            </a: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Radiate outward(spread from the center and contained with city walls</a:t>
            </a: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The </a:t>
            </a:r>
            <a:r>
              <a:rPr kumimoji="0" lang="en-US" sz="2400" b="0" i="0" u="none" strike="noStrike" kern="0" cap="none" spc="0" normalizeH="0" baseline="0" noProof="0">
                <a:ln>
                  <a:noFill/>
                </a:ln>
                <a:solidFill>
                  <a:srgbClr val="000000"/>
                </a:solidFill>
                <a:effectLst/>
                <a:uLnTx/>
                <a:uFillTx/>
                <a:latin typeface="Arial"/>
                <a:cs typeface="Arial"/>
                <a:sym typeface="Arial"/>
              </a:rPr>
              <a:t>city form </a:t>
            </a:r>
            <a:r>
              <a:rPr kumimoji="0" lang="en-US" sz="2400" b="0" i="0" u="none" strike="noStrike" kern="0" cap="none" spc="0" normalizeH="0" baseline="0" noProof="0" dirty="0">
                <a:ln>
                  <a:noFill/>
                </a:ln>
                <a:solidFill>
                  <a:srgbClr val="000000"/>
                </a:solidFill>
                <a:effectLst/>
                <a:uLnTx/>
                <a:uFillTx/>
                <a:latin typeface="Arial"/>
                <a:cs typeface="Arial"/>
                <a:sym typeface="Arial"/>
              </a:rPr>
              <a:t>was functional because it made travel easier by minimizing the distance to the center of the city( Ancient Baghdad, Ming Peking)</a:t>
            </a: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Other factors</a:t>
            </a: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Desire to stay close to center </a:t>
            </a: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Access roads</a:t>
            </a:r>
          </a:p>
          <a:p>
            <a:endParaRPr lang="en-US" dirty="0"/>
          </a:p>
        </p:txBody>
      </p:sp>
    </p:spTree>
    <p:extLst>
      <p:ext uri="{BB962C8B-B14F-4D97-AF65-F5344CB8AC3E}">
        <p14:creationId xmlns:p14="http://schemas.microsoft.com/office/powerpoint/2010/main" val="345589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F5080-6783-4EC0-BE3A-22BD3ECC4046}"/>
              </a:ext>
            </a:extLst>
          </p:cNvPr>
          <p:cNvSpPr>
            <a:spLocks noGrp="1"/>
          </p:cNvSpPr>
          <p:nvPr>
            <p:ph type="title"/>
          </p:nvPr>
        </p:nvSpPr>
        <p:spPr>
          <a:xfrm>
            <a:off x="855266" y="618518"/>
            <a:ext cx="2851417" cy="1478570"/>
          </a:xfrm>
        </p:spPr>
        <p:txBody>
          <a:bodyPr>
            <a:normAutofit/>
          </a:bodyPr>
          <a:lstStyle/>
          <a:p>
            <a:r>
              <a:rPr lang="en-US" sz="2500">
                <a:solidFill>
                  <a:srgbClr val="FFFFFF"/>
                </a:solidFill>
              </a:rPr>
              <a:t>The Radiocentric City: Baghdad, circa 146-762 c.e.</a:t>
            </a:r>
          </a:p>
        </p:txBody>
      </p:sp>
      <p:sp>
        <p:nvSpPr>
          <p:cNvPr id="8" name="Content Placeholder 7">
            <a:extLst>
              <a:ext uri="{FF2B5EF4-FFF2-40B4-BE49-F238E27FC236}">
                <a16:creationId xmlns:a16="http://schemas.microsoft.com/office/drawing/2014/main" id="{01FD47FB-3F12-4574-8575-0B62DB3AB871}"/>
              </a:ext>
            </a:extLst>
          </p:cNvPr>
          <p:cNvSpPr>
            <a:spLocks noGrp="1"/>
          </p:cNvSpPr>
          <p:nvPr>
            <p:ph idx="1"/>
          </p:nvPr>
        </p:nvSpPr>
        <p:spPr>
          <a:xfrm>
            <a:off x="844620" y="2249487"/>
            <a:ext cx="2862444" cy="3957302"/>
          </a:xfrm>
        </p:spPr>
        <p:txBody>
          <a:bodyPr>
            <a:normAutofit/>
          </a:bodyPr>
          <a:lstStyle/>
          <a:p>
            <a:r>
              <a:rPr lang="en-US" sz="1800" dirty="0"/>
              <a:t>Physical layout </a:t>
            </a:r>
          </a:p>
          <a:p>
            <a:r>
              <a:rPr lang="en-US" sz="1800" dirty="0"/>
              <a:t>Inner core contains palace and mosque</a:t>
            </a:r>
          </a:p>
          <a:p>
            <a:r>
              <a:rPr lang="en-US" sz="1800" dirty="0"/>
              <a:t>Two rings of residential quarters</a:t>
            </a:r>
          </a:p>
          <a:p>
            <a:r>
              <a:rPr lang="en-US" sz="1800" dirty="0"/>
              <a:t>Outer protective wall</a:t>
            </a:r>
          </a:p>
          <a:p>
            <a:r>
              <a:rPr lang="en-US" sz="1800" dirty="0"/>
              <a:t>Four gates and access roads</a:t>
            </a:r>
          </a:p>
        </p:txBody>
      </p:sp>
      <p:pic>
        <p:nvPicPr>
          <p:cNvPr id="4" name="Content Placeholder 3">
            <a:extLst>
              <a:ext uri="{FF2B5EF4-FFF2-40B4-BE49-F238E27FC236}">
                <a16:creationId xmlns:a16="http://schemas.microsoft.com/office/drawing/2014/main" id="{23A80C8E-C8F5-4362-AFF7-84760C8C6F6F}"/>
              </a:ext>
            </a:extLst>
          </p:cNvPr>
          <p:cNvPicPr>
            <a:picLocks noChangeAspect="1"/>
          </p:cNvPicPr>
          <p:nvPr/>
        </p:nvPicPr>
        <p:blipFill>
          <a:blip r:embed="rId2"/>
          <a:stretch>
            <a:fillRect/>
          </a:stretch>
        </p:blipFill>
        <p:spPr>
          <a:xfrm>
            <a:off x="5226980" y="643467"/>
            <a:ext cx="5813641" cy="5566562"/>
          </a:xfrm>
          <a:prstGeom prst="rect">
            <a:avLst/>
          </a:prstGeom>
        </p:spPr>
      </p:pic>
    </p:spTree>
    <p:extLst>
      <p:ext uri="{BB962C8B-B14F-4D97-AF65-F5344CB8AC3E}">
        <p14:creationId xmlns:p14="http://schemas.microsoft.com/office/powerpoint/2010/main" val="420606621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BD7E-3E6D-4EFA-A5CD-40C3A348A6C0}"/>
              </a:ext>
            </a:extLst>
          </p:cNvPr>
          <p:cNvSpPr>
            <a:spLocks noGrp="1"/>
          </p:cNvSpPr>
          <p:nvPr>
            <p:ph type="title"/>
          </p:nvPr>
        </p:nvSpPr>
        <p:spPr/>
        <p:txBody>
          <a:bodyPr/>
          <a:lstStyle/>
          <a:p>
            <a:r>
              <a:rPr lang="en-US" dirty="0"/>
              <a:t>The Shape of the City</a:t>
            </a:r>
          </a:p>
        </p:txBody>
      </p:sp>
      <p:sp>
        <p:nvSpPr>
          <p:cNvPr id="3" name="Content Placeholder 2">
            <a:extLst>
              <a:ext uri="{FF2B5EF4-FFF2-40B4-BE49-F238E27FC236}">
                <a16:creationId xmlns:a16="http://schemas.microsoft.com/office/drawing/2014/main" id="{7FE8001F-8615-49A6-8C8B-4D4B6DC07038}"/>
              </a:ext>
            </a:extLst>
          </p:cNvPr>
          <p:cNvSpPr>
            <a:spLocks noGrp="1"/>
          </p:cNvSpPr>
          <p:nvPr>
            <p:ph idx="1"/>
          </p:nvPr>
        </p:nvSpPr>
        <p:spPr/>
        <p:txBody>
          <a:bodyPr>
            <a:normAutofit/>
          </a:bodyPr>
          <a:lstStyle/>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sz="2400" b="1" i="0" u="none" strike="noStrike" kern="0" cap="none" spc="0" normalizeH="0" baseline="0" noProof="0" dirty="0">
                <a:ln>
                  <a:noFill/>
                </a:ln>
                <a:solidFill>
                  <a:srgbClr val="000000"/>
                </a:solidFill>
                <a:effectLst/>
                <a:uLnTx/>
                <a:uFillTx/>
                <a:latin typeface="Arial"/>
                <a:cs typeface="Arial"/>
                <a:sym typeface="Arial"/>
              </a:rPr>
              <a:t>The Gridiron City</a:t>
            </a: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Advantages</a:t>
            </a:r>
            <a:endParaRPr kumimoji="0" lang="en-US" altLang="en-US" sz="2400" b="0" i="0" u="none" strike="noStrike" kern="0" cap="none" spc="0" normalizeH="0" baseline="0" noProof="0" dirty="0">
              <a:ln>
                <a:noFill/>
              </a:ln>
              <a:solidFill>
                <a:srgbClr val="000000"/>
              </a:solidFill>
              <a:effectLst/>
              <a:uLnTx/>
              <a:uFillTx/>
              <a:latin typeface="Arial"/>
              <a:cs typeface="Arial"/>
              <a:sym typeface="Arial"/>
            </a:endParaRP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Arial"/>
                <a:cs typeface="Arial"/>
                <a:sym typeface="Arial"/>
              </a:rPr>
              <a:t>Straight streets crossing at right angles to form regular city blocks</a:t>
            </a: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Arial"/>
                <a:cs typeface="Arial"/>
                <a:sym typeface="Arial"/>
              </a:rPr>
              <a:t>After Industrial Revolution</a:t>
            </a: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Arial"/>
                <a:cs typeface="Arial"/>
                <a:sym typeface="Arial"/>
              </a:rPr>
              <a:t>Example – Philadelphia, NYC</a:t>
            </a:r>
          </a:p>
          <a:p>
            <a:pPr marL="741600" marR="0" lvl="1" indent="-284400" algn="l" defTabSz="914400" rtl="0" eaLnBrk="1" fontAlgn="auto" latinLnBrk="0" hangingPunct="1">
              <a:lnSpc>
                <a:spcPct val="100000"/>
              </a:lnSpc>
              <a:spcBef>
                <a:spcPts val="600"/>
              </a:spcBef>
              <a:spcAft>
                <a:spcPts val="0"/>
              </a:spcAft>
              <a:buClr>
                <a:srgbClr val="007FA3"/>
              </a:buClr>
              <a:buSzPct val="1000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Arial"/>
                <a:cs typeface="Arial"/>
                <a:sym typeface="Arial"/>
              </a:rPr>
              <a:t>Facilitates movement of goods and people and divide the land more easily.</a:t>
            </a:r>
          </a:p>
          <a:p>
            <a:pPr marL="457200" marR="0" lvl="1" indent="0" algn="l" defTabSz="914400" rtl="0" eaLnBrk="1" fontAlgn="auto" latinLnBrk="0" hangingPunct="1">
              <a:lnSpc>
                <a:spcPct val="100000"/>
              </a:lnSpc>
              <a:spcBef>
                <a:spcPts val="600"/>
              </a:spcBef>
              <a:spcAft>
                <a:spcPts val="0"/>
              </a:spcAft>
              <a:buClr>
                <a:srgbClr val="007FA3"/>
              </a:buClr>
              <a:buSzPct val="100000"/>
              <a:buNone/>
              <a:tabLst/>
              <a:defRPr/>
            </a:pPr>
            <a:endParaRPr kumimoji="0" lang="en-US" altLang="en-US" sz="2400" b="0" i="0" u="none" strike="noStrike" kern="0" cap="none" spc="0" normalizeH="0" baseline="0" noProof="0" dirty="0">
              <a:ln>
                <a:noFill/>
              </a:ln>
              <a:solidFill>
                <a:srgbClr val="000000"/>
              </a:solidFill>
              <a:effectLst/>
              <a:uLnTx/>
              <a:uFillTx/>
              <a:latin typeface="Arial"/>
              <a:cs typeface="Arial"/>
              <a:sym typeface="Arial"/>
            </a:endParaRPr>
          </a:p>
          <a:p>
            <a:endParaRPr lang="en-US" dirty="0"/>
          </a:p>
        </p:txBody>
      </p:sp>
    </p:spTree>
    <p:extLst>
      <p:ext uri="{BB962C8B-B14F-4D97-AF65-F5344CB8AC3E}">
        <p14:creationId xmlns:p14="http://schemas.microsoft.com/office/powerpoint/2010/main" val="263238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45335-170E-4D65-9A6D-0E22C37FB01D}"/>
              </a:ext>
            </a:extLst>
          </p:cNvPr>
          <p:cNvSpPr>
            <a:spLocks noGrp="1"/>
          </p:cNvSpPr>
          <p:nvPr>
            <p:ph type="title"/>
          </p:nvPr>
        </p:nvSpPr>
        <p:spPr>
          <a:xfrm>
            <a:off x="855266" y="618518"/>
            <a:ext cx="2851417" cy="1478570"/>
          </a:xfrm>
        </p:spPr>
        <p:txBody>
          <a:bodyPr>
            <a:normAutofit/>
          </a:bodyPr>
          <a:lstStyle/>
          <a:p>
            <a:r>
              <a:rPr lang="en-US" sz="2500">
                <a:solidFill>
                  <a:srgbClr val="FFFFFF"/>
                </a:solidFill>
              </a:rPr>
              <a:t>The Gridiron City: William Penn’s Philadelphia Plan, 1682</a:t>
            </a:r>
          </a:p>
        </p:txBody>
      </p:sp>
      <p:sp>
        <p:nvSpPr>
          <p:cNvPr id="8" name="Content Placeholder 7">
            <a:extLst>
              <a:ext uri="{FF2B5EF4-FFF2-40B4-BE49-F238E27FC236}">
                <a16:creationId xmlns:a16="http://schemas.microsoft.com/office/drawing/2014/main" id="{60328E9E-3FC4-436B-9115-86E9EF7B064E}"/>
              </a:ext>
            </a:extLst>
          </p:cNvPr>
          <p:cNvSpPr>
            <a:spLocks noGrp="1"/>
          </p:cNvSpPr>
          <p:nvPr>
            <p:ph idx="1"/>
          </p:nvPr>
        </p:nvSpPr>
        <p:spPr>
          <a:xfrm>
            <a:off x="844620" y="2249487"/>
            <a:ext cx="2862444" cy="3957302"/>
          </a:xfrm>
        </p:spPr>
        <p:txBody>
          <a:bodyPr>
            <a:normAutofit/>
          </a:bodyPr>
          <a:lstStyle/>
          <a:p>
            <a:pPr marL="171450" lvl="0" indent="-171450">
              <a:buFont typeface="Arial" pitchFamily="34" charset="0"/>
              <a:buChar char="•"/>
            </a:pPr>
            <a:r>
              <a:rPr lang="en-US" sz="2000" kern="1200" dirty="0">
                <a:solidFill>
                  <a:schemeClr val="tx1"/>
                </a:solidFill>
                <a:effectLst/>
                <a:latin typeface="Arial" pitchFamily="34" charset="0"/>
                <a:ea typeface="+mn-ea"/>
                <a:cs typeface="Arial" pitchFamily="34" charset="0"/>
              </a:rPr>
              <a:t>Non-radial design</a:t>
            </a:r>
          </a:p>
          <a:p>
            <a:pPr marL="171450" lvl="0" indent="-171450">
              <a:buFont typeface="Arial" pitchFamily="34" charset="0"/>
              <a:buChar char="•"/>
            </a:pPr>
            <a:r>
              <a:rPr lang="en-US" sz="2000" kern="1200" dirty="0">
                <a:solidFill>
                  <a:schemeClr val="tx1"/>
                </a:solidFill>
                <a:effectLst/>
                <a:latin typeface="Arial" pitchFamily="34" charset="0"/>
                <a:ea typeface="+mn-ea"/>
                <a:cs typeface="Arial" pitchFamily="34" charset="0"/>
              </a:rPr>
              <a:t>Straight streets</a:t>
            </a:r>
          </a:p>
          <a:p>
            <a:pPr marL="171450" lvl="0" indent="-171450">
              <a:buFont typeface="Arial" pitchFamily="34" charset="0"/>
              <a:buChar char="•"/>
            </a:pPr>
            <a:r>
              <a:rPr lang="en-US" sz="2000" kern="1200" dirty="0">
                <a:solidFill>
                  <a:schemeClr val="tx1"/>
                </a:solidFill>
                <a:effectLst/>
                <a:latin typeface="Arial" pitchFamily="34" charset="0"/>
                <a:ea typeface="+mn-ea"/>
                <a:cs typeface="Arial" pitchFamily="34" charset="0"/>
              </a:rPr>
              <a:t>Open ended streets</a:t>
            </a:r>
          </a:p>
          <a:p>
            <a:pPr marL="171450" lvl="0" indent="-171450">
              <a:buFont typeface="Arial" pitchFamily="34" charset="0"/>
              <a:buChar char="•"/>
            </a:pPr>
            <a:r>
              <a:rPr lang="en-US" sz="2000" kern="1200" dirty="0">
                <a:solidFill>
                  <a:schemeClr val="tx1"/>
                </a:solidFill>
                <a:effectLst/>
                <a:latin typeface="Arial" pitchFamily="34" charset="0"/>
                <a:ea typeface="+mn-ea"/>
                <a:cs typeface="Arial" pitchFamily="34" charset="0"/>
              </a:rPr>
              <a:t>Accessibility</a:t>
            </a:r>
          </a:p>
          <a:p>
            <a:pPr marL="171450" indent="-171450"/>
            <a:r>
              <a:rPr lang="en-US" sz="2000" dirty="0"/>
              <a:t>https://www.youtube.com/watch?v</a:t>
            </a:r>
            <a:r>
              <a:rPr lang="en-US" sz="2000"/>
              <a:t>=f6U7YFPrz6Y(</a:t>
            </a:r>
            <a:r>
              <a:rPr lang="en-US" sz="1600" b="1" i="0">
                <a:solidFill>
                  <a:srgbClr val="0F0F0F"/>
                </a:solidFill>
                <a:effectLst/>
                <a:latin typeface="YouTube Sans"/>
              </a:rPr>
              <a:t>The New York City Evolution Animation)</a:t>
            </a:r>
          </a:p>
          <a:p>
            <a:pPr marL="171450" lvl="0" indent="-171450">
              <a:buFont typeface="Arial" pitchFamily="34" charset="0"/>
              <a:buChar char="•"/>
            </a:pPr>
            <a:endParaRPr lang="en-US" sz="2000" dirty="0"/>
          </a:p>
        </p:txBody>
      </p:sp>
      <p:pic>
        <p:nvPicPr>
          <p:cNvPr id="4" name="Content Placeholder 3" descr="Chart, box and whisker chart&#10;&#10;Description automatically generated">
            <a:extLst>
              <a:ext uri="{FF2B5EF4-FFF2-40B4-BE49-F238E27FC236}">
                <a16:creationId xmlns:a16="http://schemas.microsoft.com/office/drawing/2014/main" id="{68B0B5E5-E089-4762-90AE-B9D9B3F74B84}"/>
              </a:ext>
            </a:extLst>
          </p:cNvPr>
          <p:cNvPicPr>
            <a:picLocks noChangeAspect="1"/>
          </p:cNvPicPr>
          <p:nvPr/>
        </p:nvPicPr>
        <p:blipFill>
          <a:blip r:embed="rId2"/>
          <a:stretch>
            <a:fillRect/>
          </a:stretch>
        </p:blipFill>
        <p:spPr>
          <a:xfrm>
            <a:off x="4711778" y="1621632"/>
            <a:ext cx="6844045" cy="3610232"/>
          </a:xfrm>
          <a:prstGeom prst="rect">
            <a:avLst/>
          </a:prstGeom>
        </p:spPr>
      </p:pic>
    </p:spTree>
    <p:extLst>
      <p:ext uri="{BB962C8B-B14F-4D97-AF65-F5344CB8AC3E}">
        <p14:creationId xmlns:p14="http://schemas.microsoft.com/office/powerpoint/2010/main" val="292479999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7A564-E177-45CF-85B5-5846C38EE565}"/>
              </a:ext>
            </a:extLst>
          </p:cNvPr>
          <p:cNvSpPr>
            <a:spLocks noGrp="1"/>
          </p:cNvSpPr>
          <p:nvPr>
            <p:ph type="title"/>
          </p:nvPr>
        </p:nvSpPr>
        <p:spPr/>
        <p:txBody>
          <a:bodyPr/>
          <a:lstStyle/>
          <a:p>
            <a:r>
              <a:rPr lang="en-US" dirty="0">
                <a:solidFill>
                  <a:schemeClr val="bg1"/>
                </a:solidFill>
              </a:rPr>
              <a:t>Urban Ecology</a:t>
            </a:r>
          </a:p>
        </p:txBody>
      </p:sp>
      <p:sp>
        <p:nvSpPr>
          <p:cNvPr id="3" name="Content Placeholder 2">
            <a:extLst>
              <a:ext uri="{FF2B5EF4-FFF2-40B4-BE49-F238E27FC236}">
                <a16:creationId xmlns:a16="http://schemas.microsoft.com/office/drawing/2014/main" id="{EF64A112-DF4A-4E81-B73B-BD85B88EB6B4}"/>
              </a:ext>
            </a:extLst>
          </p:cNvPr>
          <p:cNvSpPr>
            <a:spLocks noGrp="1"/>
          </p:cNvSpPr>
          <p:nvPr>
            <p:ph idx="1"/>
          </p:nvPr>
        </p:nvSpPr>
        <p:spPr/>
        <p:txBody>
          <a:bodyPr>
            <a:normAutofit fontScale="55000" lnSpcReduction="20000"/>
          </a:bodyPr>
          <a:lstStyle/>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Arial"/>
                <a:cs typeface="Arial"/>
                <a:sym typeface="Arial"/>
              </a:rPr>
              <a:t>Concentric Zones</a:t>
            </a:r>
          </a:p>
          <a:p>
            <a:pPr marL="432" marR="0" lvl="0" indent="0" algn="l" defTabSz="914400" rtl="0" eaLnBrk="1" fontAlgn="auto" latinLnBrk="0" hangingPunct="1">
              <a:lnSpc>
                <a:spcPct val="100000"/>
              </a:lnSpc>
              <a:spcBef>
                <a:spcPts val="1500"/>
              </a:spcBef>
              <a:spcAft>
                <a:spcPts val="0"/>
              </a:spcAft>
              <a:buClr>
                <a:srgbClr val="007FA3"/>
              </a:buClr>
              <a:buSzPct val="100000"/>
              <a:buFont typeface="Arial"/>
              <a:buNone/>
              <a:tabLst/>
              <a:defRPr/>
            </a:pPr>
            <a:r>
              <a:rPr kumimoji="0" lang="en-US" altLang="en-US" sz="3300" b="1" i="0" u="none" strike="noStrike" kern="0" cap="none" spc="0" normalizeH="0" noProof="0" dirty="0">
                <a:ln>
                  <a:noFill/>
                </a:ln>
                <a:solidFill>
                  <a:srgbClr val="000000"/>
                </a:solidFill>
                <a:effectLst/>
                <a:uLnTx/>
                <a:uFillTx/>
                <a:latin typeface="Arial"/>
                <a:cs typeface="Arial"/>
                <a:sym typeface="Arial"/>
              </a:rPr>
              <a:t>Factors that shape cities</a:t>
            </a:r>
          </a:p>
          <a:p>
            <a:pPr marL="256032" marR="0" lvl="0" indent="-255600"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kumimoji="0" lang="en-US" altLang="en-US" sz="3800" b="0" i="0" u="none" strike="noStrike" kern="0" cap="none" spc="0" normalizeH="0" noProof="0" dirty="0">
                <a:ln>
                  <a:noFill/>
                </a:ln>
                <a:solidFill>
                  <a:srgbClr val="000000"/>
                </a:solidFill>
                <a:effectLst/>
                <a:uLnTx/>
                <a:uFillTx/>
                <a:latin typeface="Arial"/>
                <a:cs typeface="Arial"/>
                <a:sym typeface="Arial"/>
              </a:rPr>
              <a:t>Robert Park--competition and population movement shape and reshape cities. </a:t>
            </a:r>
          </a:p>
          <a:p>
            <a:pPr marL="432" marR="0" lvl="0" indent="0" algn="l" defTabSz="914400" rtl="0" eaLnBrk="1" fontAlgn="auto" latinLnBrk="0" hangingPunct="1">
              <a:lnSpc>
                <a:spcPct val="100000"/>
              </a:lnSpc>
              <a:spcBef>
                <a:spcPts val="1500"/>
              </a:spcBef>
              <a:spcAft>
                <a:spcPts val="0"/>
              </a:spcAft>
              <a:buClr>
                <a:srgbClr val="007FA3"/>
              </a:buClr>
              <a:buSzPct val="100000"/>
              <a:buNone/>
              <a:tabLst/>
              <a:defRPr/>
            </a:pPr>
            <a:r>
              <a:rPr kumimoji="0" lang="en-US" altLang="en-US" sz="3800" b="0" i="0" u="none" strike="noStrike" kern="0" cap="none" spc="0" normalizeH="0" noProof="0" dirty="0">
                <a:ln>
                  <a:noFill/>
                </a:ln>
                <a:solidFill>
                  <a:srgbClr val="000000"/>
                </a:solidFill>
                <a:effectLst/>
                <a:uLnTx/>
                <a:uFillTx/>
                <a:latin typeface="Arial"/>
                <a:cs typeface="Arial"/>
                <a:sym typeface="Arial"/>
              </a:rPr>
              <a:t>1) Social life is characterized by economic competition over scarce resources and political competition over neighborhood. </a:t>
            </a:r>
          </a:p>
          <a:p>
            <a:pPr marL="432" marR="0" lvl="0" indent="0" algn="l" defTabSz="914400" rtl="0" eaLnBrk="1" fontAlgn="auto" latinLnBrk="0" hangingPunct="1">
              <a:lnSpc>
                <a:spcPct val="100000"/>
              </a:lnSpc>
              <a:spcBef>
                <a:spcPts val="1500"/>
              </a:spcBef>
              <a:spcAft>
                <a:spcPts val="0"/>
              </a:spcAft>
              <a:buClr>
                <a:srgbClr val="007FA3"/>
              </a:buClr>
              <a:buSzPct val="100000"/>
              <a:buNone/>
              <a:tabLst/>
              <a:defRPr/>
            </a:pPr>
            <a:r>
              <a:rPr kumimoji="0" lang="en-US" altLang="en-US" sz="3800" b="0" i="0" u="none" strike="noStrike" kern="0" cap="none" spc="0" normalizeH="0" noProof="0" dirty="0">
                <a:ln>
                  <a:noFill/>
                </a:ln>
                <a:solidFill>
                  <a:srgbClr val="000000"/>
                </a:solidFill>
                <a:effectLst/>
                <a:uLnTx/>
                <a:uFillTx/>
                <a:latin typeface="Arial"/>
                <a:cs typeface="Arial"/>
                <a:sym typeface="Arial"/>
              </a:rPr>
              <a:t>2) population movements produce an invasion-succession effect as poorer and less skilled new immigrants come in and more successful groups move to other neighborhoods.</a:t>
            </a:r>
          </a:p>
          <a:p>
            <a:pPr marL="432" marR="0" lvl="0" indent="0" algn="l" defTabSz="914400" rtl="0" eaLnBrk="1" fontAlgn="auto" latinLnBrk="0" hangingPunct="1">
              <a:lnSpc>
                <a:spcPct val="100000"/>
              </a:lnSpc>
              <a:spcBef>
                <a:spcPts val="1500"/>
              </a:spcBef>
              <a:spcAft>
                <a:spcPts val="0"/>
              </a:spcAft>
              <a:buClr>
                <a:srgbClr val="007FA3"/>
              </a:buClr>
              <a:buSzPct val="100000"/>
              <a:buNone/>
              <a:tabLst/>
              <a:defRPr/>
            </a:pPr>
            <a:endParaRPr kumimoji="0" lang="en-US" altLang="en-US" sz="3200" b="0" i="0" u="none" strike="noStrike" kern="0" cap="none" spc="0" normalizeH="0" noProof="0" dirty="0">
              <a:ln>
                <a:noFill/>
              </a:ln>
              <a:solidFill>
                <a:srgbClr val="000000"/>
              </a:solidFill>
              <a:effectLst/>
              <a:uLnTx/>
              <a:uFillTx/>
              <a:latin typeface="Arial"/>
              <a:cs typeface="Arial"/>
              <a:sym typeface="Arial"/>
            </a:endParaRPr>
          </a:p>
          <a:p>
            <a:pPr marL="432" marR="0" lvl="0" indent="0" algn="l" defTabSz="914400" rtl="0" eaLnBrk="1" fontAlgn="auto" latinLnBrk="0" hangingPunct="1">
              <a:lnSpc>
                <a:spcPct val="100000"/>
              </a:lnSpc>
              <a:spcBef>
                <a:spcPts val="1500"/>
              </a:spcBef>
              <a:spcAft>
                <a:spcPts val="0"/>
              </a:spcAft>
              <a:buClr>
                <a:srgbClr val="007FA3"/>
              </a:buClr>
              <a:buSzPct val="100000"/>
              <a:buFont typeface="Arial"/>
              <a:buNone/>
              <a:tabLst/>
              <a:defRPr/>
            </a:pPr>
            <a:r>
              <a:rPr kumimoji="0" lang="en-US" altLang="en-US" sz="2400" b="0" i="0" u="none" strike="noStrike" kern="0" cap="none" spc="0" normalizeH="0" baseline="0" noProof="0" dirty="0">
                <a:ln>
                  <a:noFill/>
                </a:ln>
                <a:solidFill>
                  <a:srgbClr val="000000"/>
                </a:solidFill>
                <a:effectLst/>
                <a:uLnTx/>
                <a:uFillTx/>
                <a:latin typeface="Arial"/>
                <a:cs typeface="Arial"/>
                <a:sym typeface="Arial"/>
              </a:rPr>
              <a:t> </a:t>
            </a:r>
            <a:endParaRPr lang="en-US" dirty="0"/>
          </a:p>
        </p:txBody>
      </p:sp>
    </p:spTree>
    <p:extLst>
      <p:ext uri="{BB962C8B-B14F-4D97-AF65-F5344CB8AC3E}">
        <p14:creationId xmlns:p14="http://schemas.microsoft.com/office/powerpoint/2010/main" val="356073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C577-5C20-4634-857E-2CF264107E11}"/>
              </a:ext>
            </a:extLst>
          </p:cNvPr>
          <p:cNvSpPr>
            <a:spLocks noGrp="1"/>
          </p:cNvSpPr>
          <p:nvPr>
            <p:ph type="title"/>
          </p:nvPr>
        </p:nvSpPr>
        <p:spPr/>
        <p:txBody>
          <a:bodyPr/>
          <a:lstStyle/>
          <a:p>
            <a:r>
              <a:rPr lang="en-US" dirty="0">
                <a:solidFill>
                  <a:schemeClr val="bg1"/>
                </a:solidFill>
              </a:rPr>
              <a:t>Urban ecology(Ernest Burges)</a:t>
            </a:r>
          </a:p>
        </p:txBody>
      </p:sp>
      <p:sp>
        <p:nvSpPr>
          <p:cNvPr id="3" name="Content Placeholder 2">
            <a:extLst>
              <a:ext uri="{FF2B5EF4-FFF2-40B4-BE49-F238E27FC236}">
                <a16:creationId xmlns:a16="http://schemas.microsoft.com/office/drawing/2014/main" id="{F4667307-A199-426C-AB2A-5189B6E4C0E0}"/>
              </a:ext>
            </a:extLst>
          </p:cNvPr>
          <p:cNvSpPr>
            <a:spLocks noGrp="1"/>
          </p:cNvSpPr>
          <p:nvPr>
            <p:ph idx="1"/>
          </p:nvPr>
        </p:nvSpPr>
        <p:spPr/>
        <p:txBody>
          <a:bodyPr>
            <a:normAutofit/>
          </a:bodyPr>
          <a:lstStyle/>
          <a:p>
            <a:r>
              <a:rPr lang="en-US" dirty="0">
                <a:solidFill>
                  <a:schemeClr val="bg1"/>
                </a:solidFill>
              </a:rPr>
              <a:t>Ernest Burgess, one of Park’s students, argues that the city expands outwards in a series of concentric zones from its central business district. Economic competition as well as prestige are the main forces of this urban development. Using Chicago as an example, Burgess distinguishes between five main zones: </a:t>
            </a:r>
          </a:p>
          <a:p>
            <a:r>
              <a:rPr lang="en-US" dirty="0">
                <a:solidFill>
                  <a:schemeClr val="bg1"/>
                </a:solidFill>
              </a:rPr>
              <a:t>(1) the central business district; </a:t>
            </a:r>
          </a:p>
          <a:p>
            <a:r>
              <a:rPr lang="en-US" dirty="0">
                <a:solidFill>
                  <a:schemeClr val="bg1"/>
                </a:solidFill>
              </a:rPr>
              <a:t>(2) an area in transition, which includes light manufacturing, ethnic communities, and slums; </a:t>
            </a:r>
          </a:p>
        </p:txBody>
      </p:sp>
    </p:spTree>
    <p:extLst>
      <p:ext uri="{BB962C8B-B14F-4D97-AF65-F5344CB8AC3E}">
        <p14:creationId xmlns:p14="http://schemas.microsoft.com/office/powerpoint/2010/main" val="2935461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938</TotalTime>
  <Words>1767</Words>
  <Application>Microsoft Office PowerPoint</Application>
  <PresentationFormat>Widescreen</PresentationFormat>
  <Paragraphs>167</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YouTube Sans</vt:lpstr>
      <vt:lpstr>Arial</vt:lpstr>
      <vt:lpstr>Tw Cen MT</vt:lpstr>
      <vt:lpstr>Circuit</vt:lpstr>
      <vt:lpstr>Urban Geography</vt:lpstr>
      <vt:lpstr> Geographical Location of the Most Populous North American Cities, 2010</vt:lpstr>
      <vt:lpstr>Urban Geography</vt:lpstr>
      <vt:lpstr>The Shape of the City</vt:lpstr>
      <vt:lpstr>The Radiocentric City: Baghdad, circa 146-762 c.e.</vt:lpstr>
      <vt:lpstr>The Shape of the City</vt:lpstr>
      <vt:lpstr>The Gridiron City: William Penn’s Philadelphia Plan, 1682</vt:lpstr>
      <vt:lpstr>Urban Ecology</vt:lpstr>
      <vt:lpstr>Urban ecology(Ernest Burges)</vt:lpstr>
      <vt:lpstr>Urban ecology(Ernest Burges)</vt:lpstr>
      <vt:lpstr>Chicago’s Concentric Zones</vt:lpstr>
      <vt:lpstr>Urban Ecology</vt:lpstr>
      <vt:lpstr>Shifts in the Location of Fashionable Residential</vt:lpstr>
      <vt:lpstr>Urban Ecology</vt:lpstr>
      <vt:lpstr>The Multiple Nuclei Theory</vt:lpstr>
      <vt:lpstr>Evaluation</vt:lpstr>
      <vt:lpstr>Evaluation</vt:lpstr>
      <vt:lpstr>Evaluation</vt:lpstr>
      <vt:lpstr>The Economics of Land Use</vt:lpstr>
      <vt:lpstr>The Economics of Urban Land Use</vt:lpstr>
      <vt:lpstr>The Economics of Land Use</vt:lpstr>
      <vt:lpstr>The Economics of Land Use(Criticism)</vt:lpstr>
      <vt:lpstr>Social Area Analysis and Mapping</vt:lpstr>
      <vt:lpstr>Social Area Analysis and Mapping</vt:lpstr>
      <vt:lpstr>The Los Angeles School: Postmodernism</vt:lpstr>
      <vt:lpstr>The Los Angeles School: Postmodernism</vt:lpstr>
      <vt:lpstr>The Los Angeles School: Postmodernism</vt:lpstr>
      <vt:lpstr>Summary: Spatial Perspectives</vt:lpstr>
      <vt:lpstr>Conclusion: Spatial Perspectives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Geography</dc:title>
  <dc:creator>kchun</dc:creator>
  <cp:lastModifiedBy>KyungTek Chun</cp:lastModifiedBy>
  <cp:revision>18</cp:revision>
  <dcterms:created xsi:type="dcterms:W3CDTF">2021-10-20T22:28:09Z</dcterms:created>
  <dcterms:modified xsi:type="dcterms:W3CDTF">2023-03-29T18:36:56Z</dcterms:modified>
</cp:coreProperties>
</file>