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4Ka+Rc6VSRaRHm8tnhvffGCT5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penSans-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1"/>
          <p:cNvSpPr txBox="1"/>
          <p:nvPr>
            <p:ph type="ctrTitle"/>
          </p:nvPr>
        </p:nvSpPr>
        <p:spPr>
          <a:xfrm>
            <a:off x="678426" y="889820"/>
            <a:ext cx="9989574" cy="359860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1"/>
          <p:cNvSpPr txBox="1"/>
          <p:nvPr>
            <p:ph idx="1" type="subTitle"/>
          </p:nvPr>
        </p:nvSpPr>
        <p:spPr>
          <a:xfrm>
            <a:off x="678426" y="4488426"/>
            <a:ext cx="6991776" cy="1302774"/>
          </a:xfrm>
          <a:prstGeom prst="rect">
            <a:avLst/>
          </a:prstGeom>
          <a:noFill/>
          <a:ln>
            <a:noFill/>
          </a:ln>
        </p:spPr>
        <p:txBody>
          <a:bodyPr anchorCtr="0" anchor="b" bIns="45700" lIns="91425" spcFirstLastPara="1" rIns="91425" wrap="square" tIns="45700">
            <a:norm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1"/>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30"/>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0"/>
          <p:cNvSpPr txBox="1"/>
          <p:nvPr>
            <p:ph idx="1" type="body"/>
          </p:nvPr>
        </p:nvSpPr>
        <p:spPr>
          <a:xfrm rot="5400000">
            <a:off x="4228224" y="-1234462"/>
            <a:ext cx="3636088" cy="1069126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0"/>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0"/>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0"/>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31"/>
          <p:cNvSpPr txBox="1"/>
          <p:nvPr>
            <p:ph type="title"/>
          </p:nvPr>
        </p:nvSpPr>
        <p:spPr>
          <a:xfrm rot="5400000">
            <a:off x="7924366" y="2315931"/>
            <a:ext cx="4984956" cy="234904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1"/>
          <p:cNvSpPr txBox="1"/>
          <p:nvPr>
            <p:ph idx="1" type="body"/>
          </p:nvPr>
        </p:nvSpPr>
        <p:spPr>
          <a:xfrm rot="5400000">
            <a:off x="2547783" y="-711610"/>
            <a:ext cx="4984956" cy="84041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1"/>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1"/>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2"/>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body"/>
          </p:nvPr>
        </p:nvSpPr>
        <p:spPr>
          <a:xfrm>
            <a:off x="700635" y="2293126"/>
            <a:ext cx="10691265" cy="363608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2"/>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23"/>
          <p:cNvSpPr txBox="1"/>
          <p:nvPr>
            <p:ph type="title"/>
          </p:nvPr>
        </p:nvSpPr>
        <p:spPr>
          <a:xfrm>
            <a:off x="700635" y="922096"/>
            <a:ext cx="10691265" cy="11279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 type="body"/>
          </p:nvPr>
        </p:nvSpPr>
        <p:spPr>
          <a:xfrm>
            <a:off x="715383" y="2128684"/>
            <a:ext cx="5304417" cy="384441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3"/>
          <p:cNvSpPr txBox="1"/>
          <p:nvPr>
            <p:ph idx="2" type="body"/>
          </p:nvPr>
        </p:nvSpPr>
        <p:spPr>
          <a:xfrm>
            <a:off x="6172200" y="2128684"/>
            <a:ext cx="5219700" cy="384441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3"/>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24"/>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5"/>
          <p:cNvSpPr txBox="1"/>
          <p:nvPr>
            <p:ph type="title"/>
          </p:nvPr>
        </p:nvSpPr>
        <p:spPr>
          <a:xfrm>
            <a:off x="715383" y="1709738"/>
            <a:ext cx="10632067"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715383" y="4589463"/>
            <a:ext cx="10632067"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rgbClr val="888888"/>
              </a:buClr>
              <a:buSzPts val="2400"/>
              <a:buNone/>
              <a:defRPr sz="2400">
                <a:solidFill>
                  <a:srgbClr val="888888"/>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5"/>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5"/>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6"/>
          <p:cNvSpPr txBox="1"/>
          <p:nvPr>
            <p:ph type="title"/>
          </p:nvPr>
        </p:nvSpPr>
        <p:spPr>
          <a:xfrm>
            <a:off x="685887" y="929148"/>
            <a:ext cx="10640005" cy="7615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6"/>
          <p:cNvSpPr txBox="1"/>
          <p:nvPr>
            <p:ph idx="1" type="body"/>
          </p:nvPr>
        </p:nvSpPr>
        <p:spPr>
          <a:xfrm>
            <a:off x="715384" y="1681163"/>
            <a:ext cx="5282192" cy="657225"/>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b="1" sz="1600">
                <a:latin typeface="Open Sans"/>
                <a:ea typeface="Open Sans"/>
                <a:cs typeface="Open Sans"/>
                <a:sym typeface="Open Sans"/>
              </a:defRPr>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6"/>
          <p:cNvSpPr txBox="1"/>
          <p:nvPr>
            <p:ph idx="2" type="body"/>
          </p:nvPr>
        </p:nvSpPr>
        <p:spPr>
          <a:xfrm>
            <a:off x="715384" y="2505075"/>
            <a:ext cx="5282192" cy="3423777"/>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3" type="body"/>
          </p:nvPr>
        </p:nvSpPr>
        <p:spPr>
          <a:xfrm>
            <a:off x="6172200" y="1681163"/>
            <a:ext cx="5183188" cy="657225"/>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b="1" sz="1600">
                <a:latin typeface="Open Sans"/>
                <a:ea typeface="Open Sans"/>
                <a:cs typeface="Open Sans"/>
                <a:sym typeface="Open Sans"/>
              </a:defRPr>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6"/>
          <p:cNvSpPr txBox="1"/>
          <p:nvPr>
            <p:ph idx="4" type="body"/>
          </p:nvPr>
        </p:nvSpPr>
        <p:spPr>
          <a:xfrm>
            <a:off x="6172200" y="2505075"/>
            <a:ext cx="5183188" cy="3423777"/>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6"/>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6"/>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7"/>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7"/>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7"/>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8"/>
          <p:cNvSpPr txBox="1"/>
          <p:nvPr>
            <p:ph type="title"/>
          </p:nvPr>
        </p:nvSpPr>
        <p:spPr>
          <a:xfrm>
            <a:off x="678426" y="781665"/>
            <a:ext cx="4093599" cy="122345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1000"/>
              </a:spcBef>
              <a:spcAft>
                <a:spcPts val="0"/>
              </a:spcAft>
              <a:buClr>
                <a:schemeClr val="dk1"/>
              </a:buClr>
              <a:buSzPts val="3200"/>
              <a:buChar char="•"/>
              <a:defRPr sz="3200"/>
            </a:lvl1pPr>
            <a:lvl2pPr indent="-406400" lvl="1" marL="914400" algn="l">
              <a:lnSpc>
                <a:spcPct val="110000"/>
              </a:lnSpc>
              <a:spcBef>
                <a:spcPts val="500"/>
              </a:spcBef>
              <a:spcAft>
                <a:spcPts val="0"/>
              </a:spcAft>
              <a:buClr>
                <a:schemeClr val="dk1"/>
              </a:buClr>
              <a:buSzPts val="2800"/>
              <a:buChar char="•"/>
              <a:defRPr sz="2800"/>
            </a:lvl2pPr>
            <a:lvl3pPr indent="-381000" lvl="2" marL="1371600" algn="l">
              <a:lnSpc>
                <a:spcPct val="110000"/>
              </a:lnSpc>
              <a:spcBef>
                <a:spcPts val="500"/>
              </a:spcBef>
              <a:spcAft>
                <a:spcPts val="0"/>
              </a:spcAft>
              <a:buClr>
                <a:schemeClr val="dk1"/>
              </a:buClr>
              <a:buSzPts val="2400"/>
              <a:buChar char="•"/>
              <a:defRPr sz="24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8"/>
          <p:cNvSpPr txBox="1"/>
          <p:nvPr>
            <p:ph idx="2" type="body"/>
          </p:nvPr>
        </p:nvSpPr>
        <p:spPr>
          <a:xfrm>
            <a:off x="688258" y="2315497"/>
            <a:ext cx="4093599" cy="3553491"/>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8"/>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8"/>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9"/>
          <p:cNvSpPr txBox="1"/>
          <p:nvPr>
            <p:ph type="title"/>
          </p:nvPr>
        </p:nvSpPr>
        <p:spPr>
          <a:xfrm>
            <a:off x="683342" y="1066800"/>
            <a:ext cx="4103431" cy="131752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9"/>
          <p:cNvSpPr/>
          <p:nvPr>
            <p:ph idx="2" type="pic"/>
          </p:nvPr>
        </p:nvSpPr>
        <p:spPr>
          <a:xfrm>
            <a:off x="5183188" y="1066800"/>
            <a:ext cx="6172200" cy="4794250"/>
          </a:xfrm>
          <a:prstGeom prst="rect">
            <a:avLst/>
          </a:prstGeom>
          <a:noFill/>
          <a:ln>
            <a:noFill/>
          </a:ln>
        </p:spPr>
      </p:sp>
      <p:sp>
        <p:nvSpPr>
          <p:cNvPr id="66" name="Google Shape;66;p29"/>
          <p:cNvSpPr txBox="1"/>
          <p:nvPr>
            <p:ph idx="1" type="body"/>
          </p:nvPr>
        </p:nvSpPr>
        <p:spPr>
          <a:xfrm>
            <a:off x="683342" y="2552700"/>
            <a:ext cx="4103431" cy="33162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9"/>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9"/>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9"/>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4000"/>
              <a:buFont typeface="Open Sans"/>
              <a:buNone/>
              <a:defRPr b="0" i="0" sz="40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700635" y="2293126"/>
            <a:ext cx="10691265" cy="363608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10000"/>
              </a:lnSpc>
              <a:spcBef>
                <a:spcPts val="10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1pPr>
            <a:lvl2pPr indent="-330200" lvl="1" marL="9144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Open Sans"/>
                <a:ea typeface="Open Sans"/>
                <a:cs typeface="Open Sans"/>
                <a:sym typeface="Open Sans"/>
              </a:defRPr>
            </a:lvl2pPr>
            <a:lvl3pPr indent="-317500" lvl="2" marL="1371600" marR="0" rtl="0" algn="l">
              <a:lnSpc>
                <a:spcPct val="11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3pPr>
            <a:lvl4pPr indent="-304800" lvl="3" marL="1828800" marR="0" rtl="0" algn="l">
              <a:lnSpc>
                <a:spcPct val="110000"/>
              </a:lnSpc>
              <a:spcBef>
                <a:spcPts val="500"/>
              </a:spcBef>
              <a:spcAft>
                <a:spcPts val="0"/>
              </a:spcAft>
              <a:buClr>
                <a:schemeClr val="dk1"/>
              </a:buClr>
              <a:buSzPts val="1200"/>
              <a:buFont typeface="Arial"/>
              <a:buChar char="•"/>
              <a:defRPr b="0" i="0" sz="1200" u="none" cap="none" strike="noStrike">
                <a:solidFill>
                  <a:schemeClr val="dk1"/>
                </a:solidFill>
                <a:latin typeface="Open Sans"/>
                <a:ea typeface="Open Sans"/>
                <a:cs typeface="Open Sans"/>
                <a:sym typeface="Open Sans"/>
              </a:defRPr>
            </a:lvl4pPr>
            <a:lvl5pPr indent="-304800" lvl="4" marL="2286000" marR="0" rtl="0" algn="l">
              <a:lnSpc>
                <a:spcPct val="110000"/>
              </a:lnSpc>
              <a:spcBef>
                <a:spcPts val="500"/>
              </a:spcBef>
              <a:spcAft>
                <a:spcPts val="0"/>
              </a:spcAft>
              <a:buClr>
                <a:schemeClr val="dk1"/>
              </a:buClr>
              <a:buSzPts val="1200"/>
              <a:buFont typeface="Arial"/>
              <a:buChar char="•"/>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8" name="Google Shape;8;p20"/>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9" name="Google Shape;9;p20"/>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0" name="Google Shape;10;p20"/>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800" u="none" cap="none" strike="noStrike">
                <a:solidFill>
                  <a:schemeClr val="dk1"/>
                </a:solidFill>
                <a:latin typeface="Open Sans"/>
                <a:ea typeface="Open Sans"/>
                <a:cs typeface="Open Sans"/>
                <a:sym typeface="Open Sans"/>
              </a:defRPr>
            </a:lvl1pPr>
            <a:lvl2pPr indent="0" lvl="1" marL="0" marR="0" rtl="0" algn="r">
              <a:spcBef>
                <a:spcPts val="0"/>
              </a:spcBef>
              <a:buNone/>
              <a:defRPr b="0" i="0" sz="1800" u="none" cap="none" strike="noStrike">
                <a:solidFill>
                  <a:schemeClr val="dk1"/>
                </a:solidFill>
                <a:latin typeface="Open Sans"/>
                <a:ea typeface="Open Sans"/>
                <a:cs typeface="Open Sans"/>
                <a:sym typeface="Open Sans"/>
              </a:defRPr>
            </a:lvl2pPr>
            <a:lvl3pPr indent="0" lvl="2" marL="0" marR="0" rtl="0" algn="r">
              <a:spcBef>
                <a:spcPts val="0"/>
              </a:spcBef>
              <a:buNone/>
              <a:defRPr b="0" i="0" sz="1800" u="none" cap="none" strike="noStrike">
                <a:solidFill>
                  <a:schemeClr val="dk1"/>
                </a:solidFill>
                <a:latin typeface="Open Sans"/>
                <a:ea typeface="Open Sans"/>
                <a:cs typeface="Open Sans"/>
                <a:sym typeface="Open Sans"/>
              </a:defRPr>
            </a:lvl3pPr>
            <a:lvl4pPr indent="0" lvl="3" marL="0" marR="0" rtl="0" algn="r">
              <a:spcBef>
                <a:spcPts val="0"/>
              </a:spcBef>
              <a:buNone/>
              <a:defRPr b="0" i="0" sz="1800" u="none" cap="none" strike="noStrike">
                <a:solidFill>
                  <a:schemeClr val="dk1"/>
                </a:solidFill>
                <a:latin typeface="Open Sans"/>
                <a:ea typeface="Open Sans"/>
                <a:cs typeface="Open Sans"/>
                <a:sym typeface="Open Sans"/>
              </a:defRPr>
            </a:lvl4pPr>
            <a:lvl5pPr indent="0" lvl="4" marL="0" marR="0" rtl="0" algn="r">
              <a:spcBef>
                <a:spcPts val="0"/>
              </a:spcBef>
              <a:buNone/>
              <a:defRPr b="0" i="0" sz="1800" u="none" cap="none" strike="noStrike">
                <a:solidFill>
                  <a:schemeClr val="dk1"/>
                </a:solidFill>
                <a:latin typeface="Open Sans"/>
                <a:ea typeface="Open Sans"/>
                <a:cs typeface="Open Sans"/>
                <a:sym typeface="Open Sans"/>
              </a:defRPr>
            </a:lvl5pPr>
            <a:lvl6pPr indent="0" lvl="5" marL="0" marR="0" rtl="0" algn="r">
              <a:spcBef>
                <a:spcPts val="0"/>
              </a:spcBef>
              <a:buNone/>
              <a:defRPr b="0" i="0" sz="1800" u="none" cap="none" strike="noStrike">
                <a:solidFill>
                  <a:schemeClr val="dk1"/>
                </a:solidFill>
                <a:latin typeface="Open Sans"/>
                <a:ea typeface="Open Sans"/>
                <a:cs typeface="Open Sans"/>
                <a:sym typeface="Open Sans"/>
              </a:defRPr>
            </a:lvl6pPr>
            <a:lvl7pPr indent="0" lvl="6" marL="0" marR="0" rtl="0" algn="r">
              <a:spcBef>
                <a:spcPts val="0"/>
              </a:spcBef>
              <a:buNone/>
              <a:defRPr b="0" i="0" sz="1800" u="none" cap="none" strike="noStrike">
                <a:solidFill>
                  <a:schemeClr val="dk1"/>
                </a:solidFill>
                <a:latin typeface="Open Sans"/>
                <a:ea typeface="Open Sans"/>
                <a:cs typeface="Open Sans"/>
                <a:sym typeface="Open Sans"/>
              </a:defRPr>
            </a:lvl7pPr>
            <a:lvl8pPr indent="0" lvl="7" marL="0" marR="0" rtl="0" algn="r">
              <a:spcBef>
                <a:spcPts val="0"/>
              </a:spcBef>
              <a:buNone/>
              <a:defRPr b="0" i="0" sz="1800" u="none" cap="none" strike="noStrike">
                <a:solidFill>
                  <a:schemeClr val="dk1"/>
                </a:solidFill>
                <a:latin typeface="Open Sans"/>
                <a:ea typeface="Open Sans"/>
                <a:cs typeface="Open Sans"/>
                <a:sym typeface="Open Sans"/>
              </a:defRPr>
            </a:lvl8pPr>
            <a:lvl9pPr indent="0" lvl="8" marL="0" marR="0" rtl="0" algn="r">
              <a:spcBef>
                <a:spcPts val="0"/>
              </a:spcBef>
              <a:buNone/>
              <a:defRPr b="0" i="0" sz="18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20"/>
          <p:cNvCxnSpPr/>
          <p:nvPr/>
        </p:nvCxnSpPr>
        <p:spPr>
          <a:xfrm>
            <a:off x="800100" y="723900"/>
            <a:ext cx="10591800" cy="0"/>
          </a:xfrm>
          <a:prstGeom prst="straightConnector1">
            <a:avLst/>
          </a:prstGeom>
          <a:noFill/>
          <a:ln cap="flat" cmpd="sng" w="44450">
            <a:solidFill>
              <a:schemeClr val="dk1"/>
            </a:solidFill>
            <a:prstDash val="solid"/>
            <a:miter lim="800000"/>
            <a:headEnd len="sm" w="sm" type="none"/>
            <a:tailEnd len="sm" w="sm" type="none"/>
          </a:ln>
        </p:spPr>
      </p:cxnSp>
      <p:cxnSp>
        <p:nvCxnSpPr>
          <p:cNvPr id="12" name="Google Shape;12;p20"/>
          <p:cNvCxnSpPr/>
          <p:nvPr/>
        </p:nvCxnSpPr>
        <p:spPr>
          <a:xfrm>
            <a:off x="800100" y="6142781"/>
            <a:ext cx="10591800" cy="0"/>
          </a:xfrm>
          <a:prstGeom prst="straightConnector1">
            <a:avLst/>
          </a:prstGeom>
          <a:noFill/>
          <a:ln cap="flat" cmpd="sng" w="12700">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87" name="Google Shape;87;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88" name="Google Shape;88;p1"/>
          <p:cNvSpPr txBox="1"/>
          <p:nvPr>
            <p:ph type="ctrTitle"/>
          </p:nvPr>
        </p:nvSpPr>
        <p:spPr>
          <a:xfrm>
            <a:off x="685800" y="908651"/>
            <a:ext cx="3620882" cy="364034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Open Sans"/>
              <a:buNone/>
            </a:pPr>
            <a:r>
              <a:rPr lang="en-US" sz="4000">
                <a:solidFill>
                  <a:schemeClr val="lt1"/>
                </a:solidFill>
              </a:rPr>
              <a:t>A path-planning algorithm for parallel automatic parking </a:t>
            </a:r>
            <a:endParaRPr sz="4000">
              <a:solidFill>
                <a:schemeClr val="lt1"/>
              </a:solidFill>
            </a:endParaRPr>
          </a:p>
        </p:txBody>
      </p:sp>
      <p:sp>
        <p:nvSpPr>
          <p:cNvPr id="89" name="Google Shape;89;p1"/>
          <p:cNvSpPr txBox="1"/>
          <p:nvPr>
            <p:ph idx="1" type="subTitle"/>
          </p:nvPr>
        </p:nvSpPr>
        <p:spPr>
          <a:xfrm>
            <a:off x="705934" y="5220450"/>
            <a:ext cx="3380437" cy="570748"/>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1800"/>
              <a:buNone/>
            </a:pPr>
            <a:r>
              <a:t/>
            </a:r>
            <a:endParaRPr sz="1800">
              <a:solidFill>
                <a:schemeClr val="lt1"/>
              </a:solidFill>
            </a:endParaRPr>
          </a:p>
        </p:txBody>
      </p:sp>
      <p:cxnSp>
        <p:nvCxnSpPr>
          <p:cNvPr id="90" name="Google Shape;90;p1"/>
          <p:cNvCxnSpPr/>
          <p:nvPr/>
        </p:nvCxnSpPr>
        <p:spPr>
          <a:xfrm>
            <a:off x="800100" y="723900"/>
            <a:ext cx="1638300" cy="0"/>
          </a:xfrm>
          <a:prstGeom prst="straightConnector1">
            <a:avLst/>
          </a:prstGeom>
          <a:noFill/>
          <a:ln cap="flat" cmpd="sng" w="44450">
            <a:solidFill>
              <a:schemeClr val="lt1"/>
            </a:solidFill>
            <a:prstDash val="solid"/>
            <a:miter lim="800000"/>
            <a:headEnd len="sm" w="sm" type="none"/>
            <a:tailEnd len="sm" w="sm" type="none"/>
          </a:ln>
        </p:spPr>
      </p:cxnSp>
      <p:pic>
        <p:nvPicPr>
          <p:cNvPr descr="Close-up of hopscotch on a sidewalk" id="91" name="Google Shape;91;p1"/>
          <p:cNvPicPr preferRelativeResize="0"/>
          <p:nvPr/>
        </p:nvPicPr>
        <p:blipFill rotWithShape="1">
          <a:blip r:embed="rId3">
            <a:alphaModFix/>
          </a:blip>
          <a:srcRect b="-10" l="17405" r="11435" t="0"/>
          <a:stretch/>
        </p:blipFill>
        <p:spPr>
          <a:xfrm>
            <a:off x="4876158" y="10"/>
            <a:ext cx="7315841" cy="68579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8"/>
                                        </p:tgtEl>
                                        <p:attrNameLst>
                                          <p:attrName>style.visibility</p:attrName>
                                        </p:attrNameLst>
                                      </p:cBhvr>
                                      <p:to>
                                        <p:strVal val="visible"/>
                                      </p:to>
                                    </p:set>
                                    <p:animEffect filter="fade" transition="in">
                                      <p:cBhvr>
                                        <p:cTn dur="4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711218" y="922096"/>
            <a:ext cx="10680682" cy="57728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pen Sans"/>
              <a:buNone/>
            </a:pPr>
            <a:r>
              <a:t/>
            </a:r>
            <a:endParaRPr/>
          </a:p>
        </p:txBody>
      </p:sp>
      <p:sp>
        <p:nvSpPr>
          <p:cNvPr id="180" name="Google Shape;180;p10"/>
          <p:cNvSpPr txBox="1"/>
          <p:nvPr>
            <p:ph idx="1" type="body"/>
          </p:nvPr>
        </p:nvSpPr>
        <p:spPr>
          <a:xfrm>
            <a:off x="711218" y="1467626"/>
            <a:ext cx="10680682" cy="446158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10000"/>
              </a:lnSpc>
              <a:spcBef>
                <a:spcPts val="0"/>
              </a:spcBef>
              <a:spcAft>
                <a:spcPts val="0"/>
              </a:spcAft>
              <a:buClr>
                <a:schemeClr val="dk1"/>
              </a:buClr>
              <a:buSzPts val="1800"/>
              <a:buChar char="•"/>
            </a:pPr>
            <a:r>
              <a:rPr lang="en-US">
                <a:latin typeface="Open Sans"/>
                <a:ea typeface="Open Sans"/>
                <a:cs typeface="Open Sans"/>
                <a:sym typeface="Open Sans"/>
              </a:rPr>
              <a:t>The parking space is defined as narrow space when the car fails to park by one operation. For narrow parking space, drivers may move forward and backward several times to park, the shortest parking path is improved to adjust the narrow space circumstance to a certain extent. We describe the two operations parking approach for simplicity of the iterative algorithm for example. </a:t>
            </a:r>
            <a:endParaRPr/>
          </a:p>
          <a:p>
            <a:pPr indent="-114300" lvl="0" marL="228600" rtl="0" algn="just">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just">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228600" lvl="0" marL="228600" rtl="0" algn="just">
              <a:lnSpc>
                <a:spcPct val="110000"/>
              </a:lnSpc>
              <a:spcBef>
                <a:spcPts val="1000"/>
              </a:spcBef>
              <a:spcAft>
                <a:spcPts val="0"/>
              </a:spcAft>
              <a:buClr>
                <a:schemeClr val="dk1"/>
              </a:buClr>
              <a:buSzPts val="1800"/>
              <a:buChar char="•"/>
            </a:pPr>
            <a:r>
              <a:rPr lang="en-US">
                <a:latin typeface="Open Sans"/>
                <a:ea typeface="Open Sans"/>
                <a:cs typeface="Open Sans"/>
                <a:sym typeface="Open Sans"/>
              </a:rPr>
              <a:t>ABCD is real space, A’BCD’ is ideal space.</a:t>
            </a:r>
            <a:endParaRPr/>
          </a:p>
          <a:p>
            <a:pPr indent="-228600" lvl="0" marL="228600" rtl="0" algn="just">
              <a:lnSpc>
                <a:spcPct val="110000"/>
              </a:lnSpc>
              <a:spcBef>
                <a:spcPts val="1000"/>
              </a:spcBef>
              <a:spcAft>
                <a:spcPts val="0"/>
              </a:spcAft>
              <a:buClr>
                <a:schemeClr val="dk1"/>
              </a:buClr>
              <a:buSzPts val="1800"/>
              <a:buChar char="•"/>
            </a:pPr>
            <a:r>
              <a:rPr lang="en-US">
                <a:latin typeface="Open Sans"/>
                <a:ea typeface="Open Sans"/>
                <a:cs typeface="Open Sans"/>
                <a:sym typeface="Open Sans"/>
              </a:rPr>
              <a:t>Let Li be the ideal length of parking space which is longer than the real Ls by d1.</a:t>
            </a:r>
            <a:endParaRPr/>
          </a:p>
          <a:p>
            <a:pPr indent="-228600" lvl="0" marL="228600" rtl="0" algn="just">
              <a:lnSpc>
                <a:spcPct val="110000"/>
              </a:lnSpc>
              <a:spcBef>
                <a:spcPts val="1000"/>
              </a:spcBef>
              <a:spcAft>
                <a:spcPts val="0"/>
              </a:spcAft>
              <a:buClr>
                <a:schemeClr val="dk1"/>
              </a:buClr>
              <a:buSzPts val="1800"/>
              <a:buChar char="•"/>
            </a:pPr>
            <a:r>
              <a:rPr lang="en-US">
                <a:latin typeface="Open Sans"/>
                <a:ea typeface="Open Sans"/>
                <a:cs typeface="Open Sans"/>
                <a:sym typeface="Open Sans"/>
              </a:rPr>
              <a:t>the car should stop at f4 in the path from f2 to O to avoid collision with AD. </a:t>
            </a:r>
            <a:endParaRPr/>
          </a:p>
          <a:p>
            <a:pPr indent="-228600" lvl="0" marL="228600" rtl="0" algn="just">
              <a:lnSpc>
                <a:spcPct val="110000"/>
              </a:lnSpc>
              <a:spcBef>
                <a:spcPts val="1000"/>
              </a:spcBef>
              <a:spcAft>
                <a:spcPts val="0"/>
              </a:spcAft>
              <a:buClr>
                <a:schemeClr val="dk1"/>
              </a:buClr>
              <a:buSzPts val="1800"/>
              <a:buChar char="•"/>
            </a:pPr>
            <a:r>
              <a:rPr lang="en-US">
                <a:latin typeface="Open Sans"/>
                <a:ea typeface="Open Sans"/>
                <a:cs typeface="Open Sans"/>
                <a:sym typeface="Open Sans"/>
              </a:rPr>
              <a:t>Then by turning the steering wheel to the other side that makes the car move with radius of Rmin from f4 to f5.Then change the steering angle to the other side again to make the car move from f5 to f6 with the same radius.</a:t>
            </a:r>
            <a:endParaRPr/>
          </a:p>
          <a:p>
            <a:pPr indent="-114300" lvl="0" marL="228600" rtl="0" algn="just">
              <a:lnSpc>
                <a:spcPct val="110000"/>
              </a:lnSpc>
              <a:spcBef>
                <a:spcPts val="1000"/>
              </a:spcBef>
              <a:spcAft>
                <a:spcPts val="0"/>
              </a:spcAft>
              <a:buClr>
                <a:schemeClr val="dk1"/>
              </a:buClr>
              <a:buSzPts val="1800"/>
              <a:buNone/>
            </a:pPr>
            <a:r>
              <a:t/>
            </a:r>
            <a:endParaRPr/>
          </a:p>
        </p:txBody>
      </p:sp>
      <p:sp>
        <p:nvSpPr>
          <p:cNvPr id="181" name="Google Shape;181;p10"/>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182" name="Google Shape;182;p10"/>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183" name="Google Shape;183;p10"/>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diagram of a mathematical equation&#10;&#10;Description automatically generated" id="184" name="Google Shape;184;p10"/>
          <p:cNvPicPr preferRelativeResize="0"/>
          <p:nvPr/>
        </p:nvPicPr>
        <p:blipFill rotWithShape="1">
          <a:blip r:embed="rId3">
            <a:alphaModFix/>
          </a:blip>
          <a:srcRect b="0" l="0" r="0" t="0"/>
          <a:stretch/>
        </p:blipFill>
        <p:spPr>
          <a:xfrm>
            <a:off x="7557559" y="2676525"/>
            <a:ext cx="4030132" cy="150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190" name="Google Shape;190;p11"/>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191" name="Google Shape;191;p11"/>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white paper with black text&#10;&#10;Description automatically generated" id="192" name="Google Shape;192;p11"/>
          <p:cNvPicPr preferRelativeResize="0"/>
          <p:nvPr/>
        </p:nvPicPr>
        <p:blipFill rotWithShape="1">
          <a:blip r:embed="rId3">
            <a:alphaModFix/>
          </a:blip>
          <a:srcRect b="0" l="0" r="0" t="0"/>
          <a:stretch/>
        </p:blipFill>
        <p:spPr>
          <a:xfrm>
            <a:off x="5940955" y="1009650"/>
            <a:ext cx="5305425" cy="4711700"/>
          </a:xfrm>
          <a:prstGeom prst="rect">
            <a:avLst/>
          </a:prstGeom>
          <a:noFill/>
          <a:ln>
            <a:noFill/>
          </a:ln>
        </p:spPr>
      </p:pic>
      <p:pic>
        <p:nvPicPr>
          <p:cNvPr id="193" name="Google Shape;193;p11"/>
          <p:cNvPicPr preferRelativeResize="0"/>
          <p:nvPr/>
        </p:nvPicPr>
        <p:blipFill rotWithShape="1">
          <a:blip r:embed="rId4">
            <a:alphaModFix/>
          </a:blip>
          <a:srcRect b="0" l="0" r="0" t="0"/>
          <a:stretch/>
        </p:blipFill>
        <p:spPr>
          <a:xfrm>
            <a:off x="717550" y="1152525"/>
            <a:ext cx="4914900" cy="44365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710275" y="922099"/>
            <a:ext cx="10681500" cy="5715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pen Sans"/>
              <a:buNone/>
            </a:pPr>
            <a:r>
              <a:rPr lang="en-US">
                <a:latin typeface="Open Sans"/>
                <a:ea typeface="Open Sans"/>
                <a:cs typeface="Open Sans"/>
                <a:sym typeface="Open Sans"/>
              </a:rPr>
              <a:t>V.    PLANNING  The Parking Space Environment</a:t>
            </a:r>
            <a:endParaRPr/>
          </a:p>
        </p:txBody>
      </p:sp>
      <p:sp>
        <p:nvSpPr>
          <p:cNvPr id="199" name="Google Shape;199;p12"/>
          <p:cNvSpPr txBox="1"/>
          <p:nvPr>
            <p:ph idx="1" type="body"/>
          </p:nvPr>
        </p:nvSpPr>
        <p:spPr>
          <a:xfrm>
            <a:off x="710280" y="1859076"/>
            <a:ext cx="10681620" cy="407013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lang="en-US">
                <a:latin typeface="Open Sans"/>
                <a:ea typeface="Open Sans"/>
                <a:cs typeface="Open Sans"/>
                <a:sym typeface="Open Sans"/>
              </a:rPr>
              <a:t>the start and end positions are given. But the path-planner in parking assist system should also concern about the collision avoidance problem based on the planned path.</a:t>
            </a:r>
            <a:endParaRPr/>
          </a:p>
          <a:p>
            <a:pPr indent="-228600" lvl="0" marL="228600" rtl="0" algn="l">
              <a:lnSpc>
                <a:spcPct val="110000"/>
              </a:lnSpc>
              <a:spcBef>
                <a:spcPts val="1000"/>
              </a:spcBef>
              <a:spcAft>
                <a:spcPts val="0"/>
              </a:spcAft>
              <a:buClr>
                <a:schemeClr val="dk1"/>
              </a:buClr>
              <a:buSzPts val="1800"/>
              <a:buChar char="•"/>
            </a:pPr>
            <a:r>
              <a:rPr lang="en-US">
                <a:latin typeface="Open Sans"/>
                <a:ea typeface="Open Sans"/>
                <a:cs typeface="Open Sans"/>
                <a:sym typeface="Open Sans"/>
              </a:rPr>
              <a:t>R_min is occurred when φ is max,</a:t>
            </a:r>
            <a:endParaRPr/>
          </a:p>
          <a:p>
            <a:pPr indent="0" lvl="5" marL="2286000" rtl="0" algn="l">
              <a:lnSpc>
                <a:spcPct val="90000"/>
              </a:lnSpc>
              <a:spcBef>
                <a:spcPts val="500"/>
              </a:spcBef>
              <a:spcAft>
                <a:spcPts val="0"/>
              </a:spcAft>
              <a:buClr>
                <a:schemeClr val="dk1"/>
              </a:buClr>
              <a:buSzPts val="1800"/>
              <a:buNone/>
            </a:pPr>
            <a:r>
              <a:rPr lang="en-US">
                <a:latin typeface="Open Sans"/>
                <a:ea typeface="Open Sans"/>
                <a:cs typeface="Open Sans"/>
                <a:sym typeface="Open Sans"/>
              </a:rPr>
              <a:t>R_min = l / φ_max</a:t>
            </a:r>
            <a:endParaRPr>
              <a:latin typeface="Open Sans"/>
              <a:ea typeface="Open Sans"/>
              <a:cs typeface="Open Sans"/>
              <a:sym typeface="Open Sans"/>
            </a:endParaRPr>
          </a:p>
          <a:p>
            <a:pPr indent="-228600" lvl="0" marL="228600" rtl="0" algn="l">
              <a:lnSpc>
                <a:spcPct val="110000"/>
              </a:lnSpc>
              <a:spcBef>
                <a:spcPts val="1000"/>
              </a:spcBef>
              <a:spcAft>
                <a:spcPts val="0"/>
              </a:spcAft>
              <a:buClr>
                <a:schemeClr val="dk1"/>
              </a:buClr>
              <a:buSzPts val="1800"/>
              <a:buChar char="•"/>
            </a:pPr>
            <a:r>
              <a:rPr lang="en-US">
                <a:latin typeface="Open Sans"/>
                <a:ea typeface="Open Sans"/>
                <a:cs typeface="Open Sans"/>
                <a:sym typeface="Open Sans"/>
              </a:rPr>
              <a:t>The side clearance between ab and AB is</a:t>
            </a:r>
            <a:endParaRPr/>
          </a:p>
          <a:p>
            <a:pPr indent="-114300" lvl="0" marL="228600" rtl="0" algn="l">
              <a:lnSpc>
                <a:spcPct val="110000"/>
              </a:lnSpc>
              <a:spcBef>
                <a:spcPts val="1000"/>
              </a:spcBef>
              <a:spcAft>
                <a:spcPts val="0"/>
              </a:spcAft>
              <a:buClr>
                <a:schemeClr val="dk1"/>
              </a:buClr>
              <a:buSzPts val="1800"/>
              <a:buNone/>
            </a:pPr>
            <a:r>
              <a:t/>
            </a:r>
            <a:endParaRPr/>
          </a:p>
          <a:p>
            <a:pPr indent="-228600" lvl="0" marL="228600" rtl="0" algn="l">
              <a:lnSpc>
                <a:spcPct val="110000"/>
              </a:lnSpc>
              <a:spcBef>
                <a:spcPts val="1000"/>
              </a:spcBef>
              <a:spcAft>
                <a:spcPts val="0"/>
              </a:spcAft>
              <a:buClr>
                <a:schemeClr val="dk1"/>
              </a:buClr>
              <a:buSzPts val="1800"/>
              <a:buChar char="•"/>
            </a:pPr>
            <a:r>
              <a:rPr lang="en-US">
                <a:latin typeface="Open Sans"/>
                <a:ea typeface="Open Sans"/>
                <a:cs typeface="Open Sans"/>
                <a:sym typeface="Open Sans"/>
              </a:rPr>
              <a:t>The front clearance between b and C is </a:t>
            </a:r>
            <a:endParaRPr/>
          </a:p>
          <a:p>
            <a:pPr indent="-114300" lvl="0" marL="228600" rtl="0" algn="l">
              <a:lnSpc>
                <a:spcPct val="110000"/>
              </a:lnSpc>
              <a:spcBef>
                <a:spcPts val="1000"/>
              </a:spcBef>
              <a:spcAft>
                <a:spcPts val="0"/>
              </a:spcAft>
              <a:buClr>
                <a:schemeClr val="dk1"/>
              </a:buClr>
              <a:buSzPts val="1800"/>
              <a:buNone/>
            </a:pPr>
            <a:r>
              <a:t/>
            </a:r>
            <a:endParaRPr/>
          </a:p>
          <a:p>
            <a:pPr indent="-228600" lvl="0" marL="228600" rtl="0" algn="l">
              <a:lnSpc>
                <a:spcPct val="110000"/>
              </a:lnSpc>
              <a:spcBef>
                <a:spcPts val="1000"/>
              </a:spcBef>
              <a:spcAft>
                <a:spcPts val="0"/>
              </a:spcAft>
              <a:buClr>
                <a:schemeClr val="dk1"/>
              </a:buClr>
              <a:buSzPts val="1800"/>
              <a:buChar char="•"/>
            </a:pPr>
            <a:r>
              <a:rPr lang="en-US">
                <a:latin typeface="Open Sans"/>
                <a:ea typeface="Open Sans"/>
                <a:cs typeface="Open Sans"/>
                <a:sym typeface="Open Sans"/>
              </a:rPr>
              <a:t>So, The minimum length of parking space is</a:t>
            </a:r>
            <a:endParaRPr/>
          </a:p>
          <a:p>
            <a:pPr indent="-114300" lvl="0" marL="228600" rtl="0" algn="l">
              <a:lnSpc>
                <a:spcPct val="110000"/>
              </a:lnSpc>
              <a:spcBef>
                <a:spcPts val="1000"/>
              </a:spcBef>
              <a:spcAft>
                <a:spcPts val="0"/>
              </a:spcAft>
              <a:buClr>
                <a:schemeClr val="dk1"/>
              </a:buClr>
              <a:buSzPts val="1800"/>
              <a:buNone/>
            </a:pPr>
            <a:r>
              <a:t/>
            </a:r>
            <a:endParaRPr/>
          </a:p>
        </p:txBody>
      </p:sp>
      <p:sp>
        <p:nvSpPr>
          <p:cNvPr id="200" name="Google Shape;200;p12"/>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201" name="Google Shape;201;p12"/>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202" name="Google Shape;202;p12"/>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3" name="Google Shape;203;p12"/>
          <p:cNvPicPr preferRelativeResize="0"/>
          <p:nvPr/>
        </p:nvPicPr>
        <p:blipFill rotWithShape="1">
          <a:blip r:embed="rId3">
            <a:alphaModFix/>
          </a:blip>
          <a:srcRect b="0" l="0" r="0" t="0"/>
          <a:stretch/>
        </p:blipFill>
        <p:spPr>
          <a:xfrm>
            <a:off x="2888508" y="3664920"/>
            <a:ext cx="4533900" cy="447675"/>
          </a:xfrm>
          <a:prstGeom prst="rect">
            <a:avLst/>
          </a:prstGeom>
          <a:noFill/>
          <a:ln>
            <a:noFill/>
          </a:ln>
        </p:spPr>
      </p:pic>
      <p:pic>
        <p:nvPicPr>
          <p:cNvPr descr="A white background with black text&#10;&#10;Description automatically generated" id="204" name="Google Shape;204;p12"/>
          <p:cNvPicPr preferRelativeResize="0"/>
          <p:nvPr/>
        </p:nvPicPr>
        <p:blipFill rotWithShape="1">
          <a:blip r:embed="rId4">
            <a:alphaModFix/>
          </a:blip>
          <a:srcRect b="0" l="0" r="0" t="0"/>
          <a:stretch/>
        </p:blipFill>
        <p:spPr>
          <a:xfrm>
            <a:off x="2985558" y="4516885"/>
            <a:ext cx="3638550" cy="571500"/>
          </a:xfrm>
          <a:prstGeom prst="rect">
            <a:avLst/>
          </a:prstGeom>
          <a:noFill/>
          <a:ln>
            <a:noFill/>
          </a:ln>
        </p:spPr>
      </p:pic>
      <p:pic>
        <p:nvPicPr>
          <p:cNvPr descr="A black and white text&#10;&#10;Description automatically generated" id="205" name="Google Shape;205;p12"/>
          <p:cNvPicPr preferRelativeResize="0"/>
          <p:nvPr/>
        </p:nvPicPr>
        <p:blipFill rotWithShape="1">
          <a:blip r:embed="rId5">
            <a:alphaModFix/>
          </a:blip>
          <a:srcRect b="0" l="0" r="0" t="0"/>
          <a:stretch/>
        </p:blipFill>
        <p:spPr>
          <a:xfrm>
            <a:off x="2790283" y="5381275"/>
            <a:ext cx="5114925" cy="542925"/>
          </a:xfrm>
          <a:prstGeom prst="rect">
            <a:avLst/>
          </a:prstGeom>
          <a:noFill/>
          <a:ln>
            <a:noFill/>
          </a:ln>
        </p:spPr>
      </p:pic>
      <p:pic>
        <p:nvPicPr>
          <p:cNvPr descr="A diagram of a rectangular object with letters and numbers&#10;&#10;Description automatically generated" id="206" name="Google Shape;206;p12"/>
          <p:cNvPicPr preferRelativeResize="0"/>
          <p:nvPr/>
        </p:nvPicPr>
        <p:blipFill rotWithShape="1">
          <a:blip r:embed="rId6">
            <a:alphaModFix/>
          </a:blip>
          <a:srcRect b="0" l="0" r="0" t="0"/>
          <a:stretch/>
        </p:blipFill>
        <p:spPr>
          <a:xfrm>
            <a:off x="7905895" y="3996555"/>
            <a:ext cx="3679825" cy="15261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type="title"/>
          </p:nvPr>
        </p:nvSpPr>
        <p:spPr>
          <a:xfrm>
            <a:off x="711218" y="922096"/>
            <a:ext cx="10680682" cy="24919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pen Sans"/>
              <a:buNone/>
            </a:pPr>
            <a:r>
              <a:t/>
            </a:r>
            <a:endParaRPr/>
          </a:p>
        </p:txBody>
      </p:sp>
      <p:sp>
        <p:nvSpPr>
          <p:cNvPr id="212" name="Google Shape;212;p13"/>
          <p:cNvSpPr txBox="1"/>
          <p:nvPr>
            <p:ph idx="1" type="body"/>
          </p:nvPr>
        </p:nvSpPr>
        <p:spPr>
          <a:xfrm>
            <a:off x="711218" y="1340626"/>
            <a:ext cx="10680682" cy="458858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lang="en-US">
                <a:latin typeface="Open Sans"/>
                <a:ea typeface="Open Sans"/>
                <a:cs typeface="Open Sans"/>
                <a:sym typeface="Open Sans"/>
              </a:rPr>
              <a:t>The minimum width the of parking space is</a:t>
            </a:r>
            <a:endParaRPr/>
          </a:p>
          <a:p>
            <a:pPr indent="0" lvl="4" marL="1828800" rtl="0" algn="l">
              <a:lnSpc>
                <a:spcPct val="110000"/>
              </a:lnSpc>
              <a:spcBef>
                <a:spcPts val="500"/>
              </a:spcBef>
              <a:spcAft>
                <a:spcPts val="0"/>
              </a:spcAft>
              <a:buClr>
                <a:schemeClr val="dk1"/>
              </a:buClr>
              <a:buSzPts val="1800"/>
              <a:buNone/>
            </a:pPr>
            <a:r>
              <a:rPr lang="en-US" sz="1800">
                <a:latin typeface="Open Sans"/>
                <a:ea typeface="Open Sans"/>
                <a:cs typeface="Open Sans"/>
                <a:sym typeface="Open Sans"/>
              </a:rPr>
              <a:t>Hs = W + d2</a:t>
            </a:r>
            <a:endParaRPr>
              <a:latin typeface="Open Sans"/>
              <a:ea typeface="Open Sans"/>
              <a:cs typeface="Open Sans"/>
              <a:sym typeface="Open Sans"/>
            </a:endParaRPr>
          </a:p>
          <a:p>
            <a:pPr indent="-228600" lvl="0" marL="228600" rtl="0" algn="l">
              <a:lnSpc>
                <a:spcPct val="110000"/>
              </a:lnSpc>
              <a:spcBef>
                <a:spcPts val="1000"/>
              </a:spcBef>
              <a:spcAft>
                <a:spcPts val="0"/>
              </a:spcAft>
              <a:buClr>
                <a:schemeClr val="dk1"/>
              </a:buClr>
              <a:buSzPts val="1800"/>
              <a:buChar char="•"/>
            </a:pPr>
            <a:r>
              <a:rPr lang="en-US">
                <a:latin typeface="Open Sans"/>
                <a:ea typeface="Open Sans"/>
                <a:cs typeface="Open Sans"/>
                <a:sym typeface="Open Sans"/>
              </a:rPr>
              <a:t>The minimum parallel distance between the car and an obstacle is</a:t>
            </a:r>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228600" lvl="0" marL="228600" rtl="0" algn="l">
              <a:lnSpc>
                <a:spcPct val="110000"/>
              </a:lnSpc>
              <a:spcBef>
                <a:spcPts val="1000"/>
              </a:spcBef>
              <a:spcAft>
                <a:spcPts val="0"/>
              </a:spcAft>
              <a:buClr>
                <a:schemeClr val="dk1"/>
              </a:buClr>
              <a:buSzPts val="1800"/>
              <a:buChar char="•"/>
            </a:pPr>
            <a:r>
              <a:rPr lang="en-US">
                <a:latin typeface="Open Sans"/>
                <a:ea typeface="Open Sans"/>
                <a:cs typeface="Open Sans"/>
                <a:sym typeface="Open Sans"/>
              </a:rPr>
              <a:t>The width of the track is</a:t>
            </a:r>
            <a:endParaRPr/>
          </a:p>
        </p:txBody>
      </p:sp>
      <p:sp>
        <p:nvSpPr>
          <p:cNvPr id="213" name="Google Shape;213;p13"/>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214" name="Google Shape;214;p13"/>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215" name="Google Shape;215;p13"/>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ack and white text&#10;&#10;Description automatically generated" id="216" name="Google Shape;216;p13"/>
          <p:cNvPicPr preferRelativeResize="0"/>
          <p:nvPr/>
        </p:nvPicPr>
        <p:blipFill rotWithShape="1">
          <a:blip r:embed="rId3">
            <a:alphaModFix/>
          </a:blip>
          <a:srcRect b="0" l="0" r="0" t="0"/>
          <a:stretch/>
        </p:blipFill>
        <p:spPr>
          <a:xfrm>
            <a:off x="1685498" y="2496711"/>
            <a:ext cx="6096000" cy="521730"/>
          </a:xfrm>
          <a:prstGeom prst="rect">
            <a:avLst/>
          </a:prstGeom>
          <a:noFill/>
          <a:ln>
            <a:noFill/>
          </a:ln>
        </p:spPr>
      </p:pic>
      <p:pic>
        <p:nvPicPr>
          <p:cNvPr descr="A diagram of a mathematical equation&#10;&#10;Description automatically generated" id="217" name="Google Shape;217;p13"/>
          <p:cNvPicPr preferRelativeResize="0"/>
          <p:nvPr/>
        </p:nvPicPr>
        <p:blipFill rotWithShape="1">
          <a:blip r:embed="rId4">
            <a:alphaModFix/>
          </a:blip>
          <a:srcRect b="0" l="0" r="0" t="0"/>
          <a:stretch/>
        </p:blipFill>
        <p:spPr>
          <a:xfrm>
            <a:off x="2243852" y="3432161"/>
            <a:ext cx="3248025" cy="247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710531" y="671805"/>
            <a:ext cx="10681500" cy="6324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10000"/>
              </a:lnSpc>
              <a:spcBef>
                <a:spcPts val="0"/>
              </a:spcBef>
              <a:spcAft>
                <a:spcPts val="0"/>
              </a:spcAft>
              <a:buClr>
                <a:schemeClr val="dk1"/>
              </a:buClr>
              <a:buSzPct val="100000"/>
              <a:buFont typeface="Open Sans"/>
              <a:buNone/>
            </a:pPr>
            <a:r>
              <a:rPr lang="en-US">
                <a:latin typeface="Open Sans"/>
                <a:ea typeface="Open Sans"/>
                <a:cs typeface="Open Sans"/>
                <a:sym typeface="Open Sans"/>
              </a:rPr>
              <a:t>VI.    </a:t>
            </a:r>
            <a:r>
              <a:rPr lang="en-US">
                <a:latin typeface="Times New Roman"/>
                <a:ea typeface="Times New Roman"/>
                <a:cs typeface="Times New Roman"/>
                <a:sym typeface="Times New Roman"/>
              </a:rPr>
              <a:t>Model Verification and Simulation</a:t>
            </a:r>
            <a:endParaRPr/>
          </a:p>
          <a:p>
            <a:pPr indent="0" lvl="0" marL="0" rtl="0" algn="l">
              <a:lnSpc>
                <a:spcPct val="100000"/>
              </a:lnSpc>
              <a:spcBef>
                <a:spcPts val="0"/>
              </a:spcBef>
              <a:spcAft>
                <a:spcPts val="0"/>
              </a:spcAft>
              <a:buClr>
                <a:schemeClr val="dk1"/>
              </a:buClr>
              <a:buSzPct val="100000"/>
              <a:buFont typeface="Open Sans"/>
              <a:buNone/>
            </a:pPr>
            <a:r>
              <a:t/>
            </a:r>
            <a:endParaRPr/>
          </a:p>
        </p:txBody>
      </p:sp>
      <p:sp>
        <p:nvSpPr>
          <p:cNvPr id="223" name="Google Shape;223;p14"/>
          <p:cNvSpPr txBox="1"/>
          <p:nvPr>
            <p:ph idx="1" type="body"/>
          </p:nvPr>
        </p:nvSpPr>
        <p:spPr>
          <a:xfrm>
            <a:off x="710531" y="1304342"/>
            <a:ext cx="10681369" cy="4794205"/>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lang="en-US">
                <a:latin typeface="Open Sans"/>
                <a:ea typeface="Open Sans"/>
                <a:cs typeface="Open Sans"/>
                <a:sym typeface="Open Sans"/>
              </a:rPr>
              <a:t>In order to evaluate the proposed geometric path planning and steering controls for parallel reverse parking in one trial, simulation results using MATLAB were conducted. </a:t>
            </a:r>
            <a:endParaRPr/>
          </a:p>
          <a:p>
            <a:pPr indent="-228600" lvl="0" marL="228600" rtl="0" algn="l">
              <a:lnSpc>
                <a:spcPct val="110000"/>
              </a:lnSpc>
              <a:spcBef>
                <a:spcPts val="1000"/>
              </a:spcBef>
              <a:spcAft>
                <a:spcPts val="0"/>
              </a:spcAft>
              <a:buClr>
                <a:schemeClr val="dk1"/>
              </a:buClr>
              <a:buSzPts val="1800"/>
              <a:buChar char="•"/>
            </a:pPr>
            <a:r>
              <a:rPr lang="en-US">
                <a:latin typeface="Open Sans"/>
                <a:ea typeface="Open Sans"/>
                <a:cs typeface="Open Sans"/>
                <a:sym typeface="Open Sans"/>
              </a:rPr>
              <a:t>The actual dimensions of the vehicle should be considered, The parameters of the test vehicle are:</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The car's length (L_Car)  = 30 cm</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The car's width  (W_Car) = 12 cm</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The wheel base (L_axi)   = 18 cm</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The front overhang (Lf)    = 5 cm</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The rear overhang (Lb)    = 7 cm</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Open Sans"/>
                <a:ea typeface="Open Sans"/>
                <a:cs typeface="Open Sans"/>
                <a:sym typeface="Open Sans"/>
              </a:rPr>
              <a:t>The maximum turning angle for steering wheel is within a range of (40 : 35) for each side, The maximum turning angle (phi_max)  = 40</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The ratio between wheelbase and crossbase, the coefficients average values are gained is (0.55, 0.56, 0.66), </a:t>
            </a:r>
            <a:r>
              <a:rPr lang="en-US">
                <a:latin typeface="Open Sans"/>
                <a:ea typeface="Open Sans"/>
                <a:cs typeface="Open Sans"/>
                <a:sym typeface="Open Sans"/>
              </a:rPr>
              <a:t>The ratio between wheelbase and crossbase (kb) = W_Car / L_axi  = 0.66</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Open Sans"/>
                <a:ea typeface="Open Sans"/>
                <a:cs typeface="Open Sans"/>
                <a:sym typeface="Open Sans"/>
              </a:rPr>
              <a:t>The turning ratio (R_min) = L_axi / Phi_max  = 21.45 cm</a:t>
            </a:r>
            <a:endParaRPr sz="1400">
              <a:latin typeface="Arial"/>
              <a:ea typeface="Arial"/>
              <a:cs typeface="Arial"/>
              <a:sym typeface="Arial"/>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p:txBody>
      </p:sp>
      <p:sp>
        <p:nvSpPr>
          <p:cNvPr id="224" name="Google Shape;224;p14"/>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225" name="Google Shape;225;p14"/>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226" name="Google Shape;226;p14"/>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711218" y="731596"/>
            <a:ext cx="10680682" cy="16453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pen Sans"/>
              <a:buNone/>
            </a:pPr>
            <a:r>
              <a:t/>
            </a:r>
            <a:endParaRPr/>
          </a:p>
        </p:txBody>
      </p:sp>
      <p:sp>
        <p:nvSpPr>
          <p:cNvPr id="232" name="Google Shape;232;p15"/>
          <p:cNvSpPr txBox="1"/>
          <p:nvPr>
            <p:ph idx="1" type="body"/>
          </p:nvPr>
        </p:nvSpPr>
        <p:spPr>
          <a:xfrm>
            <a:off x="711218" y="1298293"/>
            <a:ext cx="10680682" cy="463092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lang="en-US">
                <a:latin typeface="Open Sans"/>
                <a:ea typeface="Open Sans"/>
                <a:cs typeface="Open Sans"/>
                <a:sym typeface="Open Sans"/>
              </a:rPr>
              <a:t>To specify the parking space environment, the following consideration parameters should be taken:</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Open Sans"/>
                <a:ea typeface="Open Sans"/>
                <a:cs typeface="Open Sans"/>
                <a:sym typeface="Open Sans"/>
              </a:rPr>
              <a:t>Minimum side clearance (d2)     =  0.87</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Open Sans"/>
                <a:ea typeface="Open Sans"/>
                <a:cs typeface="Open Sans"/>
                <a:sym typeface="Open Sans"/>
              </a:rPr>
              <a:t>Minimum front clearance (Rb)   =  35.81</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Open Sans"/>
                <a:ea typeface="Open Sans"/>
                <a:cs typeface="Open Sans"/>
                <a:sym typeface="Open Sans"/>
              </a:rPr>
              <a:t>Minimum length of parking space (Ls)  =  39.30</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Minimum Width of parking space (Hs)     =  15.50</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The coordinate points of the parking space</a:t>
            </a:r>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p:txBody>
      </p:sp>
      <p:sp>
        <p:nvSpPr>
          <p:cNvPr id="233" name="Google Shape;233;p15"/>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234" name="Google Shape;234;p15"/>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235" name="Google Shape;235;p15"/>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graph&#10;&#10;Description automatically generated" id="236" name="Google Shape;236;p15"/>
          <p:cNvPicPr preferRelativeResize="0"/>
          <p:nvPr/>
        </p:nvPicPr>
        <p:blipFill rotWithShape="1">
          <a:blip r:embed="rId3">
            <a:alphaModFix/>
          </a:blip>
          <a:srcRect b="3970" l="1532" r="1724" t="2888"/>
          <a:stretch/>
        </p:blipFill>
        <p:spPr>
          <a:xfrm>
            <a:off x="6100234" y="3034067"/>
            <a:ext cx="5664136" cy="27268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ph type="title"/>
          </p:nvPr>
        </p:nvSpPr>
        <p:spPr>
          <a:xfrm>
            <a:off x="711218" y="837429"/>
            <a:ext cx="10680682" cy="21744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pen Sans"/>
              <a:buNone/>
            </a:pPr>
            <a:r>
              <a:t/>
            </a:r>
            <a:endParaRPr/>
          </a:p>
        </p:txBody>
      </p:sp>
      <p:sp>
        <p:nvSpPr>
          <p:cNvPr id="242" name="Google Shape;242;p16"/>
          <p:cNvSpPr txBox="1"/>
          <p:nvPr>
            <p:ph idx="1" type="body"/>
          </p:nvPr>
        </p:nvSpPr>
        <p:spPr>
          <a:xfrm>
            <a:off x="711218" y="1298293"/>
            <a:ext cx="10680682" cy="463092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lang="en-US">
                <a:latin typeface="Arial"/>
                <a:ea typeface="Arial"/>
                <a:cs typeface="Arial"/>
                <a:sym typeface="Arial"/>
              </a:rPr>
              <a:t>Initial position and orientation of the vehicle :</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The horizontal coordinate of start position (S) = Ls</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The minimum parallel distance between the car and the obstacle d3 </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The vertical coordinate of start position (H) = W_Car + d3 </a:t>
            </a:r>
            <a:endParaRPr/>
          </a:p>
          <a:p>
            <a:pPr indent="-228600" lvl="0" marL="228600" rtl="0" algn="l">
              <a:lnSpc>
                <a:spcPct val="110000"/>
              </a:lnSpc>
              <a:spcBef>
                <a:spcPts val="1000"/>
              </a:spcBef>
              <a:spcAft>
                <a:spcPts val="0"/>
              </a:spcAft>
              <a:buClr>
                <a:schemeClr val="dk1"/>
              </a:buClr>
              <a:buSzPts val="1800"/>
              <a:buChar char="•"/>
            </a:pPr>
            <a:r>
              <a:rPr lang="en-US">
                <a:latin typeface="Open Sans"/>
                <a:ea typeface="Open Sans"/>
                <a:cs typeface="Open Sans"/>
                <a:sym typeface="Open Sans"/>
              </a:rPr>
              <a:t>We have three phases of movement,</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From start position r to f1 </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From f1 to f2</a:t>
            </a:r>
            <a:endParaRPr/>
          </a:p>
          <a:p>
            <a:pPr indent="-228600" lvl="1" marL="685800" rtl="0" algn="l">
              <a:lnSpc>
                <a:spcPct val="110000"/>
              </a:lnSpc>
              <a:spcBef>
                <a:spcPts val="500"/>
              </a:spcBef>
              <a:spcAft>
                <a:spcPts val="0"/>
              </a:spcAft>
              <a:buClr>
                <a:schemeClr val="dk1"/>
              </a:buClr>
              <a:buSzPts val="1600"/>
              <a:buFont typeface="Courier New"/>
              <a:buChar char="o"/>
            </a:pPr>
            <a:r>
              <a:rPr lang="en-US">
                <a:latin typeface="Arial"/>
                <a:ea typeface="Arial"/>
                <a:cs typeface="Arial"/>
                <a:sym typeface="Arial"/>
              </a:rPr>
              <a:t>From f2 to end position O</a:t>
            </a:r>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0" lvl="0" marL="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a:p>
            <a:pPr indent="-114300" lvl="0" marL="228600" rtl="0" algn="l">
              <a:lnSpc>
                <a:spcPct val="110000"/>
              </a:lnSpc>
              <a:spcBef>
                <a:spcPts val="1000"/>
              </a:spcBef>
              <a:spcAft>
                <a:spcPts val="0"/>
              </a:spcAft>
              <a:buClr>
                <a:schemeClr val="dk1"/>
              </a:buClr>
              <a:buSzPts val="1800"/>
              <a:buNone/>
            </a:pPr>
            <a:r>
              <a:t/>
            </a:r>
            <a:endParaRPr>
              <a:latin typeface="Open Sans"/>
              <a:ea typeface="Open Sans"/>
              <a:cs typeface="Open Sans"/>
              <a:sym typeface="Open Sans"/>
            </a:endParaRPr>
          </a:p>
        </p:txBody>
      </p:sp>
      <p:sp>
        <p:nvSpPr>
          <p:cNvPr id="243" name="Google Shape;243;p16"/>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244" name="Google Shape;244;p16"/>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245" name="Google Shape;245;p16"/>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graph with a line drawn on it&#10;&#10;Description automatically generated" id="246" name="Google Shape;246;p16"/>
          <p:cNvPicPr preferRelativeResize="0"/>
          <p:nvPr/>
        </p:nvPicPr>
        <p:blipFill rotWithShape="1">
          <a:blip r:embed="rId3">
            <a:alphaModFix/>
          </a:blip>
          <a:srcRect b="4620" l="1681" r="2099" t="2639"/>
          <a:stretch/>
        </p:blipFill>
        <p:spPr>
          <a:xfrm>
            <a:off x="5518151" y="3165872"/>
            <a:ext cx="6061053" cy="27587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252" name="Google Shape;252;p17"/>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253" name="Google Shape;253;p17"/>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4" name="Google Shape;254;p17"/>
          <p:cNvPicPr preferRelativeResize="0"/>
          <p:nvPr/>
        </p:nvPicPr>
        <p:blipFill rotWithShape="1">
          <a:blip r:embed="rId3">
            <a:alphaModFix/>
          </a:blip>
          <a:srcRect b="7770" l="3748" r="4475" t="3716"/>
          <a:stretch/>
        </p:blipFill>
        <p:spPr>
          <a:xfrm>
            <a:off x="5792016" y="2814320"/>
            <a:ext cx="6192157" cy="2764969"/>
          </a:xfrm>
          <a:prstGeom prst="rect">
            <a:avLst/>
          </a:prstGeom>
          <a:noFill/>
          <a:ln>
            <a:noFill/>
          </a:ln>
        </p:spPr>
      </p:pic>
      <p:pic>
        <p:nvPicPr>
          <p:cNvPr descr="A graph with lines and a square&#10;&#10;Description automatically generated" id="255" name="Google Shape;255;p17"/>
          <p:cNvPicPr preferRelativeResize="0"/>
          <p:nvPr/>
        </p:nvPicPr>
        <p:blipFill rotWithShape="1">
          <a:blip r:embed="rId4">
            <a:alphaModFix/>
          </a:blip>
          <a:srcRect b="5625" l="2657" r="1898" t="3125"/>
          <a:stretch/>
        </p:blipFill>
        <p:spPr>
          <a:xfrm>
            <a:off x="113150" y="1105382"/>
            <a:ext cx="5537106" cy="30805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261" name="Google Shape;261;p18"/>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262" name="Google Shape;262;p18"/>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graph with lines and dots&#10;&#10;Description automatically generated" id="263" name="Google Shape;263;p18"/>
          <p:cNvPicPr preferRelativeResize="0"/>
          <p:nvPr/>
        </p:nvPicPr>
        <p:blipFill rotWithShape="1">
          <a:blip r:embed="rId3">
            <a:alphaModFix/>
          </a:blip>
          <a:srcRect b="8473" l="3714" r="4747" t="5507"/>
          <a:stretch/>
        </p:blipFill>
        <p:spPr>
          <a:xfrm>
            <a:off x="1375834" y="1203114"/>
            <a:ext cx="9397118" cy="42935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1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69" name="Google Shape;269;p19"/>
          <p:cNvSpPr txBox="1"/>
          <p:nvPr>
            <p:ph type="ctrTitle"/>
          </p:nvPr>
        </p:nvSpPr>
        <p:spPr>
          <a:xfrm>
            <a:off x="695324" y="871758"/>
            <a:ext cx="10283452" cy="387114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2"/>
              </a:buClr>
              <a:buSzPts val="5400"/>
              <a:buFont typeface="Open Sans"/>
              <a:buNone/>
            </a:pPr>
            <a:br>
              <a:rPr lang="en-US">
                <a:solidFill>
                  <a:schemeClr val="lt2"/>
                </a:solidFill>
                <a:latin typeface="Open Sans"/>
                <a:ea typeface="Open Sans"/>
                <a:cs typeface="Open Sans"/>
                <a:sym typeface="Open Sans"/>
              </a:rPr>
            </a:br>
            <a:br>
              <a:rPr lang="en-US">
                <a:solidFill>
                  <a:schemeClr val="lt2"/>
                </a:solidFill>
                <a:latin typeface="Open Sans"/>
                <a:ea typeface="Open Sans"/>
                <a:cs typeface="Open Sans"/>
                <a:sym typeface="Open Sans"/>
              </a:rPr>
            </a:br>
            <a:r>
              <a:rPr lang="en-US">
                <a:solidFill>
                  <a:schemeClr val="lt2"/>
                </a:solidFill>
                <a:latin typeface="Open Sans"/>
                <a:ea typeface="Open Sans"/>
                <a:cs typeface="Open Sans"/>
                <a:sym typeface="Open Sans"/>
              </a:rPr>
              <a:t>Thank you</a:t>
            </a:r>
            <a:endParaRPr>
              <a:solidFill>
                <a:schemeClr val="lt2"/>
              </a:solidFill>
            </a:endParaRPr>
          </a:p>
        </p:txBody>
      </p:sp>
      <p:sp>
        <p:nvSpPr>
          <p:cNvPr id="270" name="Google Shape;270;p19"/>
          <p:cNvSpPr txBox="1"/>
          <p:nvPr>
            <p:ph idx="1" type="subTitle"/>
          </p:nvPr>
        </p:nvSpPr>
        <p:spPr>
          <a:xfrm>
            <a:off x="678426" y="4742900"/>
            <a:ext cx="6991776" cy="1048299"/>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t/>
            </a:r>
            <a:endParaRPr>
              <a:solidFill>
                <a:schemeClr val="lt2"/>
              </a:solidFill>
            </a:endParaRPr>
          </a:p>
        </p:txBody>
      </p:sp>
      <p:cxnSp>
        <p:nvCxnSpPr>
          <p:cNvPr id="271" name="Google Shape;271;p19"/>
          <p:cNvCxnSpPr/>
          <p:nvPr/>
        </p:nvCxnSpPr>
        <p:spPr>
          <a:xfrm>
            <a:off x="800100" y="723900"/>
            <a:ext cx="10591800" cy="0"/>
          </a:xfrm>
          <a:prstGeom prst="straightConnector1">
            <a:avLst/>
          </a:prstGeom>
          <a:noFill/>
          <a:ln cap="flat" cmpd="sng" w="44450">
            <a:solidFill>
              <a:schemeClr val="lt2"/>
            </a:solidFill>
            <a:prstDash val="solid"/>
            <a:miter lim="800000"/>
            <a:headEnd len="sm" w="sm" type="none"/>
            <a:tailEnd len="sm" w="sm" type="none"/>
          </a:ln>
        </p:spPr>
      </p:cxnSp>
      <p:cxnSp>
        <p:nvCxnSpPr>
          <p:cNvPr id="272" name="Google Shape;272;p19"/>
          <p:cNvCxnSpPr/>
          <p:nvPr/>
        </p:nvCxnSpPr>
        <p:spPr>
          <a:xfrm>
            <a:off x="800100" y="6134100"/>
            <a:ext cx="10591800" cy="0"/>
          </a:xfrm>
          <a:prstGeom prst="straightConnector1">
            <a:avLst/>
          </a:prstGeom>
          <a:noFill/>
          <a:ln cap="flat" cmpd="sng" w="12700">
            <a:solidFill>
              <a:schemeClr val="lt2"/>
            </a:solidFill>
            <a:prstDash val="solid"/>
            <a:miter lim="800000"/>
            <a:headEnd len="sm" w="sm" type="none"/>
            <a:tailEnd len="sm" w="sm" type="none"/>
          </a:ln>
        </p:spPr>
      </p:cxnSp>
      <p:sp>
        <p:nvSpPr>
          <p:cNvPr id="273" name="Google Shape;273;p19"/>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lt2"/>
                </a:solidFill>
              </a:rPr>
              <a:t>Sample Footer Text</a:t>
            </a:r>
            <a:endParaRPr/>
          </a:p>
        </p:txBody>
      </p:sp>
      <p:sp>
        <p:nvSpPr>
          <p:cNvPr id="274" name="Google Shape;274;p19"/>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solidFill>
                  <a:schemeClr val="lt2"/>
                </a:solidFill>
              </a:rPr>
              <a:t>12/9/2023</a:t>
            </a:r>
            <a:endParaRPr>
              <a:solidFill>
                <a:schemeClr val="lt2"/>
              </a:solidFill>
            </a:endParaRPr>
          </a:p>
        </p:txBody>
      </p:sp>
      <p:sp>
        <p:nvSpPr>
          <p:cNvPr id="275" name="Google Shape;275;p19"/>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None/>
            </a:pPr>
            <a:fld id="{00000000-1234-1234-1234-123412341234}" type="slidenum">
              <a:rPr lang="en-US">
                <a:solidFill>
                  <a:schemeClr val="lt2"/>
                </a:solidFill>
              </a:rPr>
              <a:t>‹#›</a:t>
            </a:fld>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711218" y="604597"/>
            <a:ext cx="10680682" cy="40794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pen Sans"/>
              <a:buNone/>
            </a:pPr>
            <a:r>
              <a:t/>
            </a:r>
            <a:endParaRPr/>
          </a:p>
        </p:txBody>
      </p:sp>
      <p:sp>
        <p:nvSpPr>
          <p:cNvPr id="97" name="Google Shape;97;p2"/>
          <p:cNvSpPr txBox="1"/>
          <p:nvPr>
            <p:ph idx="1" type="body"/>
          </p:nvPr>
        </p:nvSpPr>
        <p:spPr>
          <a:xfrm>
            <a:off x="711218" y="1298293"/>
            <a:ext cx="10680682" cy="4630921"/>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Clr>
                <a:schemeClr val="dk1"/>
              </a:buClr>
              <a:buSzPts val="3200"/>
              <a:buNone/>
            </a:pPr>
            <a:r>
              <a:rPr lang="en-US" sz="3200">
                <a:latin typeface="Times New Roman"/>
                <a:ea typeface="Times New Roman"/>
                <a:cs typeface="Times New Roman"/>
                <a:sym typeface="Times New Roman"/>
              </a:rPr>
              <a:t>Path-Planning Algorithm for Automatic Parking</a:t>
            </a:r>
            <a:endParaRPr sz="3200"/>
          </a:p>
          <a:p>
            <a:pPr indent="-76200" lvl="0" marL="228600" rtl="0" algn="ctr">
              <a:lnSpc>
                <a:spcPct val="11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457200" lvl="0" marL="457200" rtl="0" algn="l">
              <a:lnSpc>
                <a:spcPct val="110000"/>
              </a:lnSpc>
              <a:spcBef>
                <a:spcPts val="1000"/>
              </a:spcBef>
              <a:spcAft>
                <a:spcPts val="0"/>
              </a:spcAft>
              <a:buClr>
                <a:schemeClr val="dk1"/>
              </a:buClr>
              <a:buSzPts val="2400"/>
              <a:buAutoNum type="romanUcPeriod"/>
            </a:pPr>
            <a:r>
              <a:rPr lang="en-US" sz="2400">
                <a:latin typeface="Times New Roman"/>
                <a:ea typeface="Times New Roman"/>
                <a:cs typeface="Times New Roman"/>
                <a:sym typeface="Times New Roman"/>
              </a:rPr>
              <a:t>Introduction</a:t>
            </a:r>
            <a:endParaRPr/>
          </a:p>
          <a:p>
            <a:pPr indent="-457200" lvl="0" marL="457200" rtl="0" algn="l">
              <a:lnSpc>
                <a:spcPct val="110000"/>
              </a:lnSpc>
              <a:spcBef>
                <a:spcPts val="1000"/>
              </a:spcBef>
              <a:spcAft>
                <a:spcPts val="0"/>
              </a:spcAft>
              <a:buClr>
                <a:schemeClr val="dk1"/>
              </a:buClr>
              <a:buSzPts val="2400"/>
              <a:buAutoNum type="romanUcPeriod"/>
            </a:pPr>
            <a:r>
              <a:rPr lang="en-US" sz="2400">
                <a:latin typeface="Open Sans"/>
                <a:ea typeface="Open Sans"/>
                <a:cs typeface="Open Sans"/>
                <a:sym typeface="Open Sans"/>
              </a:rPr>
              <a:t>Holonomic and Nonholonomic Systems</a:t>
            </a:r>
            <a:endParaRPr sz="2400">
              <a:latin typeface="Times New Roman"/>
              <a:ea typeface="Times New Roman"/>
              <a:cs typeface="Times New Roman"/>
              <a:sym typeface="Times New Roman"/>
            </a:endParaRPr>
          </a:p>
          <a:p>
            <a:pPr indent="-457200" lvl="0" marL="457200" rtl="0" algn="l">
              <a:lnSpc>
                <a:spcPct val="110000"/>
              </a:lnSpc>
              <a:spcBef>
                <a:spcPts val="1000"/>
              </a:spcBef>
              <a:spcAft>
                <a:spcPts val="0"/>
              </a:spcAft>
              <a:buClr>
                <a:schemeClr val="dk1"/>
              </a:buClr>
              <a:buSzPts val="2400"/>
              <a:buAutoNum type="romanUcPeriod"/>
            </a:pPr>
            <a:r>
              <a:rPr lang="en-US" sz="2400">
                <a:latin typeface="Times New Roman"/>
                <a:ea typeface="Times New Roman"/>
                <a:cs typeface="Times New Roman"/>
                <a:sym typeface="Times New Roman"/>
              </a:rPr>
              <a:t>Vehicle Kinematic Model</a:t>
            </a:r>
            <a:endParaRPr/>
          </a:p>
          <a:p>
            <a:pPr indent="-457200" lvl="0" marL="457200" rtl="0" algn="l">
              <a:lnSpc>
                <a:spcPct val="110000"/>
              </a:lnSpc>
              <a:spcBef>
                <a:spcPts val="1000"/>
              </a:spcBef>
              <a:spcAft>
                <a:spcPts val="0"/>
              </a:spcAft>
              <a:buClr>
                <a:schemeClr val="dk1"/>
              </a:buClr>
              <a:buSzPts val="2400"/>
              <a:buAutoNum type="romanUcPeriod"/>
            </a:pPr>
            <a:r>
              <a:rPr lang="en-US" sz="2400">
                <a:latin typeface="Times New Roman"/>
                <a:ea typeface="Times New Roman"/>
                <a:cs typeface="Times New Roman"/>
                <a:sym typeface="Times New Roman"/>
              </a:rPr>
              <a:t>Shortest Path of Parallel Parking</a:t>
            </a:r>
            <a:endParaRPr/>
          </a:p>
          <a:p>
            <a:pPr indent="-457200" lvl="0" marL="457200" rtl="0" algn="l">
              <a:lnSpc>
                <a:spcPct val="110000"/>
              </a:lnSpc>
              <a:spcBef>
                <a:spcPts val="1000"/>
              </a:spcBef>
              <a:spcAft>
                <a:spcPts val="0"/>
              </a:spcAft>
              <a:buClr>
                <a:schemeClr val="dk1"/>
              </a:buClr>
              <a:buSzPts val="2400"/>
              <a:buAutoNum type="romanUcPeriod"/>
            </a:pPr>
            <a:r>
              <a:rPr lang="en-US" sz="2400">
                <a:latin typeface="Times New Roman"/>
                <a:ea typeface="Times New Roman"/>
                <a:cs typeface="Times New Roman"/>
                <a:sym typeface="Times New Roman"/>
              </a:rPr>
              <a:t>Planning Collision-Free Region</a:t>
            </a:r>
            <a:endParaRPr/>
          </a:p>
          <a:p>
            <a:pPr indent="-457200" lvl="0" marL="457200" rtl="0" algn="l">
              <a:lnSpc>
                <a:spcPct val="110000"/>
              </a:lnSpc>
              <a:spcBef>
                <a:spcPts val="1000"/>
              </a:spcBef>
              <a:spcAft>
                <a:spcPts val="0"/>
              </a:spcAft>
              <a:buClr>
                <a:schemeClr val="dk1"/>
              </a:buClr>
              <a:buSzPts val="2400"/>
              <a:buAutoNum type="romanUcPeriod"/>
            </a:pPr>
            <a:r>
              <a:rPr lang="en-US" sz="2400">
                <a:latin typeface="Times New Roman"/>
                <a:ea typeface="Times New Roman"/>
                <a:cs typeface="Times New Roman"/>
                <a:sym typeface="Times New Roman"/>
              </a:rPr>
              <a:t>Model Verification and Simulation</a:t>
            </a:r>
            <a:endParaRPr/>
          </a:p>
          <a:p>
            <a:pPr indent="-76200" lvl="0" marL="228600" rtl="0" algn="l">
              <a:lnSpc>
                <a:spcPct val="11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98" name="Google Shape;98;p2"/>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99" name="Google Shape;99;p2"/>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100" name="Google Shape;100;p2"/>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06" name="Google Shape;106;p3"/>
          <p:cNvSpPr txBox="1"/>
          <p:nvPr>
            <p:ph type="title"/>
          </p:nvPr>
        </p:nvSpPr>
        <p:spPr>
          <a:xfrm>
            <a:off x="711218" y="922096"/>
            <a:ext cx="10670099" cy="788947"/>
          </a:xfrm>
          <a:prstGeom prst="rect">
            <a:avLst/>
          </a:prstGeom>
          <a:noFill/>
          <a:ln>
            <a:noFill/>
          </a:ln>
        </p:spPr>
        <p:txBody>
          <a:bodyPr anchorCtr="0" anchor="t" bIns="45700" lIns="91425" spcFirstLastPara="1" rIns="91425" wrap="square" tIns="45700">
            <a:normAutofit/>
          </a:bodyPr>
          <a:lstStyle/>
          <a:p>
            <a:pPr indent="-742950" lvl="0" marL="742950" rtl="0" algn="l">
              <a:lnSpc>
                <a:spcPct val="100000"/>
              </a:lnSpc>
              <a:spcBef>
                <a:spcPts val="0"/>
              </a:spcBef>
              <a:spcAft>
                <a:spcPts val="0"/>
              </a:spcAft>
              <a:buClr>
                <a:schemeClr val="dk1"/>
              </a:buClr>
              <a:buSzPts val="4000"/>
              <a:buFont typeface="Open Sans"/>
              <a:buAutoNum type="romanUcPeriod"/>
            </a:pPr>
            <a:r>
              <a:rPr lang="en-US">
                <a:latin typeface="Open Sans"/>
                <a:ea typeface="Open Sans"/>
                <a:cs typeface="Open Sans"/>
                <a:sym typeface="Open Sans"/>
              </a:rPr>
              <a:t> Introduction</a:t>
            </a:r>
            <a:endParaRPr/>
          </a:p>
        </p:txBody>
      </p:sp>
      <p:cxnSp>
        <p:nvCxnSpPr>
          <p:cNvPr id="107" name="Google Shape;107;p3"/>
          <p:cNvCxnSpPr/>
          <p:nvPr/>
        </p:nvCxnSpPr>
        <p:spPr>
          <a:xfrm>
            <a:off x="800100" y="723900"/>
            <a:ext cx="10591800" cy="0"/>
          </a:xfrm>
          <a:prstGeom prst="straightConnector1">
            <a:avLst/>
          </a:prstGeom>
          <a:noFill/>
          <a:ln cap="flat" cmpd="sng" w="44450">
            <a:solidFill>
              <a:schemeClr val="dk1"/>
            </a:solidFill>
            <a:prstDash val="solid"/>
            <a:miter lim="800000"/>
            <a:headEnd len="sm" w="sm" type="none"/>
            <a:tailEnd len="sm" w="sm" type="none"/>
          </a:ln>
        </p:spPr>
      </p:cxnSp>
      <p:sp>
        <p:nvSpPr>
          <p:cNvPr id="108" name="Google Shape;108;p3"/>
          <p:cNvSpPr txBox="1"/>
          <p:nvPr>
            <p:ph idx="1" type="body"/>
          </p:nvPr>
        </p:nvSpPr>
        <p:spPr>
          <a:xfrm>
            <a:off x="711218" y="1827460"/>
            <a:ext cx="10670099" cy="410175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10000"/>
              </a:lnSpc>
              <a:spcBef>
                <a:spcPts val="0"/>
              </a:spcBef>
              <a:spcAft>
                <a:spcPts val="0"/>
              </a:spcAft>
              <a:buClr>
                <a:schemeClr val="dk1"/>
              </a:buClr>
              <a:buSzPct val="100000"/>
              <a:buChar char="•"/>
            </a:pPr>
            <a:r>
              <a:rPr lang="en-US" sz="2000">
                <a:latin typeface="Times New Roman"/>
                <a:ea typeface="Times New Roman"/>
                <a:cs typeface="Times New Roman"/>
                <a:sym typeface="Times New Roman"/>
              </a:rPr>
              <a:t>Path-planning is a key issue of automatic parking assist system due to the non-holonomic constraints. A shortest path algorithm for the parallel parking problem in a certain condition is proposed and proved. A feasible path-planning approach is presented to meet the requirement that the parking space is narrow and needs parking iteratively by improving the shortest path. Considering several possibilities of collision with obstacles in the parking process, the parking region where the cars can park with no collision based on the proposed algorithm is designed. The proposed algorithm is verified combined with vehicle dynamics constraints under the limitation of the steering angle rotating speed.</a:t>
            </a:r>
            <a:endParaRPr/>
          </a:p>
          <a:p>
            <a:pPr indent="-111125" lvl="0" marL="228600" rtl="0" algn="just">
              <a:lnSpc>
                <a:spcPct val="11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228600" lvl="0" marL="228600" rtl="0" algn="just">
              <a:lnSpc>
                <a:spcPct val="11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In this project, after synthetically considering the problems such as path optimization, narrow space parking and path with no collision, we propose one kind of shortest collision free path in a certain condition to approach the car to the goal following a stable trajectory while avoiding the obstacles. And an iterative path-planning algorithm is presented to park in the narrow space which is not big enough to operate parking in one time.</a:t>
            </a:r>
            <a:endParaRPr/>
          </a:p>
          <a:p>
            <a:pPr indent="-134620" lvl="0" marL="228600" rtl="0" algn="just">
              <a:lnSpc>
                <a:spcPct val="110000"/>
              </a:lnSpc>
              <a:spcBef>
                <a:spcPts val="1000"/>
              </a:spcBef>
              <a:spcAft>
                <a:spcPts val="0"/>
              </a:spcAft>
              <a:buClr>
                <a:schemeClr val="dk1"/>
              </a:buClr>
              <a:buSzPct val="100000"/>
              <a:buNone/>
            </a:pPr>
            <a:r>
              <a:t/>
            </a:r>
            <a:endParaRPr b="1" sz="1600"/>
          </a:p>
        </p:txBody>
      </p:sp>
      <p:cxnSp>
        <p:nvCxnSpPr>
          <p:cNvPr id="109" name="Google Shape;109;p3"/>
          <p:cNvCxnSpPr/>
          <p:nvPr/>
        </p:nvCxnSpPr>
        <p:spPr>
          <a:xfrm>
            <a:off x="800100" y="6142781"/>
            <a:ext cx="10591800" cy="0"/>
          </a:xfrm>
          <a:prstGeom prst="straightConnector1">
            <a:avLst/>
          </a:prstGeom>
          <a:noFill/>
          <a:ln cap="flat" cmpd="sng" w="12700">
            <a:solidFill>
              <a:schemeClr val="dk1"/>
            </a:solidFill>
            <a:prstDash val="solid"/>
            <a:miter lim="800000"/>
            <a:headEnd len="sm" w="sm" type="none"/>
            <a:tailEnd len="sm" w="sm" type="none"/>
          </a:ln>
        </p:spPr>
      </p:cxnSp>
      <p:sp>
        <p:nvSpPr>
          <p:cNvPr id="110" name="Google Shape;110;p3"/>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Sample Footer Text</a:t>
            </a:r>
            <a:endParaRPr/>
          </a:p>
        </p:txBody>
      </p:sp>
      <p:sp>
        <p:nvSpPr>
          <p:cNvPr id="111" name="Google Shape;111;p3"/>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12/9/2023</a:t>
            </a:r>
            <a:endParaRPr/>
          </a:p>
        </p:txBody>
      </p:sp>
      <p:sp>
        <p:nvSpPr>
          <p:cNvPr id="112" name="Google Shape;112;p3"/>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700625" y="922098"/>
            <a:ext cx="10691400" cy="6930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Open Sans"/>
              <a:buNone/>
            </a:pPr>
            <a:r>
              <a:rPr lang="en-US" sz="4400">
                <a:solidFill>
                  <a:schemeClr val="dk2"/>
                </a:solidFill>
                <a:latin typeface="Open Sans"/>
                <a:ea typeface="Open Sans"/>
                <a:cs typeface="Open Sans"/>
                <a:sym typeface="Open Sans"/>
              </a:rPr>
              <a:t>II.   Holonomic &amp; Non-holonomic Systems</a:t>
            </a:r>
            <a:endParaRPr>
              <a:solidFill>
                <a:schemeClr val="dk2"/>
              </a:solidFill>
            </a:endParaRPr>
          </a:p>
          <a:p>
            <a:pPr indent="0" lvl="0" marL="0" rtl="0" algn="l">
              <a:lnSpc>
                <a:spcPct val="100000"/>
              </a:lnSpc>
              <a:spcBef>
                <a:spcPts val="0"/>
              </a:spcBef>
              <a:spcAft>
                <a:spcPts val="0"/>
              </a:spcAft>
              <a:buClr>
                <a:schemeClr val="dk1"/>
              </a:buClr>
              <a:buSzPct val="100000"/>
              <a:buFont typeface="Open Sans"/>
              <a:buNone/>
            </a:pPr>
            <a:r>
              <a:t/>
            </a:r>
            <a:endParaRPr/>
          </a:p>
        </p:txBody>
      </p:sp>
      <p:sp>
        <p:nvSpPr>
          <p:cNvPr id="118" name="Google Shape;118;p4"/>
          <p:cNvSpPr txBox="1"/>
          <p:nvPr>
            <p:ph idx="1" type="body"/>
          </p:nvPr>
        </p:nvSpPr>
        <p:spPr>
          <a:xfrm>
            <a:off x="715375" y="2031500"/>
            <a:ext cx="5304300" cy="394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13424"/>
              </a:buClr>
              <a:buSzPts val="1800"/>
              <a:buNone/>
            </a:pPr>
            <a:r>
              <a:rPr b="1" lang="en-US">
                <a:solidFill>
                  <a:srgbClr val="413424"/>
                </a:solidFill>
                <a:latin typeface="Open Sans"/>
                <a:ea typeface="Open Sans"/>
                <a:cs typeface="Open Sans"/>
                <a:sym typeface="Open Sans"/>
              </a:rPr>
              <a:t>Holonomic Systems:</a:t>
            </a:r>
            <a:endParaRPr>
              <a:solidFill>
                <a:srgbClr val="413424"/>
              </a:solidFill>
              <a:latin typeface="Open Sans"/>
              <a:ea typeface="Open Sans"/>
              <a:cs typeface="Open Sans"/>
              <a:sym typeface="Open Sans"/>
            </a:endParaRPr>
          </a:p>
          <a:p>
            <a:pPr indent="-122872" lvl="0" marL="228600" rtl="0" algn="l">
              <a:lnSpc>
                <a:spcPct val="110000"/>
              </a:lnSpc>
              <a:spcBef>
                <a:spcPts val="1000"/>
              </a:spcBef>
              <a:spcAft>
                <a:spcPts val="0"/>
              </a:spcAft>
              <a:buClr>
                <a:schemeClr val="dk1"/>
              </a:buClr>
              <a:buSzPts val="1800"/>
              <a:buNone/>
            </a:pPr>
            <a:r>
              <a:t/>
            </a:r>
            <a:endParaRPr/>
          </a:p>
          <a:p>
            <a:pPr indent="-237172" lvl="0" marL="228600" rtl="0" algn="just">
              <a:lnSpc>
                <a:spcPct val="110000"/>
              </a:lnSpc>
              <a:spcBef>
                <a:spcPts val="1000"/>
              </a:spcBef>
              <a:spcAft>
                <a:spcPts val="0"/>
              </a:spcAft>
              <a:buClr>
                <a:schemeClr val="dk1"/>
              </a:buClr>
              <a:buSzPts val="1800"/>
              <a:buChar char="•"/>
            </a:pPr>
            <a:r>
              <a:rPr lang="en-US">
                <a:latin typeface="Open Sans"/>
                <a:ea typeface="Open Sans"/>
                <a:cs typeface="Open Sans"/>
                <a:sym typeface="Open Sans"/>
              </a:rPr>
              <a:t>A holonomic system refers to a system that can independently control its position and orientation in all degrees of freedom. </a:t>
            </a:r>
            <a:endParaRPr/>
          </a:p>
          <a:p>
            <a:pPr indent="-237172" lvl="0" marL="228600" rtl="0" algn="just">
              <a:lnSpc>
                <a:spcPct val="110000"/>
              </a:lnSpc>
              <a:spcBef>
                <a:spcPts val="1000"/>
              </a:spcBef>
              <a:spcAft>
                <a:spcPts val="0"/>
              </a:spcAft>
              <a:buClr>
                <a:schemeClr val="dk1"/>
              </a:buClr>
              <a:buSzPts val="1800"/>
              <a:buChar char="•"/>
            </a:pPr>
            <a:r>
              <a:rPr lang="en-US">
                <a:latin typeface="Open Sans"/>
                <a:ea typeface="Open Sans"/>
                <a:cs typeface="Open Sans"/>
                <a:sym typeface="Open Sans"/>
              </a:rPr>
              <a:t>In a holonomic system, each degree of freedom is controllable, This means that a holonomic robot can move laterally, rotate, and change orientation without needing to navigate in arcs or make complex maneuvers. </a:t>
            </a:r>
            <a:endParaRPr/>
          </a:p>
        </p:txBody>
      </p:sp>
      <p:sp>
        <p:nvSpPr>
          <p:cNvPr id="119" name="Google Shape;119;p4"/>
          <p:cNvSpPr txBox="1"/>
          <p:nvPr>
            <p:ph idx="2" type="body"/>
          </p:nvPr>
        </p:nvSpPr>
        <p:spPr>
          <a:xfrm>
            <a:off x="6172200" y="2031400"/>
            <a:ext cx="5219700" cy="39417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0000"/>
              </a:lnSpc>
              <a:spcBef>
                <a:spcPts val="0"/>
              </a:spcBef>
              <a:spcAft>
                <a:spcPts val="0"/>
              </a:spcAft>
              <a:buClr>
                <a:schemeClr val="dk1"/>
              </a:buClr>
              <a:buSzPts val="1800"/>
              <a:buNone/>
            </a:pPr>
            <a:r>
              <a:rPr b="1" lang="en-US">
                <a:latin typeface="Open Sans"/>
                <a:ea typeface="Open Sans"/>
                <a:cs typeface="Open Sans"/>
                <a:sym typeface="Open Sans"/>
              </a:rPr>
              <a:t>Non-holonomic Systems: </a:t>
            </a:r>
            <a:endParaRPr b="1"/>
          </a:p>
          <a:p>
            <a:pPr indent="-122872" lvl="0" marL="228600" rtl="0" algn="l">
              <a:lnSpc>
                <a:spcPct val="110000"/>
              </a:lnSpc>
              <a:spcBef>
                <a:spcPts val="1000"/>
              </a:spcBef>
              <a:spcAft>
                <a:spcPts val="0"/>
              </a:spcAft>
              <a:buClr>
                <a:schemeClr val="dk1"/>
              </a:buClr>
              <a:buSzPts val="1800"/>
              <a:buNone/>
            </a:pPr>
            <a:r>
              <a:t/>
            </a:r>
            <a:endParaRPr/>
          </a:p>
          <a:p>
            <a:pPr indent="-238125" lvl="0" marL="228600" rtl="0" algn="just">
              <a:lnSpc>
                <a:spcPct val="110000"/>
              </a:lnSpc>
              <a:spcBef>
                <a:spcPts val="1000"/>
              </a:spcBef>
              <a:spcAft>
                <a:spcPts val="0"/>
              </a:spcAft>
              <a:buClr>
                <a:schemeClr val="dk1"/>
              </a:buClr>
              <a:buSzPts val="2000"/>
              <a:buChar char="•"/>
            </a:pPr>
            <a:r>
              <a:rPr lang="en-US" sz="2000">
                <a:latin typeface="Open Sans"/>
                <a:ea typeface="Open Sans"/>
                <a:cs typeface="Open Sans"/>
                <a:sym typeface="Open Sans"/>
              </a:rPr>
              <a:t>Systems that have constraints on their motion and cannot move independently in all degrees of freedom. </a:t>
            </a:r>
            <a:endParaRPr/>
          </a:p>
          <a:p>
            <a:pPr indent="-237172" lvl="0" marL="228600" rtl="0" algn="just">
              <a:lnSpc>
                <a:spcPct val="110000"/>
              </a:lnSpc>
              <a:spcBef>
                <a:spcPts val="1000"/>
              </a:spcBef>
              <a:spcAft>
                <a:spcPts val="0"/>
              </a:spcAft>
              <a:buClr>
                <a:schemeClr val="dk1"/>
              </a:buClr>
              <a:buSzPts val="1800"/>
              <a:buChar char="•"/>
            </a:pPr>
            <a:r>
              <a:rPr lang="en-US">
                <a:latin typeface="Open Sans"/>
                <a:ea typeface="Open Sans"/>
                <a:cs typeface="Open Sans"/>
                <a:sym typeface="Open Sans"/>
              </a:rPr>
              <a:t>the number of control inputs (such as velocities or steering angles) is fewer than the number of degrees of freedom. As a result, the system cannot instantaneously change its position or orientation in any direction. Instead, it must follow certain constraints and specific motion patterns to achieve desired movements. </a:t>
            </a:r>
            <a:endParaRPr/>
          </a:p>
        </p:txBody>
      </p:sp>
      <p:sp>
        <p:nvSpPr>
          <p:cNvPr id="120" name="Google Shape;120;p4"/>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121" name="Google Shape;121;p4"/>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122" name="Google Shape;122;p4"/>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28" name="Google Shape;128;p5"/>
          <p:cNvSpPr txBox="1"/>
          <p:nvPr>
            <p:ph type="title"/>
          </p:nvPr>
        </p:nvSpPr>
        <p:spPr>
          <a:xfrm>
            <a:off x="709984" y="909637"/>
            <a:ext cx="8514549" cy="74851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Open Sans"/>
              <a:buNone/>
            </a:pPr>
            <a:r>
              <a:rPr lang="en-US">
                <a:latin typeface="Open Sans"/>
                <a:ea typeface="Open Sans"/>
                <a:cs typeface="Open Sans"/>
                <a:sym typeface="Open Sans"/>
              </a:rPr>
              <a:t>III.   VEHICLE KINEMATIC MODEL</a:t>
            </a:r>
            <a:endParaRPr/>
          </a:p>
        </p:txBody>
      </p:sp>
      <p:cxnSp>
        <p:nvCxnSpPr>
          <p:cNvPr id="129" name="Google Shape;129;p5"/>
          <p:cNvCxnSpPr/>
          <p:nvPr/>
        </p:nvCxnSpPr>
        <p:spPr>
          <a:xfrm>
            <a:off x="800100" y="723900"/>
            <a:ext cx="10591800" cy="0"/>
          </a:xfrm>
          <a:prstGeom prst="straightConnector1">
            <a:avLst/>
          </a:prstGeom>
          <a:noFill/>
          <a:ln cap="flat" cmpd="sng" w="44450">
            <a:solidFill>
              <a:schemeClr val="dk1"/>
            </a:solidFill>
            <a:prstDash val="solid"/>
            <a:miter lim="800000"/>
            <a:headEnd len="sm" w="sm" type="none"/>
            <a:tailEnd len="sm" w="sm" type="none"/>
          </a:ln>
        </p:spPr>
      </p:cxnSp>
      <p:sp>
        <p:nvSpPr>
          <p:cNvPr id="130" name="Google Shape;130;p5"/>
          <p:cNvSpPr txBox="1"/>
          <p:nvPr>
            <p:ph idx="1" type="body"/>
          </p:nvPr>
        </p:nvSpPr>
        <p:spPr>
          <a:xfrm>
            <a:off x="710671" y="1906058"/>
            <a:ext cx="6794043" cy="3923525"/>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Clr>
                <a:schemeClr val="dk1"/>
              </a:buClr>
              <a:buSzPts val="1800"/>
              <a:buChar char="•"/>
            </a:pPr>
            <a:r>
              <a:rPr lang="en-US">
                <a:latin typeface="Open Sans"/>
                <a:ea typeface="Open Sans"/>
                <a:cs typeface="Open Sans"/>
                <a:sym typeface="Open Sans"/>
              </a:rPr>
              <a:t>It is assumed that the vehicle moves with non-sliding method in the parking process because of the low speed. In the reference coordinate system, r is the midpoint of the rear wheel, f is the midpoint of the front wheel, x=x(t) and y=y(t)are the coordinates of r, θ=θ(t) is the course angle of the car with respect to global coordinate system, φ=φ(t) is the steering angle, v=v(t) is the velocity of f, l is the wheel base, R is turning radius of r.</a:t>
            </a:r>
            <a:endParaRPr/>
          </a:p>
          <a:p>
            <a:pPr indent="-114300" lvl="0" marL="228600" rtl="0" algn="l">
              <a:lnSpc>
                <a:spcPct val="110000"/>
              </a:lnSpc>
              <a:spcBef>
                <a:spcPts val="1000"/>
              </a:spcBef>
              <a:spcAft>
                <a:spcPts val="0"/>
              </a:spcAft>
              <a:buClr>
                <a:schemeClr val="dk1"/>
              </a:buClr>
              <a:buSzPts val="1800"/>
              <a:buNone/>
            </a:pPr>
            <a:r>
              <a:t/>
            </a:r>
            <a:endParaRPr/>
          </a:p>
        </p:txBody>
      </p:sp>
      <p:pic>
        <p:nvPicPr>
          <p:cNvPr descr="A diagram of a triangle with lines and letters&#10;&#10;Description automatically generated" id="131" name="Google Shape;131;p5"/>
          <p:cNvPicPr preferRelativeResize="0"/>
          <p:nvPr/>
        </p:nvPicPr>
        <p:blipFill rotWithShape="1">
          <a:blip r:embed="rId3">
            <a:alphaModFix/>
          </a:blip>
          <a:srcRect b="0" l="0" r="0" t="0"/>
          <a:stretch/>
        </p:blipFill>
        <p:spPr>
          <a:xfrm>
            <a:off x="7818417" y="2116731"/>
            <a:ext cx="3276600" cy="1931806"/>
          </a:xfrm>
          <a:prstGeom prst="rect">
            <a:avLst/>
          </a:prstGeom>
          <a:noFill/>
          <a:ln>
            <a:noFill/>
          </a:ln>
        </p:spPr>
      </p:pic>
      <p:cxnSp>
        <p:nvCxnSpPr>
          <p:cNvPr id="132" name="Google Shape;132;p5"/>
          <p:cNvCxnSpPr/>
          <p:nvPr/>
        </p:nvCxnSpPr>
        <p:spPr>
          <a:xfrm>
            <a:off x="800100" y="6142781"/>
            <a:ext cx="10591800" cy="0"/>
          </a:xfrm>
          <a:prstGeom prst="straightConnector1">
            <a:avLst/>
          </a:prstGeom>
          <a:noFill/>
          <a:ln cap="flat" cmpd="sng" w="12700">
            <a:solidFill>
              <a:schemeClr val="dk1"/>
            </a:solidFill>
            <a:prstDash val="solid"/>
            <a:miter lim="800000"/>
            <a:headEnd len="sm" w="sm" type="none"/>
            <a:tailEnd len="sm" w="sm" type="none"/>
          </a:ln>
        </p:spPr>
      </p:cxnSp>
      <p:sp>
        <p:nvSpPr>
          <p:cNvPr id="133" name="Google Shape;133;p5"/>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Sample Footer Text</a:t>
            </a:r>
            <a:endParaRPr/>
          </a:p>
        </p:txBody>
      </p:sp>
      <p:sp>
        <p:nvSpPr>
          <p:cNvPr id="134" name="Google Shape;134;p5"/>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12/9/2023</a:t>
            </a:r>
            <a:endParaRPr/>
          </a:p>
        </p:txBody>
      </p:sp>
      <p:sp>
        <p:nvSpPr>
          <p:cNvPr id="135" name="Google Shape;135;p5"/>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None/>
            </a:pPr>
            <a:fld id="{00000000-1234-1234-1234-123412341234}" type="slidenum">
              <a:rPr lang="en-US"/>
              <a:t>‹#›</a:t>
            </a:fld>
            <a:endParaRPr/>
          </a:p>
        </p:txBody>
      </p:sp>
      <p:pic>
        <p:nvPicPr>
          <p:cNvPr descr="A math equations and symbols&#10;&#10;Description automatically generated" id="136" name="Google Shape;136;p5"/>
          <p:cNvPicPr preferRelativeResize="0"/>
          <p:nvPr/>
        </p:nvPicPr>
        <p:blipFill rotWithShape="1">
          <a:blip r:embed="rId4">
            <a:alphaModFix/>
          </a:blip>
          <a:srcRect b="0" l="0" r="0" t="0"/>
          <a:stretch/>
        </p:blipFill>
        <p:spPr>
          <a:xfrm>
            <a:off x="3097054" y="4431620"/>
            <a:ext cx="4514850" cy="1546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711218" y="922096"/>
            <a:ext cx="10680682" cy="47144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pen Sans"/>
              <a:buNone/>
            </a:pPr>
            <a:r>
              <a:t/>
            </a:r>
            <a:endParaRPr/>
          </a:p>
        </p:txBody>
      </p:sp>
      <p:sp>
        <p:nvSpPr>
          <p:cNvPr id="142" name="Google Shape;142;p6"/>
          <p:cNvSpPr txBox="1"/>
          <p:nvPr>
            <p:ph idx="1" type="body"/>
          </p:nvPr>
        </p:nvSpPr>
        <p:spPr>
          <a:xfrm>
            <a:off x="711218" y="1584043"/>
            <a:ext cx="10680682" cy="4345171"/>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Clr>
                <a:schemeClr val="dk1"/>
              </a:buClr>
              <a:buSzPts val="1800"/>
              <a:buChar char="•"/>
            </a:pPr>
            <a:r>
              <a:rPr lang="en-US">
                <a:latin typeface="Open Sans"/>
                <a:ea typeface="Open Sans"/>
                <a:cs typeface="Open Sans"/>
                <a:sym typeface="Open Sans"/>
              </a:rPr>
              <a:t>The parking environment can be constructed with the information from sensors . In which, abcd represent the four corners of car, while ABCD represent the four corners of parking space, let the length of rear and front overhang be Lb and Lf, L and H are length and width of car, and the length and width of parking space which dominate the difficulty of parking are defined as Ls and Hs.</a:t>
            </a:r>
            <a:endParaRPr/>
          </a:p>
          <a:p>
            <a:pPr indent="-114300" lvl="0" marL="228600" rtl="0" algn="just">
              <a:lnSpc>
                <a:spcPct val="110000"/>
              </a:lnSpc>
              <a:spcBef>
                <a:spcPts val="1000"/>
              </a:spcBef>
              <a:spcAft>
                <a:spcPts val="0"/>
              </a:spcAft>
              <a:buClr>
                <a:schemeClr val="dk1"/>
              </a:buClr>
              <a:buSzPts val="1800"/>
              <a:buNone/>
            </a:pPr>
            <a:r>
              <a:t/>
            </a:r>
            <a:endParaRPr/>
          </a:p>
        </p:txBody>
      </p:sp>
      <p:sp>
        <p:nvSpPr>
          <p:cNvPr id="143" name="Google Shape;143;p6"/>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144" name="Google Shape;144;p6"/>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145" name="Google Shape;145;p6"/>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diagram of a rectangular object with letters and numbers&#10;&#10;Description automatically generated" id="146" name="Google Shape;146;p6"/>
          <p:cNvPicPr preferRelativeResize="0"/>
          <p:nvPr/>
        </p:nvPicPr>
        <p:blipFill rotWithShape="1">
          <a:blip r:embed="rId3">
            <a:alphaModFix/>
          </a:blip>
          <a:srcRect b="0" l="0" r="0" t="0"/>
          <a:stretch/>
        </p:blipFill>
        <p:spPr>
          <a:xfrm>
            <a:off x="3361797" y="3427942"/>
            <a:ext cx="5807074" cy="1801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711225" y="922100"/>
            <a:ext cx="10680600" cy="6786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pen Sans"/>
              <a:buNone/>
            </a:pPr>
            <a:r>
              <a:rPr lang="en-US">
                <a:latin typeface="Open Sans"/>
                <a:ea typeface="Open Sans"/>
                <a:cs typeface="Open Sans"/>
                <a:sym typeface="Open Sans"/>
              </a:rPr>
              <a:t> IV.    Planning SHORTEST PATH OF PARALLEL PARKING</a:t>
            </a:r>
            <a:endParaRPr/>
          </a:p>
        </p:txBody>
      </p:sp>
      <p:sp>
        <p:nvSpPr>
          <p:cNvPr id="152" name="Google Shape;152;p7"/>
          <p:cNvSpPr txBox="1"/>
          <p:nvPr>
            <p:ph idx="1" type="body"/>
          </p:nvPr>
        </p:nvSpPr>
        <p:spPr>
          <a:xfrm>
            <a:off x="711218" y="1816877"/>
            <a:ext cx="10680682" cy="4398086"/>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10000"/>
              </a:lnSpc>
              <a:spcBef>
                <a:spcPts val="0"/>
              </a:spcBef>
              <a:spcAft>
                <a:spcPts val="0"/>
              </a:spcAft>
              <a:buClr>
                <a:schemeClr val="dk1"/>
              </a:buClr>
              <a:buSzPct val="100000"/>
              <a:buNone/>
            </a:pPr>
            <a:r>
              <a:rPr lang="en-US">
                <a:latin typeface="Open Sans"/>
                <a:ea typeface="Open Sans"/>
                <a:cs typeface="Open Sans"/>
                <a:sym typeface="Open Sans"/>
              </a:rPr>
              <a:t>The working procedure of path-planner is partitioned into two parts: </a:t>
            </a:r>
            <a:endParaRPr/>
          </a:p>
          <a:p>
            <a:pPr indent="-342900" lvl="0" marL="342900" rtl="0" algn="l">
              <a:lnSpc>
                <a:spcPct val="110000"/>
              </a:lnSpc>
              <a:spcBef>
                <a:spcPts val="1000"/>
              </a:spcBef>
              <a:spcAft>
                <a:spcPts val="0"/>
              </a:spcAft>
              <a:buClr>
                <a:schemeClr val="dk1"/>
              </a:buClr>
              <a:buSzPct val="100000"/>
              <a:buAutoNum type="arabicPeriod"/>
            </a:pPr>
            <a:r>
              <a:rPr lang="en-US">
                <a:latin typeface="Open Sans"/>
                <a:ea typeface="Open Sans"/>
                <a:cs typeface="Open Sans"/>
                <a:sym typeface="Open Sans"/>
              </a:rPr>
              <a:t>Firstly, the system decides whether the space is big enough to park by analyzing the information from the sensors.</a:t>
            </a:r>
            <a:endParaRPr/>
          </a:p>
          <a:p>
            <a:pPr indent="-342900" lvl="0" marL="342900" rtl="0" algn="l">
              <a:lnSpc>
                <a:spcPct val="110000"/>
              </a:lnSpc>
              <a:spcBef>
                <a:spcPts val="1000"/>
              </a:spcBef>
              <a:spcAft>
                <a:spcPts val="0"/>
              </a:spcAft>
              <a:buClr>
                <a:schemeClr val="dk1"/>
              </a:buClr>
              <a:buSzPct val="100000"/>
              <a:buAutoNum type="arabicPeriod"/>
            </a:pPr>
            <a:r>
              <a:rPr lang="en-US">
                <a:latin typeface="Open Sans"/>
                <a:ea typeface="Open Sans"/>
                <a:cs typeface="Open Sans"/>
                <a:sym typeface="Open Sans"/>
              </a:rPr>
              <a:t>Secondly, the planner generates a feasible collision free parking path with the consideration of choosing the appropriate start and end position if the space contents the parking requirement.</a:t>
            </a:r>
            <a:endParaRPr/>
          </a:p>
          <a:p>
            <a:pPr indent="0" lvl="0" marL="0" rtl="0" algn="l">
              <a:lnSpc>
                <a:spcPct val="110000"/>
              </a:lnSpc>
              <a:spcBef>
                <a:spcPts val="1000"/>
              </a:spcBef>
              <a:spcAft>
                <a:spcPts val="0"/>
              </a:spcAft>
              <a:buClr>
                <a:schemeClr val="dk1"/>
              </a:buClr>
              <a:buSzPct val="100000"/>
              <a:buNone/>
            </a:pPr>
            <a:r>
              <a:rPr lang="en-US">
                <a:latin typeface="Open Sans"/>
                <a:ea typeface="Open Sans"/>
                <a:cs typeface="Open Sans"/>
                <a:sym typeface="Open Sans"/>
              </a:rPr>
              <a:t>We plan our path under the following assumption: </a:t>
            </a:r>
            <a:endParaRPr/>
          </a:p>
          <a:p>
            <a:pPr indent="-342900" lvl="0" marL="342900" rtl="0" algn="l">
              <a:lnSpc>
                <a:spcPct val="110000"/>
              </a:lnSpc>
              <a:spcBef>
                <a:spcPts val="1000"/>
              </a:spcBef>
              <a:spcAft>
                <a:spcPts val="0"/>
              </a:spcAft>
              <a:buClr>
                <a:schemeClr val="dk1"/>
              </a:buClr>
              <a:buSzPct val="100000"/>
              <a:buAutoNum type="arabicPeriod"/>
            </a:pPr>
            <a:r>
              <a:rPr lang="en-US">
                <a:latin typeface="Open Sans"/>
                <a:ea typeface="Open Sans"/>
                <a:cs typeface="Open Sans"/>
                <a:sym typeface="Open Sans"/>
              </a:rPr>
              <a:t>The orientation of the car in start and end positions are parallel. In order to maintain this parallel relationship, the path in the first onstage of parking should be circle. </a:t>
            </a:r>
            <a:endParaRPr/>
          </a:p>
          <a:p>
            <a:pPr indent="-342900" lvl="0" marL="342900" rtl="0" algn="l">
              <a:lnSpc>
                <a:spcPct val="110000"/>
              </a:lnSpc>
              <a:spcBef>
                <a:spcPts val="1000"/>
              </a:spcBef>
              <a:spcAft>
                <a:spcPts val="0"/>
              </a:spcAft>
              <a:buClr>
                <a:schemeClr val="dk1"/>
              </a:buClr>
              <a:buSzPct val="100000"/>
              <a:buAutoNum type="arabicPeriod"/>
            </a:pPr>
            <a:r>
              <a:rPr lang="en-US">
                <a:latin typeface="Open Sans"/>
                <a:ea typeface="Open Sans"/>
                <a:cs typeface="Open Sans"/>
                <a:sym typeface="Open Sans"/>
              </a:rPr>
              <a:t>From (1), the nonholonomic constraint &amp;y - &amp;x tanθ = 0 should be in this model, in which the θ(t) is continuous. So derivative of the path (i.e. dy/dx) is continuous which is necessary if the path is feasible. </a:t>
            </a:r>
            <a:endParaRPr/>
          </a:p>
          <a:p>
            <a:pPr indent="-342900" lvl="0" marL="342900" rtl="0" algn="l">
              <a:lnSpc>
                <a:spcPct val="110000"/>
              </a:lnSpc>
              <a:spcBef>
                <a:spcPts val="1000"/>
              </a:spcBef>
              <a:spcAft>
                <a:spcPts val="0"/>
              </a:spcAft>
              <a:buClr>
                <a:schemeClr val="dk1"/>
              </a:buClr>
              <a:buSzPct val="100000"/>
              <a:buAutoNum type="arabicPeriod"/>
            </a:pPr>
            <a:r>
              <a:rPr lang="en-US">
                <a:latin typeface="Open Sans"/>
                <a:ea typeface="Open Sans"/>
                <a:cs typeface="Open Sans"/>
                <a:sym typeface="Open Sans"/>
              </a:rPr>
              <a:t>The information of parking bay and the coordinates of the start and end position are already given.</a:t>
            </a:r>
            <a:endParaRPr/>
          </a:p>
        </p:txBody>
      </p:sp>
      <p:sp>
        <p:nvSpPr>
          <p:cNvPr id="153" name="Google Shape;153;p7"/>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154" name="Google Shape;154;p7"/>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155" name="Google Shape;155;p7"/>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711218" y="922096"/>
            <a:ext cx="10680682" cy="53494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pen Sans"/>
              <a:buNone/>
            </a:pPr>
            <a:r>
              <a:t/>
            </a:r>
            <a:endParaRPr/>
          </a:p>
        </p:txBody>
      </p:sp>
      <p:sp>
        <p:nvSpPr>
          <p:cNvPr id="161" name="Google Shape;161;p8"/>
          <p:cNvSpPr txBox="1"/>
          <p:nvPr>
            <p:ph idx="1" type="body"/>
          </p:nvPr>
        </p:nvSpPr>
        <p:spPr>
          <a:xfrm>
            <a:off x="711218" y="1541710"/>
            <a:ext cx="10680682" cy="4387504"/>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lang="en-US">
                <a:latin typeface="Open Sans"/>
                <a:ea typeface="Open Sans"/>
                <a:cs typeface="Open Sans"/>
                <a:sym typeface="Open Sans"/>
              </a:rPr>
              <a:t>Circle-Straight line-Circle (CSC)</a:t>
            </a:r>
            <a:endParaRPr/>
          </a:p>
          <a:p>
            <a:pPr indent="-114300" lvl="0" marL="228600" rtl="0" algn="l">
              <a:lnSpc>
                <a:spcPct val="110000"/>
              </a:lnSpc>
              <a:spcBef>
                <a:spcPts val="1000"/>
              </a:spcBef>
              <a:spcAft>
                <a:spcPts val="0"/>
              </a:spcAft>
              <a:buClr>
                <a:schemeClr val="dk1"/>
              </a:buClr>
              <a:buSzPts val="1800"/>
              <a:buNone/>
            </a:pPr>
            <a:r>
              <a:t/>
            </a:r>
            <a:endParaRPr/>
          </a:p>
          <a:p>
            <a:pPr indent="-114300" lvl="0" marL="228600" rtl="0" algn="l">
              <a:lnSpc>
                <a:spcPct val="110000"/>
              </a:lnSpc>
              <a:spcBef>
                <a:spcPts val="1000"/>
              </a:spcBef>
              <a:spcAft>
                <a:spcPts val="0"/>
              </a:spcAft>
              <a:buClr>
                <a:schemeClr val="dk1"/>
              </a:buClr>
              <a:buSzPts val="1800"/>
              <a:buNone/>
            </a:pPr>
            <a:r>
              <a:t/>
            </a:r>
            <a:endParaRPr/>
          </a:p>
          <a:p>
            <a:pPr indent="-114300" lvl="0" marL="228600" rtl="0" algn="l">
              <a:lnSpc>
                <a:spcPct val="110000"/>
              </a:lnSpc>
              <a:spcBef>
                <a:spcPts val="1000"/>
              </a:spcBef>
              <a:spcAft>
                <a:spcPts val="0"/>
              </a:spcAft>
              <a:buClr>
                <a:schemeClr val="dk1"/>
              </a:buClr>
              <a:buSzPts val="1800"/>
              <a:buNone/>
            </a:pPr>
            <a:r>
              <a:t/>
            </a:r>
            <a:endParaRPr/>
          </a:p>
          <a:p>
            <a:pPr indent="-228600" lvl="0" marL="228600" rtl="0" algn="l">
              <a:lnSpc>
                <a:spcPct val="110000"/>
              </a:lnSpc>
              <a:spcBef>
                <a:spcPts val="1000"/>
              </a:spcBef>
              <a:spcAft>
                <a:spcPts val="0"/>
              </a:spcAft>
              <a:buClr>
                <a:schemeClr val="dk1"/>
              </a:buClr>
              <a:buSzPts val="1800"/>
              <a:buChar char="•"/>
            </a:pPr>
            <a:r>
              <a:rPr lang="en-US">
                <a:latin typeface="Open Sans"/>
                <a:ea typeface="Open Sans"/>
                <a:cs typeface="Open Sans"/>
                <a:sym typeface="Open Sans"/>
              </a:rPr>
              <a:t>Where O1 and O2 are the circle centers of the first and final stage, R1 and R2 are the radius of the circles O1 and O2, f1 and f2 are tangency points between lines and circles O1 and O2. αis the angle of arc path, O the origin of the coordinate is ideal end position, S and H are the horizontal and vertical coordinates of start position. From Fig.3 the coordinates of O1 and O2 are (x1,y1)= (S,H-R1) and (x2,y2)= (0,R2), it is assumed in this model that the tangent equation is,</a:t>
            </a:r>
            <a:endParaRPr/>
          </a:p>
          <a:p>
            <a:pPr indent="-228600" lvl="0" marL="228600" rtl="0" algn="ctr">
              <a:lnSpc>
                <a:spcPct val="110000"/>
              </a:lnSpc>
              <a:spcBef>
                <a:spcPts val="1000"/>
              </a:spcBef>
              <a:spcAft>
                <a:spcPts val="0"/>
              </a:spcAft>
              <a:buClr>
                <a:schemeClr val="dk1"/>
              </a:buClr>
              <a:buSzPts val="1800"/>
              <a:buChar char="•"/>
            </a:pPr>
            <a:r>
              <a:rPr lang="en-US">
                <a:latin typeface="Open Sans"/>
                <a:ea typeface="Open Sans"/>
                <a:cs typeface="Open Sans"/>
                <a:sym typeface="Open Sans"/>
              </a:rPr>
              <a:t> kx – y + m = 0</a:t>
            </a:r>
            <a:endParaRPr/>
          </a:p>
        </p:txBody>
      </p:sp>
      <p:sp>
        <p:nvSpPr>
          <p:cNvPr id="162" name="Google Shape;162;p8"/>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163" name="Google Shape;163;p8"/>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164" name="Google Shape;164;p8"/>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diagram of a triangle with arrows and letters&#10;&#10;Description automatically generated" id="165" name="Google Shape;165;p8"/>
          <p:cNvPicPr preferRelativeResize="0"/>
          <p:nvPr/>
        </p:nvPicPr>
        <p:blipFill rotWithShape="1">
          <a:blip r:embed="rId3">
            <a:alphaModFix/>
          </a:blip>
          <a:srcRect b="0" l="0" r="0" t="0"/>
          <a:stretch/>
        </p:blipFill>
        <p:spPr>
          <a:xfrm>
            <a:off x="5832475" y="1617663"/>
            <a:ext cx="4411132" cy="15165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12/9/2023</a:t>
            </a:r>
            <a:endParaRPr/>
          </a:p>
        </p:txBody>
      </p:sp>
      <p:sp>
        <p:nvSpPr>
          <p:cNvPr id="171" name="Google Shape;171;p9"/>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172" name="Google Shape;172;p9"/>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3" name="Google Shape;173;p9"/>
          <p:cNvPicPr preferRelativeResize="0"/>
          <p:nvPr/>
        </p:nvPicPr>
        <p:blipFill rotWithShape="1">
          <a:blip r:embed="rId3">
            <a:alphaModFix/>
          </a:blip>
          <a:srcRect b="0" l="0" r="0" t="0"/>
          <a:stretch/>
        </p:blipFill>
        <p:spPr>
          <a:xfrm>
            <a:off x="598348" y="990600"/>
            <a:ext cx="4899304" cy="4781550"/>
          </a:xfrm>
          <a:prstGeom prst="rect">
            <a:avLst/>
          </a:prstGeom>
          <a:noFill/>
          <a:ln>
            <a:noFill/>
          </a:ln>
        </p:spPr>
      </p:pic>
      <p:pic>
        <p:nvPicPr>
          <p:cNvPr descr="A math equations on a white background&#10;&#10;Description automatically generated" id="174" name="Google Shape;174;p9"/>
          <p:cNvPicPr preferRelativeResize="0"/>
          <p:nvPr/>
        </p:nvPicPr>
        <p:blipFill rotWithShape="1">
          <a:blip r:embed="rId4">
            <a:alphaModFix/>
          </a:blip>
          <a:srcRect b="0" l="0" r="0" t="0"/>
          <a:stretch/>
        </p:blipFill>
        <p:spPr>
          <a:xfrm>
            <a:off x="6729877" y="990600"/>
            <a:ext cx="4224995" cy="478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hronic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2023-11-04T17:45:14Z</dcterms:created>
</cp:coreProperties>
</file>