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59" r:id="rId3"/>
    <p:sldId id="257" r:id="rId4"/>
    <p:sldId id="264" r:id="rId5"/>
    <p:sldId id="258" r:id="rId6"/>
    <p:sldId id="267" r:id="rId7"/>
    <p:sldId id="266" r:id="rId8"/>
    <p:sldId id="26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E3C81-A5B7-43EE-8BA8-761216E10E31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43BAD-CCA4-48B3-96A8-0CFCF9653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6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ABD5-BF2D-49C6-97B7-4EF5B3FA2637}" type="datetime1">
              <a:rPr lang="fr-FR" smtClean="0"/>
              <a:t>31/05/2017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3C4E-4FDF-4827-A921-02BC720767C0}" type="datetime1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3EE3-A74A-4BC7-8EF3-A85F8EDF39CC}" type="datetime1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2C19-4D3D-49A7-9EE7-A573B78765AE}" type="datetime1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A91D-3EC0-41C7-A94A-00FC2A650C19}" type="datetime1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825-F2CE-4040-889B-FD56DE53F25C}" type="datetime1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BAB4-77A9-4AB8-8442-BA7C40BF3EC4}" type="datetime1">
              <a:rPr lang="fr-FR" smtClean="0"/>
              <a:t>31/05/2017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4254-C68D-4EEB-AC99-D76393149598}" type="datetime1">
              <a:rPr lang="fr-FR" smtClean="0"/>
              <a:t>31/05/2017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8C09-C0E4-4A5F-94E9-03DE84DF0632}" type="datetime1">
              <a:rPr lang="fr-FR" smtClean="0"/>
              <a:t>31/05/2017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4626-D27D-45F1-9FC1-139F05175218}" type="datetime1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F17A-604A-4261-99A7-69871BF269AF}" type="datetime1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5B67AD-CD54-4FBD-907D-4037DEAABD35}" type="datetime1">
              <a:rPr lang="fr-FR" smtClean="0"/>
              <a:t>31/05/2017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0FC04-137D-413A-B037-270DEFF5588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t21.com/resources/Modulation/modulation_FSK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Calcul de phase en sortie du démodulateur IQ</a:t>
            </a:r>
          </a:p>
          <a:p>
            <a:r>
              <a:rPr lang="fr-FR" dirty="0" smtClean="0"/>
              <a:t>Algorithme CORDIC </a:t>
            </a:r>
          </a:p>
          <a:p>
            <a:endParaRPr lang="fr-FR" dirty="0"/>
          </a:p>
          <a:p>
            <a:r>
              <a:rPr lang="fr-FR" dirty="0" smtClean="0"/>
              <a:t>Spécifications et avancée du design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371600"/>
            <a:ext cx="8712968" cy="1927225"/>
          </a:xfrm>
        </p:spPr>
        <p:txBody>
          <a:bodyPr/>
          <a:lstStyle/>
          <a:p>
            <a:pPr algn="ctr"/>
            <a:r>
              <a:rPr lang="fr-FR" dirty="0" smtClean="0"/>
              <a:t>Projet de conception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8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Design  : </a:t>
            </a:r>
          </a:p>
          <a:p>
            <a:pPr lvl="1"/>
            <a:r>
              <a:rPr lang="fr-FR" dirty="0" smtClean="0"/>
              <a:t>Description VHDL de la cellule</a:t>
            </a:r>
          </a:p>
          <a:p>
            <a:pPr lvl="1"/>
            <a:r>
              <a:rPr lang="fr-FR" dirty="0" smtClean="0"/>
              <a:t>Description VHDL du TOP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Simulation</a:t>
            </a:r>
          </a:p>
          <a:p>
            <a:pPr lvl="1"/>
            <a:r>
              <a:rPr lang="fr-FR" dirty="0" smtClean="0"/>
              <a:t>Simulation temporelle de la cellule pour 1 valeur d’angle</a:t>
            </a:r>
          </a:p>
          <a:p>
            <a:pPr lvl="1"/>
            <a:r>
              <a:rPr lang="fr-FR" dirty="0" smtClean="0"/>
              <a:t>Simulation temporelle du TOP sur la dynamique [-90°,+90°]</a:t>
            </a:r>
          </a:p>
          <a:p>
            <a:pPr lvl="1"/>
            <a:endParaRPr lang="fr-FR" dirty="0"/>
          </a:p>
          <a:p>
            <a:r>
              <a:rPr lang="fr-FR" dirty="0" smtClean="0"/>
              <a:t>A faire : </a:t>
            </a:r>
          </a:p>
          <a:p>
            <a:pPr lvl="1"/>
            <a:r>
              <a:rPr lang="fr-FR" dirty="0" smtClean="0"/>
              <a:t>Synthèse</a:t>
            </a:r>
          </a:p>
          <a:p>
            <a:pPr lvl="1"/>
            <a:r>
              <a:rPr lang="fr-FR" dirty="0" smtClean="0"/>
              <a:t>RTL </a:t>
            </a:r>
            <a:r>
              <a:rPr lang="fr-FR" dirty="0" err="1" smtClean="0"/>
              <a:t>freeze</a:t>
            </a:r>
            <a:endParaRPr lang="fr-FR" dirty="0" smtClean="0"/>
          </a:p>
          <a:p>
            <a:pPr lvl="1"/>
            <a:r>
              <a:rPr lang="fr-FR" dirty="0" smtClean="0"/>
              <a:t>Intégration</a:t>
            </a:r>
          </a:p>
          <a:p>
            <a:pPr lvl="1"/>
            <a:r>
              <a:rPr lang="fr-FR" dirty="0" smtClean="0"/>
              <a:t>Back-end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5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677" y="12207"/>
            <a:ext cx="7772400" cy="1143000"/>
          </a:xfrm>
        </p:spPr>
        <p:txBody>
          <a:bodyPr/>
          <a:lstStyle/>
          <a:p>
            <a:r>
              <a:rPr lang="fr-FR" dirty="0" smtClean="0"/>
              <a:t>Simulation temporelle cellule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11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73"/>
          <a:stretch/>
        </p:blipFill>
        <p:spPr>
          <a:xfrm>
            <a:off x="757224" y="4172693"/>
            <a:ext cx="1929502" cy="1846886"/>
          </a:xfrm>
        </p:spPr>
      </p:pic>
      <p:sp>
        <p:nvSpPr>
          <p:cNvPr id="38" name="Rectangle 37"/>
          <p:cNvSpPr/>
          <p:nvPr/>
        </p:nvSpPr>
        <p:spPr>
          <a:xfrm>
            <a:off x="1691680" y="1315332"/>
            <a:ext cx="5400600" cy="2631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BENCH</a:t>
            </a:r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1371" r="38770" b="-1371"/>
          <a:stretch/>
        </p:blipFill>
        <p:spPr>
          <a:xfrm>
            <a:off x="2699792" y="4206102"/>
            <a:ext cx="5520530" cy="184688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018590" y="1913107"/>
            <a:ext cx="1944216" cy="739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Phi = </a:t>
            </a:r>
            <a:r>
              <a:rPr lang="fr-FR" sz="1400" dirty="0"/>
              <a:t>[-90;90] par pas de </a:t>
            </a:r>
            <a:r>
              <a:rPr lang="fr-FR" sz="1400" dirty="0" smtClean="0"/>
              <a:t>1</a:t>
            </a:r>
          </a:p>
          <a:p>
            <a:pPr algn="ctr"/>
            <a:r>
              <a:rPr lang="fr-FR" sz="1400" dirty="0" smtClean="0"/>
              <a:t>X=cos (phi)</a:t>
            </a:r>
          </a:p>
          <a:p>
            <a:pPr algn="ctr"/>
            <a:r>
              <a:rPr lang="fr-FR" sz="1400" dirty="0" smtClean="0"/>
              <a:t>Y=sin (phi)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18590" y="2945782"/>
            <a:ext cx="1944216" cy="739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« 00000000 »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3658834" y="1315332"/>
            <a:ext cx="3276222" cy="2521064"/>
            <a:chOff x="1157010" y="1705946"/>
            <a:chExt cx="6833532" cy="4091708"/>
          </a:xfrm>
        </p:grpSpPr>
        <p:grpSp>
          <p:nvGrpSpPr>
            <p:cNvPr id="9" name="Groupe 8"/>
            <p:cNvGrpSpPr/>
            <p:nvPr/>
          </p:nvGrpSpPr>
          <p:grpSpPr>
            <a:xfrm>
              <a:off x="1157010" y="1707382"/>
              <a:ext cx="6833532" cy="4090272"/>
              <a:chOff x="670" y="-47379"/>
              <a:chExt cx="5547960" cy="335141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59809" y="532263"/>
                <a:ext cx="4210050" cy="2771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>
                    <a:solidFill>
                      <a:srgbClr val="000000"/>
                    </a:solidFill>
                    <a:effectLst/>
                    <a:ea typeface="Calibri"/>
                  </a:rPr>
                  <a:t>Cellule de base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17009" y="941696"/>
                <a:ext cx="1952625" cy="19907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b="1" dirty="0">
                    <a:solidFill>
                      <a:schemeClr val="bg1"/>
                    </a:solidFill>
                    <a:effectLst/>
                    <a:ea typeface="Calibri"/>
                  </a:rPr>
                  <a:t>Calculs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07976" y="941696"/>
                <a:ext cx="711379" cy="19907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1000" b="1" dirty="0">
                    <a:solidFill>
                      <a:schemeClr val="bg1"/>
                    </a:solidFill>
                    <a:effectLst/>
                    <a:ea typeface="Calibri"/>
                  </a:rPr>
                  <a:t>Buffer</a:t>
                </a:r>
              </a:p>
            </p:txBody>
          </p:sp>
          <p:cxnSp>
            <p:nvCxnSpPr>
              <p:cNvPr id="15" name="Connecteur droit avec flèche 14"/>
              <p:cNvCxnSpPr/>
              <p:nvPr/>
            </p:nvCxnSpPr>
            <p:spPr>
              <a:xfrm>
                <a:off x="532263" y="1139588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>
                <a:off x="532263" y="1535373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>
                <a:off x="532263" y="2600551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/>
              <p:nvPr/>
            </p:nvCxnSpPr>
            <p:spPr>
              <a:xfrm>
                <a:off x="3302758" y="1323833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/>
              <p:nvPr/>
            </p:nvCxnSpPr>
            <p:spPr>
              <a:xfrm>
                <a:off x="3302758" y="187656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>
                <a:off x="3302758" y="245659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4819355" y="1330657"/>
                <a:ext cx="687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>
                <a:off x="4819355" y="1876567"/>
                <a:ext cx="687943" cy="6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2"/>
              <p:cNvCxnSpPr/>
              <p:nvPr/>
            </p:nvCxnSpPr>
            <p:spPr>
              <a:xfrm>
                <a:off x="4819355" y="2463421"/>
                <a:ext cx="687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/>
              <p:cNvCxnSpPr/>
              <p:nvPr/>
            </p:nvCxnSpPr>
            <p:spPr>
              <a:xfrm>
                <a:off x="4246093" y="204716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Zone de texte 434"/>
              <p:cNvSpPr txBox="1"/>
              <p:nvPr/>
            </p:nvSpPr>
            <p:spPr>
              <a:xfrm>
                <a:off x="23754" y="986327"/>
                <a:ext cx="430530" cy="2527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 err="1">
                    <a:solidFill>
                      <a:srgbClr val="000000"/>
                    </a:solidFill>
                    <a:effectLst/>
                    <a:ea typeface="Calibri"/>
                  </a:rPr>
                  <a:t>X_in</a:t>
                </a:r>
                <a:endParaRPr lang="fr-FR" sz="900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26" name="Zone de texte 435"/>
              <p:cNvSpPr txBox="1"/>
              <p:nvPr/>
            </p:nvSpPr>
            <p:spPr>
              <a:xfrm>
                <a:off x="670" y="1399121"/>
                <a:ext cx="426085" cy="2527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>
                    <a:solidFill>
                      <a:srgbClr val="000000"/>
                    </a:solidFill>
                    <a:effectLst/>
                    <a:ea typeface="Calibri"/>
                  </a:rPr>
                  <a:t>Y_in</a:t>
                </a:r>
              </a:p>
            </p:txBody>
          </p:sp>
          <p:sp>
            <p:nvSpPr>
              <p:cNvPr id="27" name="Zone de texte 438"/>
              <p:cNvSpPr txBox="1"/>
              <p:nvPr/>
            </p:nvSpPr>
            <p:spPr>
              <a:xfrm>
                <a:off x="51503" y="2463421"/>
                <a:ext cx="423545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 err="1">
                    <a:solidFill>
                      <a:srgbClr val="000000"/>
                    </a:solidFill>
                    <a:effectLst/>
                    <a:ea typeface="Calibri"/>
                  </a:rPr>
                  <a:t>Z_in</a:t>
                </a:r>
                <a:endParaRPr lang="fr-FR" sz="900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28" name="Zone de texte 439"/>
              <p:cNvSpPr txBox="1"/>
              <p:nvPr/>
            </p:nvSpPr>
            <p:spPr>
              <a:xfrm>
                <a:off x="3425588" y="1013540"/>
                <a:ext cx="47752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 err="1">
                    <a:solidFill>
                      <a:srgbClr val="000000"/>
                    </a:solidFill>
                    <a:effectLst/>
                    <a:ea typeface="Calibri"/>
                  </a:rPr>
                  <a:t>X_int</a:t>
                </a:r>
                <a:endParaRPr lang="fr-FR" sz="900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29" name="Zone de texte 440"/>
              <p:cNvSpPr txBox="1"/>
              <p:nvPr/>
            </p:nvSpPr>
            <p:spPr>
              <a:xfrm>
                <a:off x="3423048" y="1596724"/>
                <a:ext cx="473075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 err="1">
                    <a:solidFill>
                      <a:srgbClr val="000000"/>
                    </a:solidFill>
                    <a:effectLst/>
                    <a:ea typeface="Calibri"/>
                  </a:rPr>
                  <a:t>Y_int</a:t>
                </a:r>
                <a:endParaRPr lang="fr-FR" sz="900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30" name="Zone de texte 441"/>
              <p:cNvSpPr txBox="1"/>
              <p:nvPr/>
            </p:nvSpPr>
            <p:spPr>
              <a:xfrm>
                <a:off x="3432573" y="2181446"/>
                <a:ext cx="470535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 err="1">
                    <a:solidFill>
                      <a:srgbClr val="000000"/>
                    </a:solidFill>
                    <a:effectLst/>
                    <a:ea typeface="Calibri"/>
                  </a:rPr>
                  <a:t>Z_int</a:t>
                </a:r>
                <a:endParaRPr lang="fr-FR" sz="900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31" name="Zone de texte 442"/>
              <p:cNvSpPr txBox="1"/>
              <p:nvPr/>
            </p:nvSpPr>
            <p:spPr>
              <a:xfrm>
                <a:off x="5029200" y="1112248"/>
                <a:ext cx="51943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>
                    <a:solidFill>
                      <a:srgbClr val="000000"/>
                    </a:solidFill>
                    <a:effectLst/>
                    <a:ea typeface="Calibri"/>
                  </a:rPr>
                  <a:t>X_out</a:t>
                </a:r>
              </a:p>
            </p:txBody>
          </p:sp>
          <p:sp>
            <p:nvSpPr>
              <p:cNvPr id="32" name="Zone de texte 443"/>
              <p:cNvSpPr txBox="1"/>
              <p:nvPr/>
            </p:nvSpPr>
            <p:spPr>
              <a:xfrm>
                <a:off x="5029200" y="1624019"/>
                <a:ext cx="514985" cy="25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>
                    <a:solidFill>
                      <a:srgbClr val="000000"/>
                    </a:solidFill>
                    <a:effectLst/>
                    <a:ea typeface="Calibri"/>
                  </a:rPr>
                  <a:t>Y_out</a:t>
                </a:r>
              </a:p>
            </p:txBody>
          </p:sp>
          <p:sp>
            <p:nvSpPr>
              <p:cNvPr id="33" name="Zone de texte 444"/>
              <p:cNvSpPr txBox="1"/>
              <p:nvPr/>
            </p:nvSpPr>
            <p:spPr>
              <a:xfrm>
                <a:off x="5029200" y="2210848"/>
                <a:ext cx="51181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>
                    <a:solidFill>
                      <a:srgbClr val="000000"/>
                    </a:solidFill>
                    <a:effectLst/>
                    <a:ea typeface="Calibri"/>
                  </a:rPr>
                  <a:t>Z_out</a:t>
                </a:r>
              </a:p>
            </p:txBody>
          </p:sp>
          <p:sp>
            <p:nvSpPr>
              <p:cNvPr id="34" name="Zone de texte 445"/>
              <p:cNvSpPr txBox="1"/>
              <p:nvPr/>
            </p:nvSpPr>
            <p:spPr>
              <a:xfrm>
                <a:off x="4028670" y="-47379"/>
                <a:ext cx="33782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 err="1">
                    <a:solidFill>
                      <a:srgbClr val="000000"/>
                    </a:solidFill>
                    <a:effectLst/>
                    <a:ea typeface="Calibri"/>
                  </a:rPr>
                  <a:t>clk</a:t>
                </a:r>
                <a:endParaRPr lang="fr-FR" sz="900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</p:grpSp>
        <p:cxnSp>
          <p:nvCxnSpPr>
            <p:cNvPr id="10" name="Connecteur droit avec flèche 9"/>
            <p:cNvCxnSpPr/>
            <p:nvPr/>
          </p:nvCxnSpPr>
          <p:spPr>
            <a:xfrm>
              <a:off x="6791857" y="2015054"/>
              <a:ext cx="0" cy="8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 de texte 445"/>
            <p:cNvSpPr txBox="1"/>
            <p:nvPr/>
          </p:nvSpPr>
          <p:spPr>
            <a:xfrm>
              <a:off x="6550894" y="1705946"/>
              <a:ext cx="416100" cy="3076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dirty="0" err="1">
                  <a:solidFill>
                    <a:srgbClr val="000000"/>
                  </a:solidFill>
                  <a:ea typeface="Calibri"/>
                </a:rPr>
                <a:t>r</a:t>
              </a:r>
              <a:r>
                <a:rPr lang="fr-FR" sz="900" dirty="0" err="1" smtClean="0">
                  <a:solidFill>
                    <a:srgbClr val="000000"/>
                  </a:solidFill>
                  <a:effectLst/>
                  <a:ea typeface="Calibri"/>
                </a:rPr>
                <a:t>eset_n</a:t>
              </a:r>
              <a:endParaRPr lang="fr-FR" sz="900" dirty="0">
                <a:solidFill>
                  <a:srgbClr val="000000"/>
                </a:solidFill>
                <a:effectLst/>
                <a:ea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1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9424"/>
            <a:ext cx="7772400" cy="1143000"/>
          </a:xfrm>
        </p:spPr>
        <p:txBody>
          <a:bodyPr/>
          <a:lstStyle/>
          <a:p>
            <a:r>
              <a:rPr lang="fr-FR" dirty="0" smtClean="0"/>
              <a:t>Simulation temporelle TOP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12</a:t>
            </a:fld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369560" y="1165301"/>
            <a:ext cx="8496944" cy="2631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BENCH</a:t>
            </a:r>
            <a:endParaRPr lang="fr-FR" dirty="0"/>
          </a:p>
        </p:txBody>
      </p:sp>
      <p:sp>
        <p:nvSpPr>
          <p:cNvPr id="97" name="Rectangle 96"/>
          <p:cNvSpPr/>
          <p:nvPr/>
        </p:nvSpPr>
        <p:spPr>
          <a:xfrm>
            <a:off x="499008" y="2383817"/>
            <a:ext cx="1924832" cy="739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Phi = </a:t>
            </a:r>
            <a:r>
              <a:rPr lang="fr-FR" sz="1400" dirty="0"/>
              <a:t>[-90;90] par pas de </a:t>
            </a:r>
            <a:r>
              <a:rPr lang="fr-FR" sz="1400" dirty="0" smtClean="0"/>
              <a:t>1</a:t>
            </a:r>
          </a:p>
          <a:p>
            <a:pPr algn="ctr"/>
            <a:r>
              <a:rPr lang="fr-FR" sz="1400" dirty="0" smtClean="0"/>
              <a:t>X=cos (phi)</a:t>
            </a:r>
          </a:p>
          <a:p>
            <a:pPr algn="ctr"/>
            <a:r>
              <a:rPr lang="fr-FR" sz="1400" dirty="0" smtClean="0"/>
              <a:t>Y=sin (phi)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241768" y="1481685"/>
            <a:ext cx="7020306" cy="1998820"/>
            <a:chOff x="233755" y="2052145"/>
            <a:chExt cx="9145015" cy="3312369"/>
          </a:xfrm>
        </p:grpSpPr>
        <p:grpSp>
          <p:nvGrpSpPr>
            <p:cNvPr id="7" name="Groupe 6"/>
            <p:cNvGrpSpPr/>
            <p:nvPr/>
          </p:nvGrpSpPr>
          <p:grpSpPr>
            <a:xfrm>
              <a:off x="233755" y="2052145"/>
              <a:ext cx="9145015" cy="3312369"/>
              <a:chOff x="336764" y="1988840"/>
              <a:chExt cx="9145015" cy="3312369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336764" y="1988840"/>
                <a:ext cx="9145015" cy="3312369"/>
                <a:chOff x="336764" y="1988840"/>
                <a:chExt cx="9145015" cy="3312369"/>
              </a:xfrm>
            </p:grpSpPr>
            <p:grpSp>
              <p:nvGrpSpPr>
                <p:cNvPr id="24" name="Groupe 23"/>
                <p:cNvGrpSpPr/>
                <p:nvPr/>
              </p:nvGrpSpPr>
              <p:grpSpPr>
                <a:xfrm>
                  <a:off x="336764" y="1988840"/>
                  <a:ext cx="9145015" cy="3312369"/>
                  <a:chOff x="336764" y="1988840"/>
                  <a:chExt cx="9145015" cy="3312369"/>
                </a:xfrm>
              </p:grpSpPr>
              <p:grpSp>
                <p:nvGrpSpPr>
                  <p:cNvPr id="26" name="Groupe 25"/>
                  <p:cNvGrpSpPr/>
                  <p:nvPr/>
                </p:nvGrpSpPr>
                <p:grpSpPr>
                  <a:xfrm>
                    <a:off x="336764" y="1988840"/>
                    <a:ext cx="9145015" cy="3312369"/>
                    <a:chOff x="336764" y="1988840"/>
                    <a:chExt cx="9145015" cy="3312369"/>
                  </a:xfrm>
                </p:grpSpPr>
                <p:grpSp>
                  <p:nvGrpSpPr>
                    <p:cNvPr id="28" name="Groupe 27"/>
                    <p:cNvGrpSpPr/>
                    <p:nvPr/>
                  </p:nvGrpSpPr>
                  <p:grpSpPr>
                    <a:xfrm>
                      <a:off x="336764" y="1988840"/>
                      <a:ext cx="9145015" cy="3312369"/>
                      <a:chOff x="336764" y="1988840"/>
                      <a:chExt cx="9145015" cy="3312369"/>
                    </a:xfrm>
                  </p:grpSpPr>
                  <p:grpSp>
                    <p:nvGrpSpPr>
                      <p:cNvPr id="30" name="Groupe 29"/>
                      <p:cNvGrpSpPr/>
                      <p:nvPr/>
                    </p:nvGrpSpPr>
                    <p:grpSpPr>
                      <a:xfrm>
                        <a:off x="336764" y="1988840"/>
                        <a:ext cx="9145015" cy="3312369"/>
                        <a:chOff x="336764" y="1988840"/>
                        <a:chExt cx="9145015" cy="3312369"/>
                      </a:xfrm>
                    </p:grpSpPr>
                    <p:grpSp>
                      <p:nvGrpSpPr>
                        <p:cNvPr id="32" name="Groupe 31"/>
                        <p:cNvGrpSpPr/>
                        <p:nvPr/>
                      </p:nvGrpSpPr>
                      <p:grpSpPr>
                        <a:xfrm>
                          <a:off x="336764" y="1988840"/>
                          <a:ext cx="9145015" cy="3312369"/>
                          <a:chOff x="336764" y="1988840"/>
                          <a:chExt cx="9145015" cy="3312369"/>
                        </a:xfrm>
                      </p:grpSpPr>
                      <p:grpSp>
                        <p:nvGrpSpPr>
                          <p:cNvPr id="34" name="Groupe 33"/>
                          <p:cNvGrpSpPr/>
                          <p:nvPr/>
                        </p:nvGrpSpPr>
                        <p:grpSpPr>
                          <a:xfrm>
                            <a:off x="336764" y="1988840"/>
                            <a:ext cx="9145015" cy="3312369"/>
                            <a:chOff x="336764" y="1988840"/>
                            <a:chExt cx="9145015" cy="3312369"/>
                          </a:xfrm>
                        </p:grpSpPr>
                        <p:grpSp>
                          <p:nvGrpSpPr>
                            <p:cNvPr id="36" name="Groupe 35"/>
                            <p:cNvGrpSpPr/>
                            <p:nvPr/>
                          </p:nvGrpSpPr>
                          <p:grpSpPr>
                            <a:xfrm>
                              <a:off x="336764" y="1988840"/>
                              <a:ext cx="9145015" cy="3312369"/>
                              <a:chOff x="336764" y="1988840"/>
                              <a:chExt cx="9145015" cy="3312369"/>
                            </a:xfrm>
                          </p:grpSpPr>
                          <p:grpSp>
                            <p:nvGrpSpPr>
                              <p:cNvPr id="38" name="Groupe 37"/>
                              <p:cNvGrpSpPr/>
                              <p:nvPr/>
                            </p:nvGrpSpPr>
                            <p:grpSpPr>
                              <a:xfrm>
                                <a:off x="336764" y="1988840"/>
                                <a:ext cx="9145015" cy="3312369"/>
                                <a:chOff x="336764" y="1988840"/>
                                <a:chExt cx="9145015" cy="3312369"/>
                              </a:xfrm>
                            </p:grpSpPr>
                            <p:grpSp>
                              <p:nvGrpSpPr>
                                <p:cNvPr id="40" name="Groupe 39"/>
                                <p:cNvGrpSpPr/>
                                <p:nvPr/>
                              </p:nvGrpSpPr>
                              <p:grpSpPr>
                                <a:xfrm>
                                  <a:off x="336764" y="1988840"/>
                                  <a:ext cx="9145015" cy="3312369"/>
                                  <a:chOff x="336764" y="1988840"/>
                                  <a:chExt cx="9145015" cy="3312369"/>
                                </a:xfrm>
                              </p:grpSpPr>
                              <p:grpSp>
                                <p:nvGrpSpPr>
                                  <p:cNvPr id="42" name="Groupe 4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6764" y="1988840"/>
                                    <a:ext cx="9145015" cy="3312369"/>
                                    <a:chOff x="336764" y="1988840"/>
                                    <a:chExt cx="9145015" cy="3312369"/>
                                  </a:xfrm>
                                </p:grpSpPr>
                                <p:grpSp>
                                  <p:nvGrpSpPr>
                                    <p:cNvPr id="44" name="Groupe 4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6764" y="1988840"/>
                                      <a:ext cx="9145015" cy="3312369"/>
                                      <a:chOff x="336764" y="1988840"/>
                                      <a:chExt cx="9145015" cy="3312369"/>
                                    </a:xfrm>
                                  </p:grpSpPr>
                                  <p:grpSp>
                                    <p:nvGrpSpPr>
                                      <p:cNvPr id="46" name="Groupe 4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36764" y="1988840"/>
                                        <a:ext cx="9145015" cy="3312369"/>
                                        <a:chOff x="336764" y="1988840"/>
                                        <a:chExt cx="9145015" cy="3312369"/>
                                      </a:xfrm>
                                    </p:grpSpPr>
                                    <p:grpSp>
                                      <p:nvGrpSpPr>
                                        <p:cNvPr id="48" name="Groupe 47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36764" y="1988840"/>
                                          <a:ext cx="9145015" cy="3312369"/>
                                          <a:chOff x="336764" y="1988840"/>
                                          <a:chExt cx="9145015" cy="3312369"/>
                                        </a:xfrm>
                                      </p:grpSpPr>
                                      <p:grpSp>
                                        <p:nvGrpSpPr>
                                          <p:cNvPr id="50" name="Groupe 49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36764" y="1988840"/>
                                            <a:ext cx="9145015" cy="3312369"/>
                                            <a:chOff x="336764" y="1988840"/>
                                            <a:chExt cx="9145015" cy="3312369"/>
                                          </a:xfrm>
                                        </p:grpSpPr>
                                        <p:grpSp>
                                          <p:nvGrpSpPr>
                                            <p:cNvPr id="52" name="Groupe 51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36764" y="1988840"/>
                                              <a:ext cx="9145015" cy="3312369"/>
                                              <a:chOff x="336764" y="1988840"/>
                                              <a:chExt cx="9145015" cy="331236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54" name="Groupe 53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336764" y="1988840"/>
                                                <a:ext cx="9145015" cy="3312369"/>
                                                <a:chOff x="-50178" y="0"/>
                                                <a:chExt cx="10416083" cy="2500395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56" name="Rectangle 5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30013" y="0"/>
                                                  <a:ext cx="8478982" cy="2500395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105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CORDIC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7" name="Rectangle à coins arrondis 5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920710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9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0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8" name="Rectangle à coins arrondis 5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283442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9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1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9" name="Rectangle à coins arrondis 58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646174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9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2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0" name="Rectangle à coins arrondis 59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008906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9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3</a:t>
                                                  </a:r>
                                                  <a:r>
                                                    <a:rPr lang="fr-FR" sz="105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 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1" name="Rectangle à coins arrondis 60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371638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9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4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2" name="Rectangle à coins arrondis 61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734372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9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5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cxnSp>
                                              <p:nvCxnSpPr>
                                                <p:cNvPr id="63" name="Connecteur droit avec flèche 62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785234" y="152954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4" name="Connecteur droit avec flèche 6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785234" y="169441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5" name="Connecteur droit avec flèche 6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785234" y="1859280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6" name="Connecteur droit avec flèche 6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3147966" y="152954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7" name="Connecteur droit avec flèche 6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3147966" y="169441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8" name="Connecteur droit avec flèche 6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3147966" y="1859280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9" name="Connecteur droit avec flèche 6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510698" y="150460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0" name="Connecteur droit avec flèche 6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510698" y="166947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1" name="Connecteur droit avec flèche 7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510698" y="1834343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2" name="Connecteur droit avec flèche 71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873430" y="150460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3" name="Connecteur droit avec flèche 72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873430" y="166947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4" name="Connecteur droit avec flèche 7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873430" y="1834343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5" name="Connecteur droit avec flèche 7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7236164" y="1504606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6" name="Connecteur droit avec flèche 7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7236164" y="1669476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7" name="Connecteur droit avec flèche 7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7236164" y="1834345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8" name="Connecteur droit avec flèche 7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598896" y="1824646"/>
                                                  <a:ext cx="725981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9" name="Connecteur droit avec flèche 7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2715704" y="903534"/>
                                                  <a:ext cx="0" cy="298935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0" name="Connecteur droit avec flèche 7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078436" y="903534"/>
                                                  <a:ext cx="0" cy="298935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1" name="Connecteur droit avec flèche 8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441169" y="903534"/>
                                                  <a:ext cx="0" cy="298824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2" name="Connecteur droit avec flèche 81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6803900" y="903534"/>
                                                  <a:ext cx="0" cy="298824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3" name="Connecteur droit avec flèche 82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166634" y="903534"/>
                                                  <a:ext cx="0" cy="315231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4" name="Connecteur droit avec flèche 8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352971" y="903534"/>
                                                  <a:ext cx="12474" cy="298824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5" name="Connecteur droit avec flèche 8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200710" y="1512918"/>
                                                  <a:ext cx="720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6" name="Connecteur droit avec flèche 8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200710" y="1694411"/>
                                                  <a:ext cx="720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87" name="Connecteur droit avec flèche 8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646390" y="1850968"/>
                                                  <a:ext cx="27432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88" name="Rectangle à coins arrondis 8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60687" y="1998723"/>
                                                  <a:ext cx="378370" cy="349134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2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2"/>
                                                </a:fillRef>
                                                <a:effectRef idx="0">
                                                  <a:schemeClr val="accent2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600" kern="1200" dirty="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0</a:t>
                                                  </a:r>
                                                  <a:endParaRPr lang="fr-FR" sz="800" dirty="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cxnSp>
                                              <p:nvCxnSpPr>
                                                <p:cNvPr id="89" name="Connecteur droit avec flèche 8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598896" y="1501831"/>
                                                  <a:ext cx="396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90" name="Connecteur droit avec flèche 8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598896" y="1666701"/>
                                                  <a:ext cx="396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91" name="Connecteur droit 9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646390" y="1834343"/>
                                                  <a:ext cx="0" cy="164872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92" name="ZoneTexte 62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7674" y="1790254"/>
                                                  <a:ext cx="370999" cy="36892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700" kern="12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Z</a:t>
                                                  </a:r>
                                                  <a:endParaRPr lang="fr-FR" sz="800" dirty="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93" name="ZoneTexte 63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-50178" y="1529552"/>
                                                  <a:ext cx="317852" cy="415177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700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Y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94" name="ZoneTexte 64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-50178" y="1342264"/>
                                                  <a:ext cx="244399" cy="327216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600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X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95" name="ZoneTexte 65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9314961" y="1702282"/>
                                                  <a:ext cx="1050944" cy="381326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700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Z_out</a:t>
                                                  </a:r>
                                                  <a:endParaRPr lang="fr-FR" sz="8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55" name="ZoneTexte 64"/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948202" y="3736798"/>
                                                <a:ext cx="388868" cy="433476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>
                                                  <a:spcAft>
                                                    <a:spcPts val="0"/>
                                                  </a:spcAft>
                                                </a:pPr>
                                                <a:r>
                                                  <a:rPr lang="fr-FR" sz="600" kern="1200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libri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a:t>X1</a:t>
                                                </a:r>
                                                <a:endParaRPr lang="fr-FR" sz="800" dirty="0">
                                                  <a:effectLst/>
                                                  <a:latin typeface="Times New Roman"/>
                                                  <a:ea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53" name="ZoneTexte 64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144641" y="3728035"/>
                                              <a:ext cx="388868" cy="43347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noAutofit/>
                                            </a:bodyPr>
                                            <a:lstStyle/>
                                            <a:p>
                                              <a:pPr>
                                                <a:spcAft>
                                                  <a:spcPts val="0"/>
                                                </a:spcAft>
                                              </a:pPr>
                                              <a:r>
                                                <a:rPr lang="fr-FR" sz="600" kern="1200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libri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a:t>X2</a:t>
                                              </a:r>
                                              <a:endParaRPr lang="fr-FR" sz="800" dirty="0">
                                                <a:effectLst/>
                                                <a:latin typeface="Times New Roman"/>
                                                <a:ea typeface="Times New Roman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51" name="ZoneTexte 64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373869" y="3662692"/>
                                            <a:ext cx="388868" cy="43347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noAutofit/>
                                          </a:bodyPr>
                                          <a:lstStyle/>
                                          <a:p>
                                            <a:pPr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fr-FR" sz="600" kern="1200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libri"/>
                                                <a:ea typeface="Times New Roman"/>
                                                <a:cs typeface="Times New Roman"/>
                                              </a:rPr>
                                              <a:t>X3</a:t>
                                            </a:r>
                                            <a:endParaRPr lang="fr-FR" sz="800" dirty="0">
                                              <a:effectLst/>
                                              <a:latin typeface="Times New Roman"/>
                                              <a:ea typeface="Times New Roman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49" name="ZoneTexte 64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561790" y="3669868"/>
                                          <a:ext cx="388868" cy="433476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spcAft>
                                              <a:spcPts val="0"/>
                                            </a:spcAft>
                                          </a:pPr>
                                          <a:r>
                                            <a:rPr lang="fr-FR" sz="600" kern="120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libri"/>
                                              <a:ea typeface="Times New Roman"/>
                                              <a:cs typeface="Times New Roman"/>
                                            </a:rPr>
                                            <a:t>X4</a:t>
                                          </a:r>
                                          <a:endParaRPr lang="fr-FR" sz="800" dirty="0">
                                            <a:effectLst/>
                                            <a:latin typeface="Times New Roman"/>
                                            <a:ea typeface="Times New Roman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47" name="ZoneTexte 64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922513" y="3633161"/>
                                        <a:ext cx="388868" cy="433476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spcAft>
                                            <a:spcPts val="0"/>
                                          </a:spcAft>
                                        </a:pPr>
                                        <a:r>
                                          <a:rPr lang="fr-FR" sz="600" kern="1200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libri"/>
                                            <a:ea typeface="Times New Roman"/>
                                            <a:cs typeface="Times New Roman"/>
                                          </a:rPr>
                                          <a:t>X6</a:t>
                                        </a:r>
                                        <a:endParaRPr lang="fr-FR" sz="800" dirty="0">
                                          <a:effectLst/>
                                          <a:latin typeface="Times New Roman"/>
                                          <a:ea typeface="Times New Roman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5" name="ZoneTexte 64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733958" y="3669868"/>
                                      <a:ext cx="388868" cy="43347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fr-FR" sz="600" kern="120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libri"/>
                                          <a:ea typeface="Times New Roman"/>
                                          <a:cs typeface="Times New Roman"/>
                                        </a:rPr>
                                        <a:t>X5</a:t>
                                      </a:r>
                                      <a:endParaRPr lang="fr-FR" sz="800" dirty="0"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43" name="ZoneTexte 64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155188" y="4007412"/>
                                    <a:ext cx="388868" cy="43347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noAutofit/>
                                  </a:bodyPr>
                                  <a:lstStyle/>
                                  <a:p>
                                    <a:pPr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fr-FR" sz="600" dirty="0" smtClean="0">
                                        <a:solidFill>
                                          <a:srgbClr val="000000"/>
                                        </a:solidFill>
                                        <a:latin typeface="Calibri"/>
                                        <a:ea typeface="Times New Roman"/>
                                        <a:cs typeface="Times New Roman"/>
                                      </a:rPr>
                                      <a:t>Y</a:t>
                                    </a:r>
                                    <a:r>
                                      <a:rPr lang="fr-FR" sz="600" dirty="0">
                                        <a:solidFill>
                                          <a:srgbClr val="000000"/>
                                        </a:solidFill>
                                        <a:latin typeface="Calibri"/>
                                        <a:ea typeface="Times New Roman"/>
                                        <a:cs typeface="Times New Roman"/>
                                      </a:rPr>
                                      <a:t>2</a:t>
                                    </a:r>
                                    <a:endParaRPr lang="fr-FR" sz="800" dirty="0"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1" name="ZoneTexte 64"/>
                                <p:cNvSpPr txBox="1"/>
                                <p:nvPr/>
                              </p:nvSpPr>
                              <p:spPr>
                                <a:xfrm>
                                  <a:off x="1948202" y="4027180"/>
                                  <a:ext cx="388868" cy="43347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no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fr-FR" sz="600" dirty="0" smtClean="0">
                                      <a:solidFill>
                                        <a:srgbClr val="000000"/>
                                      </a:solidFill>
                                      <a:latin typeface="Calibri"/>
                                      <a:ea typeface="Times New Roman"/>
                                      <a:cs typeface="Times New Roman"/>
                                    </a:rPr>
                                    <a:t>Y1</a:t>
                                  </a:r>
                                  <a:endParaRPr lang="fr-FR" sz="800" dirty="0"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9" name="ZoneTexte 64"/>
                              <p:cNvSpPr txBox="1"/>
                              <p:nvPr/>
                            </p:nvSpPr>
                            <p:spPr>
                              <a:xfrm>
                                <a:off x="4373869" y="3953536"/>
                                <a:ext cx="388868" cy="43347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:r>
                                  <a:rPr lang="fr-FR" sz="600" dirty="0" smtClean="0">
                                    <a:solidFill>
                                      <a:srgbClr val="000000"/>
                                    </a:solidFill>
                                    <a:latin typeface="Calibri"/>
                                    <a:ea typeface="Times New Roman"/>
                                    <a:cs typeface="Times New Roman"/>
                                  </a:rPr>
                                  <a:t>Y</a:t>
                                </a:r>
                                <a:r>
                                  <a:rPr lang="fr-FR" sz="600" dirty="0">
                                    <a:solidFill>
                                      <a:srgbClr val="000000"/>
                                    </a:solidFill>
                                    <a:latin typeface="Calibri"/>
                                    <a:ea typeface="Times New Roman"/>
                                    <a:cs typeface="Times New Roman"/>
                                  </a:rPr>
                                  <a:t>3</a:t>
                                </a:r>
                                <a:endParaRPr lang="fr-FR" sz="800" dirty="0"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7" name="ZoneTexte 64"/>
                            <p:cNvSpPr txBox="1"/>
                            <p:nvPr/>
                          </p:nvSpPr>
                          <p:spPr>
                            <a:xfrm>
                              <a:off x="5561790" y="3953536"/>
                              <a:ext cx="388868" cy="4334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:r>
                                <a:rPr lang="fr-FR" sz="600" dirty="0" smtClean="0">
                                  <a:solidFill>
                                    <a:srgbClr val="000000"/>
                                  </a:solidFill>
                                  <a:latin typeface="Calibri"/>
                                  <a:ea typeface="Times New Roman"/>
                                  <a:cs typeface="Times New Roman"/>
                                </a:rPr>
                                <a:t>Y</a:t>
                              </a:r>
                              <a:r>
                                <a:rPr lang="fr-FR" sz="6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Times New Roman"/>
                                  <a:cs typeface="Times New Roman"/>
                                </a:rPr>
                                <a:t>4</a:t>
                              </a:r>
                              <a:endParaRPr lang="fr-FR" sz="800" dirty="0"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5" name="ZoneTexte 64"/>
                          <p:cNvSpPr txBox="1"/>
                          <p:nvPr/>
                        </p:nvSpPr>
                        <p:spPr>
                          <a:xfrm>
                            <a:off x="6758230" y="3985391"/>
                            <a:ext cx="388868" cy="43347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fr-FR" sz="6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Times New Roman"/>
                                <a:cs typeface="Times New Roman"/>
                              </a:rPr>
                              <a:t>Y5</a:t>
                            </a:r>
                            <a:endParaRPr lang="fr-FR" sz="800" dirty="0"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33" name="ZoneTexte 64"/>
                        <p:cNvSpPr txBox="1"/>
                        <p:nvPr/>
                      </p:nvSpPr>
                      <p:spPr>
                        <a:xfrm>
                          <a:off x="7901584" y="3953536"/>
                          <a:ext cx="388868" cy="4334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fr-FR" sz="600" dirty="0" smtClean="0">
                              <a:solidFill>
                                <a:srgbClr val="000000"/>
                              </a:solidFill>
                              <a:latin typeface="Calibri"/>
                              <a:ea typeface="Times New Roman"/>
                              <a:cs typeface="Times New Roman"/>
                            </a:rPr>
                            <a:t>Y6</a:t>
                          </a:r>
                          <a:endParaRPr lang="fr-FR" sz="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31" name="ZoneTexte 64"/>
                      <p:cNvSpPr txBox="1"/>
                      <p:nvPr/>
                    </p:nvSpPr>
                    <p:spPr>
                      <a:xfrm>
                        <a:off x="1948202" y="4229494"/>
                        <a:ext cx="388868" cy="4334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600" dirty="0">
                            <a:solidFill>
                              <a:srgbClr val="000000"/>
                            </a:solidFill>
                            <a:latin typeface="Calibri"/>
                            <a:ea typeface="Times New Roman"/>
                            <a:cs typeface="Times New Roman"/>
                          </a:rPr>
                          <a:t>Z</a:t>
                        </a:r>
                        <a:r>
                          <a:rPr lang="fr-FR" sz="600" dirty="0" smtClean="0">
                            <a:solidFill>
                              <a:srgbClr val="000000"/>
                            </a:solidFill>
                            <a:latin typeface="Calibri"/>
                            <a:ea typeface="Times New Roman"/>
                            <a:cs typeface="Times New Roman"/>
                          </a:rPr>
                          <a:t>1</a:t>
                        </a:r>
                        <a:endParaRPr lang="fr-FR" sz="800" dirty="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sp>
                  <p:nvSpPr>
                    <p:cNvPr id="29" name="ZoneTexte 64"/>
                    <p:cNvSpPr txBox="1"/>
                    <p:nvPr/>
                  </p:nvSpPr>
                  <p:spPr>
                    <a:xfrm>
                      <a:off x="4373869" y="4197994"/>
                      <a:ext cx="388868" cy="433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Z3</a:t>
                      </a:r>
                      <a:endParaRPr lang="fr-FR" sz="8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3155188" y="4229550"/>
                    <a:ext cx="388868" cy="433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600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rPr>
                      <a:t>Z2</a:t>
                    </a:r>
                    <a:endParaRPr lang="fr-FR" sz="8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25" name="ZoneTexte 64"/>
                <p:cNvSpPr txBox="1"/>
                <p:nvPr/>
              </p:nvSpPr>
              <p:spPr>
                <a:xfrm>
                  <a:off x="5561790" y="4197994"/>
                  <a:ext cx="388868" cy="433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600" dirty="0" smtClean="0">
                      <a:solidFill>
                        <a:srgbClr val="000000"/>
                      </a:solidFill>
                      <a:latin typeface="Calibri"/>
                      <a:ea typeface="Times New Roman"/>
                      <a:cs typeface="Times New Roman"/>
                    </a:rPr>
                    <a:t>Z4</a:t>
                  </a:r>
                  <a:endParaRPr lang="fr-FR" sz="8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23" name="ZoneTexte 64"/>
              <p:cNvSpPr txBox="1"/>
              <p:nvPr/>
            </p:nvSpPr>
            <p:spPr>
              <a:xfrm>
                <a:off x="6758230" y="4188039"/>
                <a:ext cx="388868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600" dirty="0" smtClean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Z5</a:t>
                </a:r>
                <a:endParaRPr lang="fr-FR" sz="8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990326" y="2497444"/>
              <a:ext cx="6861645" cy="648072"/>
              <a:chOff x="990326" y="2497444"/>
              <a:chExt cx="6861645" cy="64807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990326" y="2497444"/>
                <a:ext cx="6861645" cy="648072"/>
                <a:chOff x="990326" y="2497444"/>
                <a:chExt cx="6861645" cy="648072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990326" y="2497444"/>
                  <a:ext cx="6861645" cy="64807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cxnSp>
              <p:nvCxnSpPr>
                <p:cNvPr id="17" name="Connecteur droit 16"/>
                <p:cNvCxnSpPr/>
                <p:nvPr/>
              </p:nvCxnSpPr>
              <p:spPr>
                <a:xfrm>
                  <a:off x="2039627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3260338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4456776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5653215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6828392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ZoneTexte 64"/>
              <p:cNvSpPr txBox="1"/>
              <p:nvPr/>
            </p:nvSpPr>
            <p:spPr>
              <a:xfrm>
                <a:off x="1104813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45 (b) </a:t>
                </a:r>
                <a:endParaRPr lang="fr-FR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" name="ZoneTexte 64"/>
              <p:cNvSpPr txBox="1"/>
              <p:nvPr/>
            </p:nvSpPr>
            <p:spPr>
              <a:xfrm>
                <a:off x="2257519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26(b) </a:t>
                </a:r>
                <a:endParaRPr lang="fr-FR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2" name="ZoneTexte 64"/>
              <p:cNvSpPr txBox="1"/>
              <p:nvPr/>
            </p:nvSpPr>
            <p:spPr>
              <a:xfrm>
                <a:off x="3459804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 smtClean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14</a:t>
                </a:r>
                <a:r>
                  <a:rPr lang="fr-FR" sz="9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3" name="ZoneTexte 64"/>
              <p:cNvSpPr txBox="1"/>
              <p:nvPr/>
            </p:nvSpPr>
            <p:spPr>
              <a:xfrm>
                <a:off x="4639849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7</a:t>
                </a:r>
                <a:r>
                  <a:rPr lang="fr-FR" sz="9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4" name="ZoneTexte 64"/>
              <p:cNvSpPr txBox="1"/>
              <p:nvPr/>
            </p:nvSpPr>
            <p:spPr>
              <a:xfrm>
                <a:off x="5836288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3</a:t>
                </a:r>
                <a:r>
                  <a:rPr lang="fr-FR" sz="9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11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5" name="ZoneTexte 64"/>
              <p:cNvSpPr txBox="1"/>
              <p:nvPr/>
            </p:nvSpPr>
            <p:spPr>
              <a:xfrm>
                <a:off x="7003915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dirty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1</a:t>
                </a:r>
                <a:r>
                  <a:rPr lang="fr-FR" sz="9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11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  <p:pic>
        <p:nvPicPr>
          <p:cNvPr id="98" name="Image 9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/>
          <a:stretch/>
        </p:blipFill>
        <p:spPr>
          <a:xfrm>
            <a:off x="914400" y="3929530"/>
            <a:ext cx="8028384" cy="1795887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" r="92525"/>
          <a:stretch/>
        </p:blipFill>
        <p:spPr>
          <a:xfrm>
            <a:off x="194320" y="3929529"/>
            <a:ext cx="720080" cy="179588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1512792" y="3928294"/>
            <a:ext cx="3635272" cy="209299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fr-FR" dirty="0" err="1" smtClean="0"/>
              <a:t>negatif</a:t>
            </a:r>
            <a:endParaRPr lang="fr-FR" dirty="0"/>
          </a:p>
        </p:txBody>
      </p:sp>
      <p:sp>
        <p:nvSpPr>
          <p:cNvPr id="103" name="Rectangle 102"/>
          <p:cNvSpPr/>
          <p:nvPr/>
        </p:nvSpPr>
        <p:spPr>
          <a:xfrm>
            <a:off x="5148064" y="3926670"/>
            <a:ext cx="3635272" cy="209461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fr-FR" dirty="0" smtClean="0"/>
              <a:t>Positif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3478812" y="2410182"/>
            <a:ext cx="335786" cy="108242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100" dirty="0" smtClean="0"/>
              <a:t>Z1</a:t>
            </a:r>
            <a:endParaRPr lang="fr-FR" sz="1100" dirty="0"/>
          </a:p>
        </p:txBody>
      </p:sp>
      <p:sp>
        <p:nvSpPr>
          <p:cNvPr id="109" name="Rectangle 108"/>
          <p:cNvSpPr/>
          <p:nvPr/>
        </p:nvSpPr>
        <p:spPr>
          <a:xfrm>
            <a:off x="4397274" y="2410182"/>
            <a:ext cx="335786" cy="108242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100" dirty="0" smtClean="0"/>
              <a:t>Z2</a:t>
            </a:r>
            <a:endParaRPr lang="fr-FR" sz="1100" dirty="0"/>
          </a:p>
        </p:txBody>
      </p:sp>
      <p:sp>
        <p:nvSpPr>
          <p:cNvPr id="110" name="Rectangle 109"/>
          <p:cNvSpPr/>
          <p:nvPr/>
        </p:nvSpPr>
        <p:spPr>
          <a:xfrm>
            <a:off x="5331766" y="2410182"/>
            <a:ext cx="335786" cy="108242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100" dirty="0" smtClean="0"/>
              <a:t>Z3</a:t>
            </a:r>
            <a:endParaRPr lang="fr-FR" sz="1100" dirty="0"/>
          </a:p>
        </p:txBody>
      </p:sp>
      <p:sp>
        <p:nvSpPr>
          <p:cNvPr id="111" name="Rectangle 110"/>
          <p:cNvSpPr/>
          <p:nvPr/>
        </p:nvSpPr>
        <p:spPr>
          <a:xfrm>
            <a:off x="6223144" y="2410182"/>
            <a:ext cx="335786" cy="108242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100" dirty="0" smtClean="0"/>
              <a:t>Z4</a:t>
            </a:r>
            <a:endParaRPr lang="fr-FR" sz="1100" dirty="0"/>
          </a:p>
        </p:txBody>
      </p:sp>
      <p:sp>
        <p:nvSpPr>
          <p:cNvPr id="112" name="Rectangle 111"/>
          <p:cNvSpPr/>
          <p:nvPr/>
        </p:nvSpPr>
        <p:spPr>
          <a:xfrm>
            <a:off x="7157420" y="2410182"/>
            <a:ext cx="335786" cy="108242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100" dirty="0" smtClean="0"/>
              <a:t>Z5</a:t>
            </a:r>
            <a:endParaRPr lang="fr-FR" sz="1100" dirty="0"/>
          </a:p>
        </p:txBody>
      </p:sp>
      <p:sp>
        <p:nvSpPr>
          <p:cNvPr id="113" name="Rectangle 112"/>
          <p:cNvSpPr/>
          <p:nvPr/>
        </p:nvSpPr>
        <p:spPr>
          <a:xfrm>
            <a:off x="8056275" y="2410182"/>
            <a:ext cx="335786" cy="108242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1100" dirty="0" smtClean="0"/>
              <a:t>Z6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430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Retrouver la valeur de la phase entre les voies I et Q du signal démodulé en réception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67" y="2465169"/>
            <a:ext cx="4096706" cy="350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7704" y="5976031"/>
            <a:ext cx="6174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hlinkClick r:id="rId3"/>
              </a:rPr>
              <a:t>http://www.cdt21.com/resources/Modulation/modulation_FSK.asp</a:t>
            </a:r>
            <a:r>
              <a:rPr lang="fr-FR" sz="1400" dirty="0" smtClean="0"/>
              <a:t>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54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3</a:t>
            </a:fld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772714" y="2291923"/>
            <a:ext cx="2901992" cy="292960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674706" y="1804288"/>
                <a:ext cx="1534406" cy="49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𝜱</m:t>
                    </m:r>
                  </m:oMath>
                </a14:m>
                <a:r>
                  <a:rPr lang="fr-FR" sz="2400" b="1" dirty="0" smtClean="0">
                    <a:solidFill>
                      <a:srgbClr val="0070C0"/>
                    </a:solidFill>
                  </a:rPr>
                  <a:t> = 60 ° 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06" y="1804288"/>
                <a:ext cx="1534406" cy="490514"/>
              </a:xfrm>
              <a:prstGeom prst="rect">
                <a:avLst/>
              </a:prstGeom>
              <a:blipFill rotWithShape="1">
                <a:blip r:embed="rId2"/>
                <a:stretch>
                  <a:fillRect l="-1190" t="-8750" b="-2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10969" y="1285560"/>
                <a:ext cx="522024" cy="38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69" y="1285560"/>
                <a:ext cx="522024" cy="386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1771981" y="1672100"/>
            <a:ext cx="0" cy="437105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41258" y="5037812"/>
                <a:ext cx="535199" cy="38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258" y="5037812"/>
                <a:ext cx="535199" cy="386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>
            <a:off x="1818476" y="5231082"/>
            <a:ext cx="5268240" cy="0"/>
          </a:xfrm>
          <a:prstGeom prst="straightConnector1">
            <a:avLst/>
          </a:prstGeom>
          <a:ln w="9525">
            <a:solidFill>
              <a:srgbClr val="00B050"/>
            </a:solidFill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1771981" y="1969752"/>
            <a:ext cx="5955117" cy="4032178"/>
            <a:chOff x="1771981" y="1969752"/>
            <a:chExt cx="5955117" cy="4032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7029920" y="5740320"/>
                  <a:ext cx="69717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2,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fr-F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920" y="5740320"/>
                  <a:ext cx="697178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3045048" y="1969752"/>
                  <a:ext cx="508167" cy="7929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2=71°</m:t>
                        </m:r>
                      </m:oMath>
                    </m:oMathPara>
                  </a14:m>
                  <a:endParaRPr lang="fr-FR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048" y="1969752"/>
                  <a:ext cx="508167" cy="7929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>
              <a:off x="1858698" y="5231084"/>
              <a:ext cx="5187798" cy="651623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V="1">
              <a:off x="1771981" y="2098654"/>
              <a:ext cx="2159282" cy="312287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1771981" y="1793774"/>
            <a:ext cx="5714554" cy="3817681"/>
            <a:chOff x="1771981" y="1793774"/>
            <a:chExt cx="5714554" cy="3817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/>
                <p:cNvSpPr txBox="1"/>
                <p:nvPr/>
              </p:nvSpPr>
              <p:spPr>
                <a:xfrm>
                  <a:off x="6789357" y="5349845"/>
                  <a:ext cx="69717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4,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fr-F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ZoneTexte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357" y="5349845"/>
                  <a:ext cx="697178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avec flèche 39"/>
            <p:cNvCxnSpPr/>
            <p:nvPr/>
          </p:nvCxnSpPr>
          <p:spPr>
            <a:xfrm>
              <a:off x="1771981" y="5244162"/>
              <a:ext cx="5187798" cy="180191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1808232" y="2291923"/>
              <a:ext cx="2644365" cy="291395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4009751" y="1793774"/>
                  <a:ext cx="508167" cy="7929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4=64°</m:t>
                        </m:r>
                      </m:oMath>
                    </m:oMathPara>
                  </a14:m>
                  <a:endParaRPr lang="fr-FR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751" y="1793774"/>
                  <a:ext cx="508167" cy="79298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e 29"/>
          <p:cNvGrpSpPr/>
          <p:nvPr/>
        </p:nvGrpSpPr>
        <p:grpSpPr>
          <a:xfrm>
            <a:off x="1808232" y="2867107"/>
            <a:ext cx="5719311" cy="2363977"/>
            <a:chOff x="1808232" y="2867107"/>
            <a:chExt cx="5719311" cy="2363977"/>
          </a:xfrm>
        </p:grpSpPr>
        <p:cxnSp>
          <p:nvCxnSpPr>
            <p:cNvPr id="31" name="Connecteur droit avec flèche 30"/>
            <p:cNvCxnSpPr/>
            <p:nvPr/>
          </p:nvCxnSpPr>
          <p:spPr>
            <a:xfrm flipV="1">
              <a:off x="1858698" y="4300082"/>
              <a:ext cx="5138797" cy="902989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1808232" y="3245000"/>
              <a:ext cx="4148848" cy="198608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5957078" y="2867107"/>
                  <a:ext cx="508167" cy="79298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vert270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1=45°</m:t>
                        </m:r>
                      </m:oMath>
                    </m:oMathPara>
                  </a14:m>
                  <a:endParaRPr lang="fr-FR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078" y="2867107"/>
                  <a:ext cx="508167" cy="7929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6830365" y="4025376"/>
                  <a:ext cx="69717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fr-F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ZoneTexte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365" y="4025376"/>
                  <a:ext cx="697178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/>
          <p:cNvGrpSpPr/>
          <p:nvPr/>
        </p:nvGrpSpPr>
        <p:grpSpPr>
          <a:xfrm>
            <a:off x="1824916" y="2340643"/>
            <a:ext cx="5417172" cy="2880886"/>
            <a:chOff x="1824916" y="2340643"/>
            <a:chExt cx="5417172" cy="2880886"/>
          </a:xfrm>
        </p:grpSpPr>
        <p:cxnSp>
          <p:nvCxnSpPr>
            <p:cNvPr id="37" name="Connecteur droit avec flèche 36"/>
            <p:cNvCxnSpPr/>
            <p:nvPr/>
          </p:nvCxnSpPr>
          <p:spPr>
            <a:xfrm flipV="1">
              <a:off x="1858698" y="5037812"/>
              <a:ext cx="5187798" cy="183717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V="1">
              <a:off x="1824916" y="2340643"/>
              <a:ext cx="2948435" cy="284968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4505713" y="2502257"/>
                  <a:ext cx="508167" cy="7929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3=57°</m:t>
                        </m:r>
                      </m:oMath>
                    </m:oMathPara>
                  </a14:m>
                  <a:endParaRPr lang="fr-FR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713" y="2502257"/>
                  <a:ext cx="508167" cy="79298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6544910" y="4751576"/>
                  <a:ext cx="69717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3,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fr-F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910" y="4751576"/>
                  <a:ext cx="697178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e 66"/>
          <p:cNvGrpSpPr/>
          <p:nvPr/>
        </p:nvGrpSpPr>
        <p:grpSpPr>
          <a:xfrm>
            <a:off x="1808232" y="2190267"/>
            <a:ext cx="6520443" cy="3041357"/>
            <a:chOff x="1808232" y="2190267"/>
            <a:chExt cx="6520443" cy="3041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7331950" y="4824727"/>
                  <a:ext cx="996725" cy="30487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0=0°</m:t>
                        </m:r>
                      </m:oMath>
                    </m:oMathPara>
                  </a14:m>
                  <a:endParaRPr lang="fr-FR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950" y="4824727"/>
                  <a:ext cx="996725" cy="30487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e 55"/>
            <p:cNvGrpSpPr/>
            <p:nvPr/>
          </p:nvGrpSpPr>
          <p:grpSpPr>
            <a:xfrm>
              <a:off x="1842976" y="2190267"/>
              <a:ext cx="3372120" cy="3000702"/>
              <a:chOff x="1842976" y="2190267"/>
              <a:chExt cx="3372120" cy="3000702"/>
            </a:xfrm>
          </p:grpSpPr>
          <p:cxnSp>
            <p:nvCxnSpPr>
              <p:cNvPr id="66" name="Connecteur droit avec flèche 65"/>
              <p:cNvCxnSpPr/>
              <p:nvPr/>
            </p:nvCxnSpPr>
            <p:spPr>
              <a:xfrm flipV="1">
                <a:off x="1842976" y="2284124"/>
                <a:ext cx="2831731" cy="2906845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4517918" y="2190267"/>
                    <a:ext cx="697178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fr-FR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ZoneTexte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7918" y="2190267"/>
                    <a:ext cx="697178" cy="26161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necteur droit avec flèche 19"/>
            <p:cNvCxnSpPr/>
            <p:nvPr/>
          </p:nvCxnSpPr>
          <p:spPr>
            <a:xfrm>
              <a:off x="1808232" y="5221529"/>
              <a:ext cx="6148144" cy="10095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e 67"/>
          <p:cNvGrpSpPr/>
          <p:nvPr/>
        </p:nvGrpSpPr>
        <p:grpSpPr>
          <a:xfrm>
            <a:off x="1152240" y="2080002"/>
            <a:ext cx="3867263" cy="3216346"/>
            <a:chOff x="1152240" y="2080002"/>
            <a:chExt cx="3867263" cy="3216346"/>
          </a:xfrm>
        </p:grpSpPr>
        <p:cxnSp>
          <p:nvCxnSpPr>
            <p:cNvPr id="118" name="Connecteur droit 117"/>
            <p:cNvCxnSpPr/>
            <p:nvPr/>
          </p:nvCxnSpPr>
          <p:spPr>
            <a:xfrm flipV="1">
              <a:off x="4630354" y="5165817"/>
              <a:ext cx="115717" cy="13053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4630354" y="5172327"/>
              <a:ext cx="115717" cy="11859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e 52"/>
            <p:cNvGrpSpPr/>
            <p:nvPr/>
          </p:nvGrpSpPr>
          <p:grpSpPr>
            <a:xfrm>
              <a:off x="1152240" y="2080002"/>
              <a:ext cx="3867263" cy="3110322"/>
              <a:chOff x="1152240" y="2080002"/>
              <a:chExt cx="3867263" cy="3110322"/>
            </a:xfrm>
          </p:grpSpPr>
          <p:cxnSp>
            <p:nvCxnSpPr>
              <p:cNvPr id="92" name="Connecteur droit 91"/>
              <p:cNvCxnSpPr/>
              <p:nvPr/>
            </p:nvCxnSpPr>
            <p:spPr>
              <a:xfrm>
                <a:off x="4674707" y="2303491"/>
                <a:ext cx="0" cy="2886833"/>
              </a:xfrm>
              <a:prstGeom prst="line">
                <a:avLst/>
              </a:prstGeom>
              <a:ln w="31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>
                <a:off x="1824916" y="2298156"/>
                <a:ext cx="2849791" cy="0"/>
              </a:xfrm>
              <a:prstGeom prst="line">
                <a:avLst/>
              </a:prstGeom>
              <a:ln w="31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e 5"/>
              <p:cNvGrpSpPr/>
              <p:nvPr/>
            </p:nvGrpSpPr>
            <p:grpSpPr>
              <a:xfrm>
                <a:off x="1152240" y="2080002"/>
                <a:ext cx="672676" cy="521284"/>
                <a:chOff x="1152240" y="2080002"/>
                <a:chExt cx="672676" cy="521284"/>
              </a:xfrm>
            </p:grpSpPr>
            <p:cxnSp>
              <p:nvCxnSpPr>
                <p:cNvPr id="108" name="Connecteur droit 107"/>
                <p:cNvCxnSpPr/>
                <p:nvPr/>
              </p:nvCxnSpPr>
              <p:spPr>
                <a:xfrm flipV="1">
                  <a:off x="1709199" y="2226657"/>
                  <a:ext cx="115717" cy="13053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/>
                <p:cNvCxnSpPr/>
                <p:nvPr/>
              </p:nvCxnSpPr>
              <p:spPr>
                <a:xfrm>
                  <a:off x="1709199" y="2233167"/>
                  <a:ext cx="115717" cy="118595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ZoneTexte 119"/>
                    <p:cNvSpPr txBox="1"/>
                    <p:nvPr/>
                  </p:nvSpPr>
                  <p:spPr>
                    <a:xfrm>
                      <a:off x="1152240" y="2080002"/>
                      <a:ext cx="556959" cy="5212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fr-FR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fr-FR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fr-FR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ZoneTexte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2240" y="2080002"/>
                      <a:ext cx="556959" cy="521284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ZoneTexte 120"/>
                  <p:cNvSpPr txBox="1"/>
                  <p:nvPr/>
                </p:nvSpPr>
                <p:spPr>
                  <a:xfrm>
                    <a:off x="4595569" y="4693615"/>
                    <a:ext cx="423934" cy="4768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fr-FR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5569" y="4693615"/>
                    <a:ext cx="423934" cy="476897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" name="Connecteur droit avec flèche 9"/>
          <p:cNvCxnSpPr/>
          <p:nvPr/>
        </p:nvCxnSpPr>
        <p:spPr>
          <a:xfrm>
            <a:off x="827585" y="5231083"/>
            <a:ext cx="72010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137946" y="548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77" name="Groupe 76"/>
          <p:cNvGrpSpPr/>
          <p:nvPr/>
        </p:nvGrpSpPr>
        <p:grpSpPr>
          <a:xfrm>
            <a:off x="1808232" y="1592038"/>
            <a:ext cx="5788448" cy="3863701"/>
            <a:chOff x="1808232" y="1592038"/>
            <a:chExt cx="5788448" cy="3863701"/>
          </a:xfrm>
        </p:grpSpPr>
        <p:grpSp>
          <p:nvGrpSpPr>
            <p:cNvPr id="39" name="Groupe 38"/>
            <p:cNvGrpSpPr/>
            <p:nvPr/>
          </p:nvGrpSpPr>
          <p:grpSpPr>
            <a:xfrm>
              <a:off x="1808232" y="1592038"/>
              <a:ext cx="5788448" cy="3863701"/>
              <a:chOff x="1808232" y="1592038"/>
              <a:chExt cx="5788448" cy="3863701"/>
            </a:xfrm>
          </p:grpSpPr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808232" y="2284124"/>
                <a:ext cx="2787337" cy="293741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/>
                  <p:cNvSpPr txBox="1"/>
                  <p:nvPr/>
                </p:nvSpPr>
                <p:spPr>
                  <a:xfrm>
                    <a:off x="4296763" y="1592038"/>
                    <a:ext cx="508167" cy="7929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vert270"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fr-FR" sz="11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5=61°</m:t>
                          </m:r>
                        </m:oMath>
                      </m:oMathPara>
                    </a14:m>
                    <a:endParaRPr lang="fr-FR" sz="11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ZoneTexte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6763" y="1592038"/>
                    <a:ext cx="508167" cy="79298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ZoneTexte 82"/>
                  <p:cNvSpPr txBox="1"/>
                  <p:nvPr/>
                </p:nvSpPr>
                <p:spPr>
                  <a:xfrm>
                    <a:off x="6899502" y="5194129"/>
                    <a:ext cx="697178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5,</m:t>
                              </m:r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FR" sz="11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</m:oMath>
                      </m:oMathPara>
                    </a14:m>
                    <a:endParaRPr lang="fr-FR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ZoneTexte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9502" y="5194129"/>
                    <a:ext cx="697178" cy="261610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Connecteur droit avec flèche 102"/>
            <p:cNvCxnSpPr/>
            <p:nvPr/>
          </p:nvCxnSpPr>
          <p:spPr>
            <a:xfrm>
              <a:off x="1809697" y="5216371"/>
              <a:ext cx="5220223" cy="74551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e 94"/>
          <p:cNvGrpSpPr/>
          <p:nvPr/>
        </p:nvGrpSpPr>
        <p:grpSpPr>
          <a:xfrm>
            <a:off x="1808232" y="1629530"/>
            <a:ext cx="6026893" cy="3643212"/>
            <a:chOff x="1808232" y="1629530"/>
            <a:chExt cx="6026893" cy="3643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4528361" y="1629530"/>
                  <a:ext cx="353943" cy="680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1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6=60°</m:t>
                        </m:r>
                      </m:oMath>
                    </m:oMathPara>
                  </a14:m>
                  <a:endParaRPr lang="fr-FR" sz="11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361" y="1629530"/>
                  <a:ext cx="353943" cy="680443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7137946" y="5011132"/>
                  <a:ext cx="697179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6,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fr-FR" sz="11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fr-FR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946" y="5011132"/>
                  <a:ext cx="697179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Connecteur droit avec flèche 106"/>
            <p:cNvCxnSpPr/>
            <p:nvPr/>
          </p:nvCxnSpPr>
          <p:spPr>
            <a:xfrm flipV="1">
              <a:off x="1808232" y="2321072"/>
              <a:ext cx="2822122" cy="288480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3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Bloc indépendant de la fréquence de fonctionnement &amp; d’échantillonnage</a:t>
            </a:r>
          </a:p>
          <a:p>
            <a:endParaRPr lang="fr-FR" dirty="0" smtClean="0"/>
          </a:p>
          <a:p>
            <a:r>
              <a:rPr lang="fr-FR" dirty="0" smtClean="0"/>
              <a:t>Fixer la précision de calcul de l’angle</a:t>
            </a:r>
          </a:p>
          <a:p>
            <a:pPr lvl="1"/>
            <a:r>
              <a:rPr lang="fr-FR" dirty="0" smtClean="0"/>
              <a:t>Taille des bus d’entrée =&gt; TEB en sortie</a:t>
            </a:r>
          </a:p>
          <a:p>
            <a:pPr lvl="1"/>
            <a:r>
              <a:rPr lang="fr-FR" dirty="0" smtClean="0"/>
              <a:t>Nombre d’itérations =&gt; degré de précision de l’angle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Choix d’architecture </a:t>
            </a:r>
          </a:p>
          <a:p>
            <a:pPr lvl="1"/>
            <a:r>
              <a:rPr lang="fr-FR" dirty="0"/>
              <a:t>Simplicité </a:t>
            </a:r>
            <a:r>
              <a:rPr lang="fr-FR" dirty="0" smtClean="0"/>
              <a:t>d’implémentation</a:t>
            </a:r>
          </a:p>
          <a:p>
            <a:pPr lvl="1"/>
            <a:r>
              <a:rPr lang="fr-FR" dirty="0" smtClean="0"/>
              <a:t>Fixe la surface et le timing </a:t>
            </a:r>
          </a:p>
          <a:p>
            <a:pPr marL="32004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niveau TOP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5</a:t>
            </a:fld>
            <a:endParaRPr lang="fr-FR"/>
          </a:p>
        </p:txBody>
      </p:sp>
      <p:grpSp>
        <p:nvGrpSpPr>
          <p:cNvPr id="74" name="Groupe 73"/>
          <p:cNvGrpSpPr/>
          <p:nvPr/>
        </p:nvGrpSpPr>
        <p:grpSpPr>
          <a:xfrm>
            <a:off x="725885" y="3043914"/>
            <a:ext cx="8418115" cy="3009481"/>
            <a:chOff x="2270044" y="2913224"/>
            <a:chExt cx="5934001" cy="1733550"/>
          </a:xfrm>
        </p:grpSpPr>
        <p:grpSp>
          <p:nvGrpSpPr>
            <p:cNvPr id="76" name="Groupe 75"/>
            <p:cNvGrpSpPr/>
            <p:nvPr/>
          </p:nvGrpSpPr>
          <p:grpSpPr>
            <a:xfrm>
              <a:off x="2270044" y="2913224"/>
              <a:ext cx="5934001" cy="1733550"/>
              <a:chOff x="-356569" y="237506"/>
              <a:chExt cx="5934001" cy="173355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0" y="237506"/>
                <a:ext cx="5438750" cy="1733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/>
              <a:lstStyle/>
              <a:p>
                <a:pPr>
                  <a:spcAft>
                    <a:spcPts val="0"/>
                  </a:spcAft>
                </a:pPr>
                <a:r>
                  <a:rPr lang="fr-FR" sz="2000">
                    <a:solidFill>
                      <a:srgbClr val="000000"/>
                    </a:solidFill>
                    <a:effectLst/>
                    <a:latin typeface="Calibri"/>
                    <a:ea typeface="Calibri"/>
                  </a:rPr>
                  <a:t> </a:t>
                </a:r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3277917" y="1065865"/>
                <a:ext cx="35560" cy="35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91425" tIns="91425" rIns="91425" bIns="91425" anchor="ctr" anchorCtr="0"/>
              <a:lstStyle/>
              <a:p>
                <a:pPr>
                  <a:spcAft>
                    <a:spcPts val="0"/>
                  </a:spcAft>
                </a:pPr>
                <a:r>
                  <a:rPr lang="fr-FR" sz="2000">
                    <a:solidFill>
                      <a:srgbClr val="000000"/>
                    </a:solidFill>
                    <a:effectLst/>
                    <a:latin typeface="Calibri"/>
                    <a:ea typeface="Calibri"/>
                  </a:rPr>
                  <a:t> </a:t>
                </a:r>
              </a:p>
            </p:txBody>
          </p:sp>
          <p:grpSp>
            <p:nvGrpSpPr>
              <p:cNvPr id="79" name="Groupe 78"/>
              <p:cNvGrpSpPr/>
              <p:nvPr/>
            </p:nvGrpSpPr>
            <p:grpSpPr>
              <a:xfrm>
                <a:off x="-356569" y="237506"/>
                <a:ext cx="5934001" cy="1733549"/>
                <a:chOff x="-356569" y="0"/>
                <a:chExt cx="5934001" cy="173354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1363979" y="0"/>
                  <a:ext cx="2228850" cy="1733549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200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</a:rPr>
                    <a:t> </a:t>
                  </a:r>
                </a:p>
              </p:txBody>
            </p:sp>
            <p:grpSp>
              <p:nvGrpSpPr>
                <p:cNvPr id="81" name="Groupe 80"/>
                <p:cNvGrpSpPr/>
                <p:nvPr/>
              </p:nvGrpSpPr>
              <p:grpSpPr>
                <a:xfrm>
                  <a:off x="-356569" y="22860"/>
                  <a:ext cx="5934001" cy="1631950"/>
                  <a:chOff x="-356569" y="11430"/>
                  <a:chExt cx="5934001" cy="1631950"/>
                </a:xfrm>
              </p:grpSpPr>
              <p:grpSp>
                <p:nvGrpSpPr>
                  <p:cNvPr id="82" name="Groupe 81"/>
                  <p:cNvGrpSpPr/>
                  <p:nvPr/>
                </p:nvGrpSpPr>
                <p:grpSpPr>
                  <a:xfrm>
                    <a:off x="3025140" y="601822"/>
                    <a:ext cx="2552292" cy="835259"/>
                    <a:chOff x="0" y="-30638"/>
                    <a:chExt cx="2552292" cy="835259"/>
                  </a:xfrm>
                </p:grpSpPr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042986" y="110538"/>
                      <a:ext cx="1509306" cy="2006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solidFill>
                            <a:srgbClr val="4F81BD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Z =&gt; Φ </a:t>
                      </a:r>
                      <a:r>
                        <a:rPr lang="fr-FR" b="1" dirty="0">
                          <a:solidFill>
                            <a:srgbClr val="4F81BD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</a:rPr>
                        <a:t>(binaire) </a:t>
                      </a:r>
                      <a:endParaRPr lang="fr-FR" sz="2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p:txBody>
                </p:sp>
                <p:grpSp>
                  <p:nvGrpSpPr>
                    <p:cNvPr id="133" name="Groupe 132"/>
                    <p:cNvGrpSpPr/>
                    <p:nvPr/>
                  </p:nvGrpSpPr>
                  <p:grpSpPr>
                    <a:xfrm>
                      <a:off x="0" y="-30638"/>
                      <a:ext cx="1042986" cy="835259"/>
                      <a:chOff x="0" y="-30638"/>
                      <a:chExt cx="1042986" cy="835259"/>
                    </a:xfrm>
                  </p:grpSpPr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316519" y="-30638"/>
                        <a:ext cx="307774" cy="263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91425" tIns="45700" rIns="91425" bIns="45700" anchor="t" anchorCtr="0"/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1600" b="1" dirty="0">
                            <a:solidFill>
                              <a:srgbClr val="4F81BD"/>
                            </a:solidFill>
                            <a:effectLst/>
                            <a:latin typeface="Arial"/>
                            <a:ea typeface="Arial"/>
                          </a:rPr>
                          <a:t>8</a:t>
                        </a:r>
                        <a:endParaRPr lang="fr-F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endParaRPr>
                      </a:p>
                    </p:txBody>
                  </p:sp>
                  <p:grpSp>
                    <p:nvGrpSpPr>
                      <p:cNvPr id="135" name="Groupe 134"/>
                      <p:cNvGrpSpPr/>
                      <p:nvPr/>
                    </p:nvGrpSpPr>
                    <p:grpSpPr>
                      <a:xfrm>
                        <a:off x="0" y="148589"/>
                        <a:ext cx="1042986" cy="656032"/>
                        <a:chOff x="0" y="0"/>
                        <a:chExt cx="1042986" cy="656032"/>
                      </a:xfrm>
                    </p:grpSpPr>
                    <p:cxnSp>
                      <p:nvCxnSpPr>
                        <p:cNvPr id="136" name="Connecteur droit avec flèche 135"/>
                        <p:cNvCxnSpPr>
                          <a:endCxn id="132" idx="1"/>
                        </p:cNvCxnSpPr>
                        <p:nvPr/>
                      </p:nvCxnSpPr>
                      <p:spPr>
                        <a:xfrm>
                          <a:off x="624291" y="62279"/>
                          <a:ext cx="418695" cy="0"/>
                        </a:xfrm>
                        <a:prstGeom prst="straightConnector1">
                          <a:avLst/>
                        </a:prstGeom>
                        <a:noFill/>
                        <a:ln w="38100" cap="flat" cmpd="sng">
                          <a:solidFill>
                            <a:srgbClr val="4A7DBA"/>
                          </a:solidFill>
                          <a:prstDash val="solid"/>
                          <a:round/>
                          <a:headEnd type="none" w="med" len="med"/>
                          <a:tailEnd type="triangle" w="lg" len="lg"/>
                        </a:ln>
                      </p:spPr>
                    </p:cxnSp>
                    <p:cxnSp>
                      <p:nvCxnSpPr>
                        <p:cNvPr id="137" name="Connecteur droit avec flèche 136"/>
                        <p:cNvCxnSpPr/>
                        <p:nvPr/>
                      </p:nvCxnSpPr>
                      <p:spPr>
                        <a:xfrm>
                          <a:off x="0" y="53340"/>
                          <a:ext cx="56017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4A7DBA"/>
                          </a:solidFill>
                          <a:prstDash val="solid"/>
                          <a:round/>
                          <a:headEnd type="none" w="med" len="med"/>
                          <a:tailEnd type="triangle" w="lg" len="lg"/>
                        </a:ln>
                      </p:spPr>
                    </p:cxnSp>
                    <p:cxnSp>
                      <p:nvCxnSpPr>
                        <p:cNvPr id="138" name="Connecteur droit avec flèche 137"/>
                        <p:cNvCxnSpPr/>
                        <p:nvPr/>
                      </p:nvCxnSpPr>
                      <p:spPr>
                        <a:xfrm rot="10800000" flipH="1">
                          <a:off x="369569" y="0"/>
                          <a:ext cx="33019" cy="99695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rgbClr val="4A7DB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cxnSp>
                      <p:nvCxnSpPr>
                        <p:cNvPr id="139" name="Connecteur droit avec flèche 138"/>
                        <p:cNvCxnSpPr/>
                        <p:nvPr/>
                      </p:nvCxnSpPr>
                      <p:spPr>
                        <a:xfrm>
                          <a:off x="266700" y="53340"/>
                          <a:ext cx="3335" cy="602692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4A7DB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</p:grpSp>
                </p:grpSp>
              </p:grpSp>
              <p:grpSp>
                <p:nvGrpSpPr>
                  <p:cNvPr id="83" name="Groupe 82"/>
                  <p:cNvGrpSpPr/>
                  <p:nvPr/>
                </p:nvGrpSpPr>
                <p:grpSpPr>
                  <a:xfrm>
                    <a:off x="-356569" y="11430"/>
                    <a:ext cx="3649584" cy="1631950"/>
                    <a:chOff x="-356569" y="11430"/>
                    <a:chExt cx="3649584" cy="1631950"/>
                  </a:xfrm>
                </p:grpSpPr>
                <p:grpSp>
                  <p:nvGrpSpPr>
                    <p:cNvPr id="84" name="Groupe 83"/>
                    <p:cNvGrpSpPr/>
                    <p:nvPr/>
                  </p:nvGrpSpPr>
                  <p:grpSpPr>
                    <a:xfrm>
                      <a:off x="-356569" y="11430"/>
                      <a:ext cx="3365197" cy="1531113"/>
                      <a:chOff x="-356569" y="11430"/>
                      <a:chExt cx="3365197" cy="1531113"/>
                    </a:xfrm>
                  </p:grpSpPr>
                  <p:grpSp>
                    <p:nvGrpSpPr>
                      <p:cNvPr id="88" name="Groupe 87"/>
                      <p:cNvGrpSpPr/>
                      <p:nvPr/>
                    </p:nvGrpSpPr>
                    <p:grpSpPr>
                      <a:xfrm>
                        <a:off x="1809750" y="857250"/>
                        <a:ext cx="361411" cy="580390"/>
                        <a:chOff x="0" y="0"/>
                        <a:chExt cx="361411" cy="580390"/>
                      </a:xfrm>
                    </p:grpSpPr>
                    <p:sp>
                      <p:nvSpPr>
                        <p:cNvPr id="129" name="Rectangle 128"/>
                        <p:cNvSpPr/>
                        <p:nvPr/>
                      </p:nvSpPr>
                      <p:spPr>
                        <a:xfrm>
                          <a:off x="33752" y="0"/>
                          <a:ext cx="327659" cy="217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lIns="91425" tIns="45700" rIns="91425" bIns="45700" anchor="t" anchorCtr="0"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fr-FR" sz="1200" b="1">
                              <a:solidFill>
                                <a:srgbClr val="4F81BD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</a:rPr>
                            <a:t>Zk</a:t>
                          </a:r>
                          <a:endParaRPr lang="fr-FR" sz="20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p:txBody>
                    </p:sp>
                    <p:cxnSp>
                      <p:nvCxnSpPr>
                        <p:cNvPr id="130" name="Connecteur droit avec flèche 129"/>
                        <p:cNvCxnSpPr/>
                        <p:nvPr/>
                      </p:nvCxnSpPr>
                      <p:spPr>
                        <a:xfrm>
                          <a:off x="9205" y="196381"/>
                          <a:ext cx="273552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4A7DBA"/>
                          </a:solidFill>
                          <a:prstDash val="solid"/>
                          <a:round/>
                          <a:headEnd type="none" w="med" len="med"/>
                          <a:tailEnd type="triangle" w="lg" len="lg"/>
                        </a:ln>
                      </p:spPr>
                    </p:cxnSp>
                    <p:cxnSp>
                      <p:nvCxnSpPr>
                        <p:cNvPr id="131" name="Connecteur droit avec flèche 130"/>
                        <p:cNvCxnSpPr/>
                        <p:nvPr/>
                      </p:nvCxnSpPr>
                      <p:spPr>
                        <a:xfrm>
                          <a:off x="0" y="193313"/>
                          <a:ext cx="0" cy="387077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4A7DB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</p:grpSp>
                  <p:grpSp>
                    <p:nvGrpSpPr>
                      <p:cNvPr id="89" name="Groupe 88"/>
                      <p:cNvGrpSpPr/>
                      <p:nvPr/>
                    </p:nvGrpSpPr>
                    <p:grpSpPr>
                      <a:xfrm>
                        <a:off x="-356569" y="11430"/>
                        <a:ext cx="3365197" cy="1531113"/>
                        <a:chOff x="-356569" y="11430"/>
                        <a:chExt cx="3365197" cy="1531113"/>
                      </a:xfrm>
                    </p:grpSpPr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2026919" y="11430"/>
                          <a:ext cx="893444" cy="25209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lIns="91425" tIns="45700" rIns="91425" bIns="45700" anchor="t" anchorCtr="0"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</a:rPr>
                            <a:t>CORDIC</a:t>
                          </a:r>
                        </a:p>
                      </p:txBody>
                    </p:sp>
                    <p:grpSp>
                      <p:nvGrpSpPr>
                        <p:cNvPr id="91" name="Groupe 90"/>
                        <p:cNvGrpSpPr/>
                        <p:nvPr/>
                      </p:nvGrpSpPr>
                      <p:grpSpPr>
                        <a:xfrm>
                          <a:off x="-356569" y="30325"/>
                          <a:ext cx="3365197" cy="1512218"/>
                          <a:chOff x="-356569" y="30325"/>
                          <a:chExt cx="3365197" cy="1512218"/>
                        </a:xfrm>
                      </p:grpSpPr>
                      <p:grpSp>
                        <p:nvGrpSpPr>
                          <p:cNvPr id="92" name="Groupe 91"/>
                          <p:cNvGrpSpPr/>
                          <p:nvPr/>
                        </p:nvGrpSpPr>
                        <p:grpSpPr>
                          <a:xfrm>
                            <a:off x="-309634" y="30325"/>
                            <a:ext cx="1646885" cy="450833"/>
                            <a:chOff x="-332494" y="30325"/>
                            <a:chExt cx="1646885" cy="450833"/>
                          </a:xfrm>
                        </p:grpSpPr>
                        <p:grpSp>
                          <p:nvGrpSpPr>
                            <p:cNvPr id="124" name="Groupe 123"/>
                            <p:cNvGrpSpPr/>
                            <p:nvPr/>
                          </p:nvGrpSpPr>
                          <p:grpSpPr>
                            <a:xfrm>
                              <a:off x="-332494" y="214459"/>
                              <a:ext cx="1646885" cy="266699"/>
                              <a:chOff x="-332494" y="-9933"/>
                              <a:chExt cx="1646885" cy="266699"/>
                            </a:xfrm>
                          </p:grpSpPr>
                          <p:sp>
                            <p:nvSpPr>
                              <p:cNvPr id="126" name="Rectangle 125"/>
                              <p:cNvSpPr/>
                              <p:nvPr/>
                            </p:nvSpPr>
                            <p:spPr>
                              <a:xfrm>
                                <a:off x="-332494" y="-9933"/>
                                <a:ext cx="919288" cy="2666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lIns="91425" tIns="45700" rIns="91425" bIns="45700" anchor="t" anchorCtr="0"/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:r>
                                  <a:rPr lang="fr-FR" sz="2000" b="1" dirty="0" smtClean="0">
                                    <a:solidFill>
                                      <a:srgbClr val="4F81BD"/>
                                    </a:solidFill>
                                    <a:effectLst/>
                                    <a:latin typeface="Calibri"/>
                                    <a:ea typeface="Calibri"/>
                                  </a:rPr>
                                  <a:t>Ibb =&gt; X</a:t>
                                </a:r>
                                <a:endParaRPr lang="fr-FR" sz="2000" dirty="0">
                                  <a:solidFill>
                                    <a:srgbClr val="000000"/>
                                  </a:solidFill>
                                  <a:effectLst/>
                                  <a:latin typeface="Calibri"/>
                                  <a:ea typeface="Calibri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27" name="Connecteur droit avec flèche 126"/>
                              <p:cNvCxnSpPr/>
                              <p:nvPr/>
                            </p:nvCxnSpPr>
                            <p:spPr>
                              <a:xfrm>
                                <a:off x="409516" y="123416"/>
                                <a:ext cx="904875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38100" cap="flat" cmpd="sng">
                                <a:solidFill>
                                  <a:srgbClr val="4A7DBA"/>
                                </a:solidFill>
                                <a:prstDash val="solid"/>
                                <a:round/>
                                <a:headEnd type="none" w="med" len="med"/>
                                <a:tailEnd type="triangle" w="lg" len="lg"/>
                              </a:ln>
                            </p:spPr>
                          </p:cxnSp>
                          <p:cxnSp>
                            <p:nvCxnSpPr>
                              <p:cNvPr id="128" name="Connecteur droit avec flèche 127"/>
                              <p:cNvCxnSpPr/>
                              <p:nvPr/>
                            </p:nvCxnSpPr>
                            <p:spPr>
                              <a:xfrm rot="10800000" flipH="1">
                                <a:off x="774154" y="5608"/>
                                <a:ext cx="85724" cy="219075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25400" cap="flat" cmpd="sng">
                                <a:solidFill>
                                  <a:srgbClr val="4A7DBA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</p:cxnSp>
                        </p:grpSp>
                        <p:sp>
                          <p:nvSpPr>
                            <p:cNvPr id="125" name="Rectangle 124"/>
                            <p:cNvSpPr/>
                            <p:nvPr/>
                          </p:nvSpPr>
                          <p:spPr>
                            <a:xfrm>
                              <a:off x="680505" y="30325"/>
                              <a:ext cx="373276" cy="1483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lIns="91425" tIns="45700" rIns="91425" bIns="45700" anchor="t" anchorCtr="0"/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:r>
                                <a:rPr lang="fr-FR" b="1" dirty="0" smtClean="0">
                                  <a:solidFill>
                                    <a:srgbClr val="4F81BD"/>
                                  </a:solidFill>
                                  <a:effectLst/>
                                  <a:highlight>
                                    <a:srgbClr val="FFFFFF"/>
                                  </a:highlight>
                                  <a:latin typeface="Arial"/>
                                  <a:ea typeface="Arial"/>
                                </a:rPr>
                                <a:t>B</a:t>
                              </a:r>
                              <a:endParaRPr lang="fr-FR" sz="2000" dirty="0">
                                <a:solidFill>
                                  <a:srgbClr val="000000"/>
                                </a:solidFill>
                                <a:effectLst/>
                                <a:latin typeface="Calibri"/>
                                <a:ea typeface="Calibri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93" name="Groupe 92"/>
                          <p:cNvGrpSpPr/>
                          <p:nvPr/>
                        </p:nvGrpSpPr>
                        <p:grpSpPr>
                          <a:xfrm>
                            <a:off x="-356569" y="167454"/>
                            <a:ext cx="3365197" cy="1375089"/>
                            <a:chOff x="-356569" y="30295"/>
                            <a:chExt cx="3365197" cy="1375089"/>
                          </a:xfrm>
                        </p:grpSpPr>
                        <p:grpSp>
                          <p:nvGrpSpPr>
                            <p:cNvPr id="94" name="Groupe 93"/>
                            <p:cNvGrpSpPr/>
                            <p:nvPr/>
                          </p:nvGrpSpPr>
                          <p:grpSpPr>
                            <a:xfrm>
                              <a:off x="-356569" y="935798"/>
                              <a:ext cx="1699010" cy="469586"/>
                              <a:chOff x="-356569" y="36639"/>
                              <a:chExt cx="1699010" cy="469586"/>
                            </a:xfrm>
                          </p:grpSpPr>
                          <p:sp>
                            <p:nvSpPr>
                              <p:cNvPr id="120" name="Rectangle 119"/>
                              <p:cNvSpPr/>
                              <p:nvPr/>
                            </p:nvSpPr>
                            <p:spPr>
                              <a:xfrm>
                                <a:off x="-356569" y="230001"/>
                                <a:ext cx="965425" cy="27622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lIns="91425" tIns="45700" rIns="91425" bIns="45700" anchor="t" anchorCtr="0"/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:r>
                                  <a:rPr lang="fr-FR" sz="2000" b="1" dirty="0" err="1" smtClean="0">
                                    <a:solidFill>
                                      <a:srgbClr val="4F81BD"/>
                                    </a:solidFill>
                                    <a:effectLst/>
                                    <a:latin typeface="Calibri"/>
                                    <a:ea typeface="Calibri"/>
                                  </a:rPr>
                                  <a:t>Qbb</a:t>
                                </a:r>
                                <a:r>
                                  <a:rPr lang="fr-FR" sz="2000" b="1" dirty="0" smtClean="0">
                                    <a:solidFill>
                                      <a:srgbClr val="4F81BD"/>
                                    </a:solidFill>
                                    <a:effectLst/>
                                    <a:latin typeface="Calibri"/>
                                    <a:ea typeface="Calibri"/>
                                  </a:rPr>
                                  <a:t> =&gt; Y</a:t>
                                </a:r>
                                <a:endParaRPr lang="fr-FR" sz="2000" dirty="0">
                                  <a:solidFill>
                                    <a:srgbClr val="000000"/>
                                  </a:solidFill>
                                  <a:effectLst/>
                                  <a:latin typeface="Calibri"/>
                                  <a:ea typeface="Calibri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21" name="Connecteur droit avec flèche 120"/>
                              <p:cNvCxnSpPr/>
                              <p:nvPr/>
                            </p:nvCxnSpPr>
                            <p:spPr>
                              <a:xfrm>
                                <a:off x="437566" y="330979"/>
                                <a:ext cx="904875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38100" cap="flat" cmpd="sng">
                                <a:solidFill>
                                  <a:srgbClr val="4A7DBA"/>
                                </a:solidFill>
                                <a:prstDash val="solid"/>
                                <a:round/>
                                <a:headEnd type="none" w="med" len="med"/>
                                <a:tailEnd type="triangle" w="lg" len="lg"/>
                              </a:ln>
                            </p:spPr>
                          </p:cxnSp>
                          <p:cxnSp>
                            <p:nvCxnSpPr>
                              <p:cNvPr id="122" name="Connecteur droit avec flèche 121"/>
                              <p:cNvCxnSpPr/>
                              <p:nvPr/>
                            </p:nvCxnSpPr>
                            <p:spPr>
                              <a:xfrm rot="10800000" flipH="1">
                                <a:off x="762935" y="230001"/>
                                <a:ext cx="85724" cy="219075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25400" cap="flat" cmpd="sng">
                                <a:solidFill>
                                  <a:srgbClr val="4A7DBA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</p:cxnSp>
                          <p:sp>
                            <p:nvSpPr>
                              <p:cNvPr id="123" name="Rectangle 122"/>
                              <p:cNvSpPr/>
                              <p:nvPr/>
                            </p:nvSpPr>
                            <p:spPr>
                              <a:xfrm>
                                <a:off x="665435" y="36639"/>
                                <a:ext cx="390527" cy="2857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txBody>
                              <a:bodyPr lIns="91425" tIns="45700" rIns="91425" bIns="45700" anchor="t" anchorCtr="0"/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:r>
                                  <a:rPr lang="fr-FR" b="1" dirty="0" smtClean="0">
                                    <a:solidFill>
                                      <a:srgbClr val="4F81BD"/>
                                    </a:solidFill>
                                    <a:highlight>
                                      <a:srgbClr val="FFFFFF"/>
                                    </a:highlight>
                                    <a:latin typeface="Arial"/>
                                    <a:ea typeface="Calibri"/>
                                  </a:rPr>
                                  <a:t>B</a:t>
                                </a:r>
                                <a:endParaRPr lang="fr-FR" sz="2000" dirty="0">
                                  <a:solidFill>
                                    <a:srgbClr val="000000"/>
                                  </a:solidFill>
                                  <a:effectLst/>
                                  <a:latin typeface="Calibri"/>
                                  <a:ea typeface="Calibri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95" name="Groupe 94"/>
                            <p:cNvGrpSpPr/>
                            <p:nvPr/>
                          </p:nvGrpSpPr>
                          <p:grpSpPr>
                            <a:xfrm>
                              <a:off x="1347095" y="30295"/>
                              <a:ext cx="1661533" cy="1233085"/>
                              <a:chOff x="-28314" y="30295"/>
                              <a:chExt cx="1661533" cy="1233085"/>
                            </a:xfrm>
                          </p:grpSpPr>
                          <p:sp>
                            <p:nvSpPr>
                              <p:cNvPr id="96" name="Rectangle 95"/>
                              <p:cNvSpPr/>
                              <p:nvPr/>
                            </p:nvSpPr>
                            <p:spPr>
                              <a:xfrm>
                                <a:off x="712470" y="281939"/>
                                <a:ext cx="920749" cy="838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 w="25400" cap="flat" cmpd="sng">
                                <a:solidFill>
                                  <a:srgbClr val="395E89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txBody>
                              <a:bodyPr lIns="91425" tIns="45700" rIns="91425" bIns="45700" anchor="ctr" anchorCtr="0"/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r>
                                  <a:rPr lang="fr-FR" sz="2000">
                                    <a:solidFill>
                                      <a:srgbClr val="000000"/>
                                    </a:solidFill>
                                    <a:effectLst/>
                                    <a:latin typeface="Calibri"/>
                                    <a:ea typeface="Calibri"/>
                                  </a:rPr>
                                  <a:t>Rotation</a:t>
                                </a:r>
                              </a:p>
                            </p:txBody>
                          </p:sp>
                          <p:grpSp>
                            <p:nvGrpSpPr>
                              <p:cNvPr id="97" name="Groupe 96"/>
                              <p:cNvGrpSpPr/>
                              <p:nvPr/>
                            </p:nvGrpSpPr>
                            <p:grpSpPr>
                              <a:xfrm>
                                <a:off x="-28314" y="30295"/>
                                <a:ext cx="910410" cy="1233085"/>
                                <a:chOff x="-28314" y="30295"/>
                                <a:chExt cx="910410" cy="1233085"/>
                              </a:xfrm>
                            </p:grpSpPr>
                            <p:grpSp>
                              <p:nvGrpSpPr>
                                <p:cNvPr id="98" name="Groupe 97"/>
                                <p:cNvGrpSpPr/>
                                <p:nvPr/>
                              </p:nvGrpSpPr>
                              <p:grpSpPr>
                                <a:xfrm>
                                  <a:off x="-2341" y="30295"/>
                                  <a:ext cx="792117" cy="468476"/>
                                  <a:chOff x="-2341" y="30295"/>
                                  <a:chExt cx="792117" cy="468476"/>
                                </a:xfrm>
                              </p:grpSpPr>
                              <p:grpSp>
                                <p:nvGrpSpPr>
                                  <p:cNvPr id="110" name="Groupe 10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2341" y="30295"/>
                                    <a:ext cx="698514" cy="467646"/>
                                    <a:chOff x="-2341" y="30295"/>
                                    <a:chExt cx="698514" cy="467646"/>
                                  </a:xfrm>
                                </p:grpSpPr>
                                <p:cxnSp>
                                  <p:nvCxnSpPr>
                                    <p:cNvPr id="112" name="Connecteur droit avec flèche 111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58023" y="497941"/>
                                      <a:ext cx="438150" cy="0"/>
                                    </a:xfrm>
                                    <a:prstGeom prst="straightConnector1">
                                      <a:avLst/>
                                    </a:prstGeom>
                                    <a:noFill/>
                                    <a:ln w="9525" cap="flat" cmpd="sng">
                                      <a:solidFill>
                                        <a:srgbClr val="4A7DBA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 w="lg" len="lg"/>
                                    </a:ln>
                                  </p:spPr>
                                </p:cxnSp>
                                <p:grpSp>
                                  <p:nvGrpSpPr>
                                    <p:cNvPr id="113" name="Groupe 11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2341" y="30295"/>
                                      <a:ext cx="425514" cy="460099"/>
                                      <a:chOff x="-2341" y="30295"/>
                                      <a:chExt cx="425514" cy="460099"/>
                                    </a:xfrm>
                                  </p:grpSpPr>
                                  <p:cxnSp>
                                    <p:nvCxnSpPr>
                                      <p:cNvPr id="114" name="Connecteur droit avec flèche 113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8023" y="185595"/>
                                        <a:ext cx="0" cy="304799"/>
                                      </a:xfrm>
                                      <a:prstGeom prst="straightConnector1">
                                        <a:avLst/>
                                      </a:prstGeom>
                                      <a:noFill/>
                                      <a:ln w="9525" cap="flat" cmpd="sng">
                                        <a:solidFill>
                                          <a:srgbClr val="4A7DBA"/>
                                        </a:solidFill>
                                        <a:prstDash val="solid"/>
                                        <a:round/>
                                        <a:headEnd type="none" w="med" len="med"/>
                                        <a:tailEnd type="none" w="med" len="med"/>
                                      </a:ln>
                                    </p:spPr>
                                  </p:cxnSp>
                                  <p:grpSp>
                                    <p:nvGrpSpPr>
                                      <p:cNvPr id="115" name="Groupe 11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2341" y="30295"/>
                                        <a:ext cx="425514" cy="214574"/>
                                        <a:chOff x="-2341" y="30295"/>
                                        <a:chExt cx="425514" cy="214574"/>
                                      </a:xfrm>
                                    </p:grpSpPr>
                                    <p:grpSp>
                                      <p:nvGrpSpPr>
                                        <p:cNvPr id="116" name="Groupe 11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144856"/>
                                          <a:ext cx="251999" cy="100013"/>
                                          <a:chOff x="0" y="0"/>
                                          <a:chExt cx="251999" cy="100013"/>
                                        </a:xfrm>
                                      </p:grpSpPr>
                                      <p:cxnSp>
                                        <p:nvCxnSpPr>
                                          <p:cNvPr id="118" name="Connecteur droit avec flèche 117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0" y="49794"/>
                                            <a:ext cx="251999" cy="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noFill/>
                                          <a:ln w="9525" cap="flat" cmpd="sng">
                                            <a:solidFill>
                                              <a:srgbClr val="4A7DBA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</p:cxnSp>
                                      <p:cxnSp>
                                        <p:nvCxnSpPr>
                                          <p:cNvPr id="119" name="Connecteur droit avec flèche 118"/>
                                          <p:cNvCxnSpPr/>
                                          <p:nvPr/>
                                        </p:nvCxnSpPr>
                                        <p:spPr>
                                          <a:xfrm rot="10800000" flipH="1">
                                            <a:off x="113168" y="0"/>
                                            <a:ext cx="33338" cy="100013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noFill/>
                                          <a:ln w="12700" cap="flat" cmpd="sng">
                                            <a:solidFill>
                                              <a:srgbClr val="4A7DBA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</p:cxnSp>
                                    </p:grpSp>
                                    <p:sp>
                                      <p:nvSpPr>
                                        <p:cNvPr id="117" name="Rectangle 11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-2341" y="30295"/>
                                          <a:ext cx="425514" cy="172084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</p:spPr>
                                      <p:txBody>
                                        <a:bodyPr lIns="91425" tIns="45700" rIns="91425" bIns="45700" anchor="t" anchorCtr="0"/>
                                        <a:lstStyle/>
                                        <a:p>
                                          <a:pPr>
                                            <a:spcAft>
                                              <a:spcPts val="0"/>
                                            </a:spcAft>
                                          </a:pPr>
                                          <a:r>
                                            <a:rPr lang="fr-FR" sz="1050" b="1" dirty="0" smtClean="0">
                                              <a:solidFill>
                                                <a:srgbClr val="4F81BD"/>
                                              </a:solidFill>
                                              <a:highlight>
                                                <a:srgbClr val="FFFFFF"/>
                                              </a:highlight>
                                              <a:latin typeface="Arial"/>
                                              <a:ea typeface="Calibri"/>
                                            </a:rPr>
                                            <a:t>B</a:t>
                                          </a:r>
                                          <a:endParaRPr lang="fr-FR" sz="2000" dirty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libri"/>
                                            <a:ea typeface="Calibri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sp>
                                <p:nvSpPr>
                                  <p:cNvPr id="111" name="Rectangle 110"/>
                                  <p:cNvSpPr/>
                                  <p:nvPr/>
                                </p:nvSpPr>
                                <p:spPr>
                                  <a:xfrm>
                                    <a:off x="448147" y="262551"/>
                                    <a:ext cx="341629" cy="23622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  <p:txBody>
                                  <a:bodyPr lIns="91425" tIns="45700" rIns="91425" bIns="45700" anchor="t" anchorCtr="0"/>
                                  <a:lstStyle/>
                                  <a:p>
                                    <a:pPr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fr-FR" sz="1200" b="1">
                                        <a:solidFill>
                                          <a:srgbClr val="4F81BD"/>
                                        </a:solidFill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Arial"/>
                                        <a:ea typeface="Arial"/>
                                      </a:rPr>
                                      <a:t>Xk</a:t>
                                    </a:r>
                                    <a:endParaRPr lang="fr-FR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libri"/>
                                      <a:ea typeface="Calibri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" name="Groupe 98"/>
                                <p:cNvGrpSpPr/>
                                <p:nvPr/>
                              </p:nvGrpSpPr>
                              <p:grpSpPr>
                                <a:xfrm>
                                  <a:off x="-28314" y="493414"/>
                                  <a:ext cx="910410" cy="769966"/>
                                  <a:chOff x="-37368" y="0"/>
                                  <a:chExt cx="910410" cy="769966"/>
                                </a:xfrm>
                              </p:grpSpPr>
                              <p:grpSp>
                                <p:nvGrpSpPr>
                                  <p:cNvPr id="100" name="Groupe 9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7368" y="212755"/>
                                    <a:ext cx="724487" cy="557211"/>
                                    <a:chOff x="-37368" y="0"/>
                                    <a:chExt cx="724487" cy="557211"/>
                                  </a:xfrm>
                                </p:grpSpPr>
                                <p:cxnSp>
                                  <p:nvCxnSpPr>
                                    <p:cNvPr id="102" name="Connecteur droit avec flèche 101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48969" y="0"/>
                                      <a:ext cx="438150" cy="0"/>
                                    </a:xfrm>
                                    <a:prstGeom prst="straightConnector1">
                                      <a:avLst/>
                                    </a:prstGeom>
                                    <a:noFill/>
                                    <a:ln w="9525" cap="flat" cmpd="sng">
                                      <a:solidFill>
                                        <a:srgbClr val="4A7DBA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 w="lg" len="lg"/>
                                    </a:ln>
                                  </p:spPr>
                                </p:cxnSp>
                                <p:grpSp>
                                  <p:nvGrpSpPr>
                                    <p:cNvPr id="103" name="Groupe 10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7368" y="0"/>
                                      <a:ext cx="396011" cy="557211"/>
                                      <a:chOff x="-37368" y="0"/>
                                      <a:chExt cx="396011" cy="557211"/>
                                    </a:xfrm>
                                  </p:grpSpPr>
                                  <p:cxnSp>
                                    <p:nvCxnSpPr>
                                      <p:cNvPr id="104" name="Connecteur droit avec flèche 103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248969" y="0"/>
                                        <a:ext cx="9524" cy="509588"/>
                                      </a:xfrm>
                                      <a:prstGeom prst="straightConnector1">
                                        <a:avLst/>
                                      </a:prstGeom>
                                      <a:noFill/>
                                      <a:ln w="9525" cap="flat" cmpd="sng">
                                        <a:solidFill>
                                          <a:srgbClr val="4A7DBA"/>
                                        </a:solidFill>
                                        <a:prstDash val="solid"/>
                                        <a:round/>
                                        <a:headEnd type="none" w="med" len="med"/>
                                        <a:tailEnd type="none" w="med" len="med"/>
                                      </a:ln>
                                    </p:spPr>
                                  </p:cxnSp>
                                  <p:grpSp>
                                    <p:nvGrpSpPr>
                                      <p:cNvPr id="105" name="Groupe 10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7368" y="351885"/>
                                        <a:ext cx="396011" cy="205326"/>
                                        <a:chOff x="-37368" y="35014"/>
                                        <a:chExt cx="396011" cy="205326"/>
                                      </a:xfrm>
                                    </p:grpSpPr>
                                    <p:cxnSp>
                                      <p:nvCxnSpPr>
                                        <p:cNvPr id="106" name="Connecteur droit avec flèche 105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0" y="199176"/>
                                          <a:ext cx="252412" cy="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w="9525" cap="flat" cmpd="sng">
                                          <a:solidFill>
                                            <a:srgbClr val="4A7DBA"/>
                                          </a:solidFill>
                                          <a:prstDash val="solid"/>
                                          <a:round/>
                                          <a:headEnd type="none" w="med" len="med"/>
                                          <a:tailEnd type="none" w="med" len="med"/>
                                        </a:ln>
                                      </p:spPr>
                                    </p:cxnSp>
                                    <p:grpSp>
                                      <p:nvGrpSpPr>
                                        <p:cNvPr id="107" name="Groupe 10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7368" y="35014"/>
                                          <a:ext cx="396011" cy="205326"/>
                                          <a:chOff x="-55475" y="35014"/>
                                          <a:chExt cx="396011" cy="205326"/>
                                        </a:xfrm>
                                      </p:grpSpPr>
                                      <p:cxnSp>
                                        <p:nvCxnSpPr>
                                          <p:cNvPr id="108" name="Connecteur droit avec flèche 107"/>
                                          <p:cNvCxnSpPr/>
                                          <p:nvPr/>
                                        </p:nvCxnSpPr>
                                        <p:spPr>
                                          <a:xfrm rot="10800000" flipH="1">
                                            <a:off x="90534" y="140327"/>
                                            <a:ext cx="33338" cy="100013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noFill/>
                                          <a:ln w="12700" cap="flat" cmpd="sng">
                                            <a:solidFill>
                                              <a:srgbClr val="4A7DBA"/>
                                            </a:solidFill>
                                            <a:prstDash val="solid"/>
                                            <a:round/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</p:cxnSp>
                                      <p:sp>
                                        <p:nvSpPr>
                                          <p:cNvPr id="109" name="Rectangle 108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55475" y="35014"/>
                                            <a:ext cx="396011" cy="17208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</p:spPr>
                                        <p:txBody>
                                          <a:bodyPr lIns="91425" tIns="45700" rIns="91425" bIns="45700" anchor="t" anchorCtr="0"/>
                                          <a:lstStyle/>
                                          <a:p>
                                            <a:pPr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fr-FR" sz="1050" b="1" dirty="0" smtClean="0">
                                                <a:solidFill>
                                                  <a:srgbClr val="4F81BD"/>
                                                </a:solidFill>
                                                <a:highlight>
                                                  <a:srgbClr val="FFFFFF"/>
                                                </a:highlight>
                                                <a:latin typeface="Arial"/>
                                                <a:ea typeface="Calibri"/>
                                              </a:rPr>
                                              <a:t>B</a:t>
                                            </a:r>
                                            <a:endParaRPr lang="fr-FR" sz="2000" dirty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libri"/>
                                              <a:ea typeface="Calibri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sp>
                                <p:nvSpPr>
                                  <p:cNvPr id="101" name="Rectangle 100"/>
                                  <p:cNvSpPr/>
                                  <p:nvPr/>
                                </p:nvSpPr>
                                <p:spPr>
                                  <a:xfrm>
                                    <a:off x="452672" y="0"/>
                                    <a:ext cx="420370" cy="367029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  <p:txBody>
                                  <a:bodyPr lIns="91425" tIns="45700" rIns="91425" bIns="45700" anchor="t" anchorCtr="0"/>
                                  <a:lstStyle/>
                                  <a:p>
                                    <a:pPr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fr-FR" sz="1200" b="1">
                                        <a:solidFill>
                                          <a:srgbClr val="4F81BD"/>
                                        </a:solidFill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Arial"/>
                                        <a:ea typeface="Arial"/>
                                      </a:rPr>
                                      <a:t>Yk</a:t>
                                    </a:r>
                                    <a:endParaRPr lang="fr-FR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libri"/>
                                      <a:ea typeface="Calibri"/>
                                    </a:endParaRP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5" name="Groupe 84"/>
                    <p:cNvGrpSpPr/>
                    <p:nvPr/>
                  </p:nvGrpSpPr>
                  <p:grpSpPr>
                    <a:xfrm>
                      <a:off x="1809750" y="1436370"/>
                      <a:ext cx="1483265" cy="207010"/>
                      <a:chOff x="0" y="0"/>
                      <a:chExt cx="1483265" cy="207010"/>
                    </a:xfrm>
                  </p:grpSpPr>
                  <p:cxnSp>
                    <p:nvCxnSpPr>
                      <p:cNvPr id="86" name="Connecteur droit avec flèche 85"/>
                      <p:cNvCxnSpPr/>
                      <p:nvPr/>
                    </p:nvCxnSpPr>
                    <p:spPr>
                      <a:xfrm rot="10800000" flipH="1">
                        <a:off x="0" y="0"/>
                        <a:ext cx="1483265" cy="361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rgbClr val="4A7DBA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407669" y="0"/>
                        <a:ext cx="634365" cy="207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91425" tIns="45700" rIns="91425" bIns="45700" anchor="t" anchorCtr="0"/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1050" b="1" dirty="0">
                            <a:solidFill>
                              <a:srgbClr val="4F81BD"/>
                            </a:solidFill>
                            <a:highlight>
                              <a:srgbClr val="FFFFFF"/>
                            </a:highlight>
                            <a:latin typeface="Arial"/>
                            <a:ea typeface="Arial"/>
                          </a:rPr>
                          <a:t>6</a:t>
                        </a:r>
                        <a:r>
                          <a:rPr lang="fr-FR" sz="1050" b="1" dirty="0" smtClean="0">
                            <a:solidFill>
                              <a:srgbClr val="4F81BD"/>
                            </a:solidFill>
                            <a:effectLst/>
                            <a:highlight>
                              <a:srgbClr val="FFFFFF"/>
                            </a:highlight>
                            <a:latin typeface="Arial"/>
                            <a:ea typeface="Arial"/>
                          </a:rPr>
                          <a:t> </a:t>
                        </a:r>
                        <a:r>
                          <a:rPr lang="fr-FR" sz="1050" b="1" dirty="0">
                            <a:solidFill>
                              <a:srgbClr val="4F81BD"/>
                            </a:solidFill>
                            <a:effectLst/>
                            <a:highlight>
                              <a:srgbClr val="FFFFFF"/>
                            </a:highlight>
                            <a:latin typeface="Arial"/>
                            <a:ea typeface="Arial"/>
                          </a:rPr>
                          <a:t>itérations </a:t>
                        </a:r>
                        <a:endParaRPr lang="fr-F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endParaRPr>
                      </a:p>
                    </p:txBody>
                  </p:sp>
                </p:grpSp>
              </p:grpSp>
            </p:grpSp>
          </p:grpSp>
        </p:grpSp>
      </p:grpSp>
      <p:graphicFrame>
        <p:nvGraphicFramePr>
          <p:cNvPr id="140" name="Tableau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07217"/>
              </p:ext>
            </p:extLst>
          </p:nvPr>
        </p:nvGraphicFramePr>
        <p:xfrm>
          <a:off x="636432" y="1628800"/>
          <a:ext cx="8208911" cy="1038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1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Signal Name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I/O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Description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X (0 : B)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I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Bus d’entrée de longueur B récupéré de la voie Ibb en sortie du </a:t>
                      </a:r>
                      <a:r>
                        <a:rPr lang="fr-FR" sz="1400" dirty="0" err="1">
                          <a:effectLst/>
                        </a:rPr>
                        <a:t>démod</a:t>
                      </a:r>
                      <a:r>
                        <a:rPr lang="fr-FR" sz="1400" dirty="0">
                          <a:effectLst/>
                        </a:rPr>
                        <a:t> IQ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Y (0 : B)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I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Bus d’entrée de </a:t>
                      </a:r>
                      <a:r>
                        <a:rPr lang="fr-FR" sz="1400" dirty="0" smtClean="0">
                          <a:effectLst/>
                        </a:rPr>
                        <a:t>longueur </a:t>
                      </a:r>
                      <a:r>
                        <a:rPr lang="fr-FR" sz="1400" dirty="0">
                          <a:effectLst/>
                        </a:rPr>
                        <a:t>B récupéré de la voie </a:t>
                      </a:r>
                      <a:r>
                        <a:rPr lang="fr-FR" sz="1400" dirty="0" err="1">
                          <a:effectLst/>
                        </a:rPr>
                        <a:t>Qbb</a:t>
                      </a:r>
                      <a:r>
                        <a:rPr lang="fr-FR" sz="1400" dirty="0">
                          <a:effectLst/>
                        </a:rPr>
                        <a:t> en sortie du </a:t>
                      </a:r>
                      <a:r>
                        <a:rPr lang="fr-FR" sz="1400" dirty="0" err="1">
                          <a:effectLst/>
                        </a:rPr>
                        <a:t>démod</a:t>
                      </a:r>
                      <a:r>
                        <a:rPr lang="fr-FR" sz="1400" dirty="0">
                          <a:effectLst/>
                        </a:rPr>
                        <a:t> IQ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Z (0 : 8)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O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Résultat de l’accumulateur de phase 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d’itérations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Angle de cumul codé en entier naturel</a:t>
            </a:r>
          </a:p>
          <a:p>
            <a:r>
              <a:rPr lang="fr-FR" dirty="0" smtClean="0"/>
              <a:t>Après 6 itérations : précision au degré près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461161"/>
                  </p:ext>
                </p:extLst>
              </p:nvPr>
            </p:nvGraphicFramePr>
            <p:xfrm>
              <a:off x="899592" y="2708920"/>
              <a:ext cx="7416824" cy="276796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056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74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68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68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 err="1">
                              <a:effectLst/>
                            </a:rPr>
                            <a:t>Iteration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Rotation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Angle de référence</a:t>
                          </a:r>
                          <a:r>
                            <a:rPr lang="fr-FR" sz="1600" baseline="0" dirty="0" smtClean="0">
                              <a:effectLst/>
                            </a:rPr>
                            <a:t> 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Angle pris en compte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60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0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𝐴𝑟𝑐𝑡𝑎𝑛</m:t>
                                </m:r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−0</m:t>
                                    </m:r>
                                  </m:sup>
                                </m:sSup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45,0000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45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1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𝐴𝑟𝑐𝑡𝑎𝑛</m:t>
                                </m:r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26,56505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26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𝐴𝑟𝑐𝑡𝑎𝑛</m:t>
                                </m:r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14,03624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14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3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𝐴𝑟𝑐𝑡𝑎𝑛</m:t>
                                </m:r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7,12501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7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4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𝐴𝑟𝑐𝑡𝑎𝑛</m:t>
                                </m:r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3,57633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3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28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5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𝐴𝑟𝑐𝑡𝑎𝑛</m:t>
                                </m:r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1600">
                                        <a:effectLst/>
                                        <a:latin typeface="Cambria Math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lang="fr-FR" sz="16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1,78991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1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461161"/>
                  </p:ext>
                </p:extLst>
              </p:nvPr>
            </p:nvGraphicFramePr>
            <p:xfrm>
              <a:off x="899592" y="2708920"/>
              <a:ext cx="7416824" cy="276796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05661"/>
                    <a:gridCol w="2817443"/>
                    <a:gridCol w="1496860"/>
                    <a:gridCol w="1496860"/>
                  </a:tblGrid>
                  <a:tr h="50405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 err="1">
                              <a:effectLst/>
                            </a:rPr>
                            <a:t>Iteration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Rotation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Angle de référence</a:t>
                          </a:r>
                          <a:r>
                            <a:rPr lang="fr-FR" sz="1600" baseline="0" dirty="0" smtClean="0">
                              <a:effectLst/>
                            </a:rPr>
                            <a:t> 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Angle pris en compte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</a:tr>
                  <a:tr h="4660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0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3025" marR="73025" marT="0" marB="0">
                        <a:blipFill rotWithShape="1">
                          <a:blip r:embed="rId2"/>
                          <a:stretch>
                            <a:fillRect l="-57143" t="-121053" r="-106494" b="-390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45,0000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45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1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3025" marR="73025" marT="0" marB="0">
                        <a:blipFill rotWithShape="1">
                          <a:blip r:embed="rId2"/>
                          <a:stretch>
                            <a:fillRect l="-57143" t="-284746" r="-106494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26,56505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26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3025" marR="73025" marT="0" marB="0">
                        <a:blipFill rotWithShape="1">
                          <a:blip r:embed="rId2"/>
                          <a:stretch>
                            <a:fillRect l="-57143" t="-384746" r="-106494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14,03624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14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3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3025" marR="73025" marT="0" marB="0">
                        <a:blipFill rotWithShape="1">
                          <a:blip r:embed="rId2"/>
                          <a:stretch>
                            <a:fillRect l="-57143" t="-484746" r="-106494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7,12501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7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</a:tr>
                  <a:tr h="3587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4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3025" marR="73025" marT="0" marB="0">
                        <a:blipFill rotWithShape="1">
                          <a:blip r:embed="rId2"/>
                          <a:stretch>
                            <a:fillRect l="-57143" t="-594828" r="-10649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3,57633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3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</a:tr>
                  <a:tr h="3628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5</a:t>
                          </a:r>
                          <a:endParaRPr lang="fr-FR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3025" marR="73025" marT="0" marB="0">
                        <a:blipFill rotWithShape="1">
                          <a:blip r:embed="rId2"/>
                          <a:stretch>
                            <a:fillRect l="-57143" t="-671667" r="-10649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</a:t>
                          </a:r>
                          <a:r>
                            <a:rPr lang="fr-FR" sz="1600" dirty="0" smtClean="0">
                              <a:effectLst/>
                            </a:rPr>
                            <a:t>1,78991 </a:t>
                          </a:r>
                          <a:r>
                            <a:rPr lang="fr-FR" sz="1600" dirty="0">
                              <a:effectLst/>
                            </a:rPr>
                            <a:t>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± 1 °</a:t>
                          </a:r>
                          <a:endParaRPr lang="fr-FR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Calibri"/>
                          </a:endParaRPr>
                        </a:p>
                      </a:txBody>
                      <a:tcPr marL="73025" marR="73025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Ellipse 6"/>
          <p:cNvSpPr/>
          <p:nvPr/>
        </p:nvSpPr>
        <p:spPr>
          <a:xfrm>
            <a:off x="7188015" y="5085183"/>
            <a:ext cx="696353" cy="307923"/>
          </a:xfrm>
          <a:prstGeom prst="ellipse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Taille des bus d’entrée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7</a:t>
            </a:fld>
            <a:endParaRPr lang="fr-FR"/>
          </a:p>
        </p:txBody>
      </p:sp>
      <p:grpSp>
        <p:nvGrpSpPr>
          <p:cNvPr id="109" name="Groupe 108"/>
          <p:cNvGrpSpPr/>
          <p:nvPr/>
        </p:nvGrpSpPr>
        <p:grpSpPr>
          <a:xfrm>
            <a:off x="502276" y="1705168"/>
            <a:ext cx="8177481" cy="3241867"/>
            <a:chOff x="345561" y="2060849"/>
            <a:chExt cx="8529050" cy="3600400"/>
          </a:xfrm>
        </p:grpSpPr>
        <p:grpSp>
          <p:nvGrpSpPr>
            <p:cNvPr id="81" name="Groupe 80"/>
            <p:cNvGrpSpPr/>
            <p:nvPr/>
          </p:nvGrpSpPr>
          <p:grpSpPr>
            <a:xfrm>
              <a:off x="345561" y="2060849"/>
              <a:ext cx="8529050" cy="3600400"/>
              <a:chOff x="345561" y="2060849"/>
              <a:chExt cx="8529050" cy="3600400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45561" y="2060849"/>
                <a:ext cx="8529050" cy="3600400"/>
                <a:chOff x="251520" y="2320576"/>
                <a:chExt cx="8529050" cy="2708961"/>
              </a:xfrm>
            </p:grpSpPr>
            <p:grpSp>
              <p:nvGrpSpPr>
                <p:cNvPr id="86" name="Groupe 85"/>
                <p:cNvGrpSpPr/>
                <p:nvPr/>
              </p:nvGrpSpPr>
              <p:grpSpPr>
                <a:xfrm>
                  <a:off x="251520" y="2320576"/>
                  <a:ext cx="8529050" cy="2708961"/>
                  <a:chOff x="803918" y="2952287"/>
                  <a:chExt cx="8529050" cy="2708961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803918" y="3508894"/>
                    <a:ext cx="1142382" cy="3934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FR" dirty="0" err="1" smtClean="0">
                        <a:solidFill>
                          <a:srgbClr val="000000"/>
                        </a:solidFill>
                        <a:effectLst/>
                        <a:ea typeface="Calibri"/>
                      </a:rPr>
                      <a:t>BitStream</a:t>
                    </a:r>
                    <a:endParaRPr lang="fr-FR" dirty="0">
                      <a:solidFill>
                        <a:srgbClr val="000000"/>
                      </a:solidFill>
                      <a:effectLst/>
                      <a:ea typeface="Calibri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2483768" y="3182459"/>
                    <a:ext cx="1152128" cy="10089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FR" dirty="0" smtClean="0">
                        <a:solidFill>
                          <a:srgbClr val="000000"/>
                        </a:solidFill>
                        <a:effectLst/>
                        <a:ea typeface="Calibri"/>
                      </a:rPr>
                      <a:t>Matlab</a:t>
                    </a:r>
                    <a:endParaRPr lang="fr-FR" dirty="0">
                      <a:solidFill>
                        <a:srgbClr val="000000"/>
                      </a:solidFill>
                      <a:effectLst/>
                      <a:ea typeface="Calibri"/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4067944" y="2952287"/>
                    <a:ext cx="571191" cy="15066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vert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FR" dirty="0" smtClean="0">
                        <a:solidFill>
                          <a:srgbClr val="000000"/>
                        </a:solidFill>
                        <a:ea typeface="Calibri"/>
                      </a:rPr>
                      <a:t>File.txt</a:t>
                    </a:r>
                    <a:endParaRPr lang="fr-FR" dirty="0">
                      <a:solidFill>
                        <a:srgbClr val="000000"/>
                      </a:solidFill>
                      <a:effectLst/>
                      <a:ea typeface="Calibri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6882320" y="4941168"/>
                        <a:ext cx="786024" cy="720079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libri"/>
                                </a:rPr>
                                <m:t>ϕ</m:t>
                              </m:r>
                            </m:oMath>
                          </m:oMathPara>
                        </a14:m>
                        <a:endParaRPr lang="fr-FR" dirty="0">
                          <a:solidFill>
                            <a:srgbClr val="000000"/>
                          </a:solidFill>
                          <a:effectLst/>
                          <a:ea typeface="Calibri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" name="Rectangle 9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82320" y="4941168"/>
                        <a:ext cx="786024" cy="720079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1" name="Rectangle 100"/>
                  <p:cNvSpPr/>
                  <p:nvPr/>
                </p:nvSpPr>
                <p:spPr>
                  <a:xfrm>
                    <a:off x="3862377" y="4941169"/>
                    <a:ext cx="2540627" cy="720079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FR" b="1" dirty="0" smtClean="0">
                        <a:solidFill>
                          <a:schemeClr val="bg1"/>
                        </a:solidFill>
                        <a:effectLst/>
                        <a:ea typeface="Calibri"/>
                      </a:rPr>
                      <a:t>CORDIC.C</a:t>
                    </a:r>
                    <a:endParaRPr lang="fr-FR" b="1" dirty="0">
                      <a:solidFill>
                        <a:schemeClr val="bg1"/>
                      </a:solidFill>
                      <a:effectLst/>
                      <a:ea typeface="Calibri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8292750" y="3450905"/>
                    <a:ext cx="1040218" cy="34906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FR" dirty="0" smtClean="0">
                        <a:solidFill>
                          <a:srgbClr val="000000"/>
                        </a:solidFill>
                        <a:effectLst/>
                        <a:ea typeface="Calibri"/>
                      </a:rPr>
                      <a:t>TEB</a:t>
                    </a:r>
                    <a:endParaRPr lang="fr-FR" dirty="0">
                      <a:solidFill>
                        <a:srgbClr val="000000"/>
                      </a:solidFill>
                      <a:effectLst/>
                      <a:ea typeface="Calibri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6699268" y="3120975"/>
                    <a:ext cx="1152128" cy="10089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fr-FR" dirty="0" smtClean="0">
                        <a:solidFill>
                          <a:srgbClr val="000000"/>
                        </a:solidFill>
                        <a:effectLst/>
                        <a:ea typeface="Calibri"/>
                      </a:rPr>
                      <a:t>Matlab</a:t>
                    </a:r>
                    <a:endParaRPr lang="fr-FR" dirty="0">
                      <a:solidFill>
                        <a:srgbClr val="000000"/>
                      </a:solidFill>
                      <a:effectLst/>
                      <a:ea typeface="Calibri"/>
                    </a:endParaRPr>
                  </a:p>
                </p:txBody>
              </p:sp>
            </p:grpSp>
            <p:cxnSp>
              <p:nvCxnSpPr>
                <p:cNvPr id="87" name="Connecteur droit avec flèche 86"/>
                <p:cNvCxnSpPr>
                  <a:endCxn id="98" idx="1"/>
                </p:cNvCxnSpPr>
                <p:nvPr/>
              </p:nvCxnSpPr>
              <p:spPr>
                <a:xfrm>
                  <a:off x="1393902" y="3055210"/>
                  <a:ext cx="5374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avec flèche 87"/>
                <p:cNvCxnSpPr/>
                <p:nvPr/>
              </p:nvCxnSpPr>
              <p:spPr>
                <a:xfrm>
                  <a:off x="3083498" y="2708920"/>
                  <a:ext cx="4320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avec flèche 88"/>
                <p:cNvCxnSpPr/>
                <p:nvPr/>
              </p:nvCxnSpPr>
              <p:spPr>
                <a:xfrm>
                  <a:off x="3093955" y="3270637"/>
                  <a:ext cx="4320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3801141" y="3827244"/>
                  <a:ext cx="0" cy="4822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>
                  <a:off x="5850606" y="4437112"/>
                  <a:ext cx="4793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850606" y="4589512"/>
                  <a:ext cx="4793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avec flèche 92"/>
                <p:cNvCxnSpPr/>
                <p:nvPr/>
              </p:nvCxnSpPr>
              <p:spPr>
                <a:xfrm>
                  <a:off x="5858725" y="4741912"/>
                  <a:ext cx="4793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avec flèche 93"/>
                <p:cNvCxnSpPr/>
                <p:nvPr/>
              </p:nvCxnSpPr>
              <p:spPr>
                <a:xfrm>
                  <a:off x="5861100" y="4884115"/>
                  <a:ext cx="4793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avec flèche 94"/>
                <p:cNvCxnSpPr>
                  <a:stCxn id="100" idx="0"/>
                </p:cNvCxnSpPr>
                <p:nvPr/>
              </p:nvCxnSpPr>
              <p:spPr>
                <a:xfrm flipH="1" flipV="1">
                  <a:off x="6713339" y="3498189"/>
                  <a:ext cx="9595" cy="8112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avec flèche 95"/>
                <p:cNvCxnSpPr>
                  <a:stCxn id="103" idx="3"/>
                  <a:endCxn id="102" idx="1"/>
                </p:cNvCxnSpPr>
                <p:nvPr/>
              </p:nvCxnSpPr>
              <p:spPr>
                <a:xfrm>
                  <a:off x="7298998" y="2993726"/>
                  <a:ext cx="4413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/>
              <p:cNvGrpSpPr/>
              <p:nvPr/>
            </p:nvGrpSpPr>
            <p:grpSpPr>
              <a:xfrm>
                <a:off x="6643318" y="4063317"/>
                <a:ext cx="347313" cy="320448"/>
                <a:chOff x="7393039" y="4063317"/>
                <a:chExt cx="347313" cy="320448"/>
              </a:xfrm>
            </p:grpSpPr>
            <p:cxnSp>
              <p:nvCxnSpPr>
                <p:cNvPr id="84" name="Connecteur droit 83"/>
                <p:cNvCxnSpPr/>
                <p:nvPr/>
              </p:nvCxnSpPr>
              <p:spPr>
                <a:xfrm flipV="1">
                  <a:off x="7393039" y="4063317"/>
                  <a:ext cx="347313" cy="3204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>
                  <a:off x="7393039" y="4063317"/>
                  <a:ext cx="347313" cy="3204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5" name="Connecteur droit avec flèche 104"/>
            <p:cNvCxnSpPr>
              <a:endCxn id="101" idx="1"/>
            </p:cNvCxnSpPr>
            <p:nvPr/>
          </p:nvCxnSpPr>
          <p:spPr>
            <a:xfrm>
              <a:off x="2601475" y="5182731"/>
              <a:ext cx="802545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7222609" y="5211571"/>
              <a:ext cx="802545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 de texte 434"/>
            <p:cNvSpPr txBox="1"/>
            <p:nvPr/>
          </p:nvSpPr>
          <p:spPr>
            <a:xfrm>
              <a:off x="1760265" y="4964021"/>
              <a:ext cx="530292" cy="30844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dirty="0" err="1" smtClean="0">
                  <a:solidFill>
                    <a:srgbClr val="000000"/>
                  </a:solidFill>
                  <a:ea typeface="Calibri"/>
                </a:rPr>
                <a:t>Vréelle</a:t>
              </a:r>
              <a:r>
                <a:rPr lang="fr-FR" dirty="0" smtClean="0">
                  <a:solidFill>
                    <a:srgbClr val="000000"/>
                  </a:solidFill>
                  <a:ea typeface="Calibri"/>
                </a:rPr>
                <a:t> </a:t>
              </a:r>
              <a:endParaRPr lang="fr-FR" dirty="0">
                <a:solidFill>
                  <a:srgbClr val="000000"/>
                </a:solidFill>
                <a:effectLst/>
                <a:ea typeface="Calibri"/>
              </a:endParaRPr>
            </a:p>
          </p:txBody>
        </p:sp>
        <p:sp>
          <p:nvSpPr>
            <p:cNvPr id="108" name="Zone de texte 434"/>
            <p:cNvSpPr txBox="1"/>
            <p:nvPr/>
          </p:nvSpPr>
          <p:spPr>
            <a:xfrm>
              <a:off x="7992750" y="5028506"/>
              <a:ext cx="530292" cy="30844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dirty="0" err="1" smtClean="0">
                  <a:solidFill>
                    <a:srgbClr val="000000"/>
                  </a:solidFill>
                  <a:ea typeface="Calibri"/>
                </a:rPr>
                <a:t>Vcalculée</a:t>
              </a:r>
              <a:endParaRPr lang="fr-FR" dirty="0">
                <a:solidFill>
                  <a:srgbClr val="000000"/>
                </a:solidFill>
                <a:effectLst/>
                <a:ea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2703004" y="5445223"/>
                <a:ext cx="4311886" cy="714683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𝐸𝑟𝑟</m:t>
                      </m:r>
                      <m:r>
                        <a:rPr lang="fr-FR" b="0" i="1" smtClean="0">
                          <a:latin typeface="Cambria Math"/>
                        </a:rPr>
                        <m:t>=|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𝑉𝑐𝑎𝑙𝑐𝑢𝑙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𝑉𝑟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𝑒𝑙𝑙𝑒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𝑉𝑟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𝑒𝑙𝑙𝑒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|∗100 %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4" y="5445223"/>
                <a:ext cx="4311886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èche droite 110"/>
          <p:cNvSpPr/>
          <p:nvPr/>
        </p:nvSpPr>
        <p:spPr>
          <a:xfrm>
            <a:off x="1979712" y="5605892"/>
            <a:ext cx="537542" cy="39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d’architecture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1 bloc de calcul en série pour chaque itération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1219622" y="1861218"/>
            <a:ext cx="6770920" cy="4091708"/>
            <a:chOff x="1219622" y="1705946"/>
            <a:chExt cx="6770920" cy="4091708"/>
          </a:xfrm>
        </p:grpSpPr>
        <p:grpSp>
          <p:nvGrpSpPr>
            <p:cNvPr id="6" name="Groupe 5"/>
            <p:cNvGrpSpPr/>
            <p:nvPr/>
          </p:nvGrpSpPr>
          <p:grpSpPr>
            <a:xfrm>
              <a:off x="1219622" y="1707382"/>
              <a:ext cx="6770920" cy="4090272"/>
              <a:chOff x="51503" y="-47379"/>
              <a:chExt cx="5497127" cy="335141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59809" y="532263"/>
                <a:ext cx="4210050" cy="2771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>
                    <a:solidFill>
                      <a:srgbClr val="000000"/>
                    </a:solidFill>
                    <a:effectLst/>
                    <a:ea typeface="Calibri"/>
                  </a:rPr>
                  <a:t>Cellule de base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7009" y="941696"/>
                <a:ext cx="1952625" cy="19907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b="1" dirty="0">
                    <a:solidFill>
                      <a:schemeClr val="bg1"/>
                    </a:solidFill>
                    <a:effectLst/>
                    <a:ea typeface="Calibri"/>
                  </a:rPr>
                  <a:t>Calculs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07976" y="941696"/>
                <a:ext cx="711379" cy="19907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b="1" dirty="0">
                    <a:solidFill>
                      <a:schemeClr val="bg1"/>
                    </a:solidFill>
                    <a:effectLst/>
                    <a:ea typeface="Calibri"/>
                  </a:rPr>
                  <a:t>Buffer</a:t>
                </a:r>
              </a:p>
            </p:txBody>
          </p:sp>
          <p:cxnSp>
            <p:nvCxnSpPr>
              <p:cNvPr id="10" name="Connecteur droit avec flèche 9"/>
              <p:cNvCxnSpPr/>
              <p:nvPr/>
            </p:nvCxnSpPr>
            <p:spPr>
              <a:xfrm>
                <a:off x="532263" y="1139588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532263" y="1535373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>
                <a:off x="532263" y="2600551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3302758" y="1323833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>
                <a:off x="3302758" y="187656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>
                <a:off x="3302758" y="2456597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/>
              <p:nvPr/>
            </p:nvCxnSpPr>
            <p:spPr>
              <a:xfrm>
                <a:off x="4819355" y="1330657"/>
                <a:ext cx="687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/>
              <p:nvPr/>
            </p:nvCxnSpPr>
            <p:spPr>
              <a:xfrm>
                <a:off x="4819355" y="1876567"/>
                <a:ext cx="687943" cy="6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>
                <a:off x="4819355" y="2463421"/>
                <a:ext cx="687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4246093" y="204716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 de texte 434"/>
              <p:cNvSpPr txBox="1"/>
              <p:nvPr/>
            </p:nvSpPr>
            <p:spPr>
              <a:xfrm>
                <a:off x="75063" y="989423"/>
                <a:ext cx="430530" cy="252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 err="1">
                    <a:solidFill>
                      <a:srgbClr val="000000"/>
                    </a:solidFill>
                    <a:effectLst/>
                    <a:ea typeface="Calibri"/>
                  </a:rPr>
                  <a:t>X_in</a:t>
                </a:r>
                <a:endParaRPr lang="fr-FR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23" name="Zone de texte 435"/>
              <p:cNvSpPr txBox="1"/>
              <p:nvPr/>
            </p:nvSpPr>
            <p:spPr>
              <a:xfrm>
                <a:off x="75063" y="1392016"/>
                <a:ext cx="426085" cy="252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>
                    <a:solidFill>
                      <a:srgbClr val="000000"/>
                    </a:solidFill>
                    <a:effectLst/>
                    <a:ea typeface="Calibri"/>
                  </a:rPr>
                  <a:t>Y_in</a:t>
                </a:r>
              </a:p>
            </p:txBody>
          </p:sp>
          <p:sp>
            <p:nvSpPr>
              <p:cNvPr id="26" name="Zone de texte 438"/>
              <p:cNvSpPr txBox="1"/>
              <p:nvPr/>
            </p:nvSpPr>
            <p:spPr>
              <a:xfrm>
                <a:off x="51503" y="2463421"/>
                <a:ext cx="423545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 err="1">
                    <a:solidFill>
                      <a:srgbClr val="000000"/>
                    </a:solidFill>
                    <a:effectLst/>
                    <a:ea typeface="Calibri"/>
                  </a:rPr>
                  <a:t>Z_in</a:t>
                </a:r>
                <a:endParaRPr lang="fr-FR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27" name="Zone de texte 439"/>
              <p:cNvSpPr txBox="1"/>
              <p:nvPr/>
            </p:nvSpPr>
            <p:spPr>
              <a:xfrm>
                <a:off x="3425588" y="1013540"/>
                <a:ext cx="47752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 err="1">
                    <a:solidFill>
                      <a:srgbClr val="000000"/>
                    </a:solidFill>
                    <a:effectLst/>
                    <a:ea typeface="Calibri"/>
                  </a:rPr>
                  <a:t>X_int</a:t>
                </a:r>
                <a:endParaRPr lang="fr-FR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28" name="Zone de texte 440"/>
              <p:cNvSpPr txBox="1"/>
              <p:nvPr/>
            </p:nvSpPr>
            <p:spPr>
              <a:xfrm>
                <a:off x="3423048" y="1596724"/>
                <a:ext cx="473075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 err="1">
                    <a:solidFill>
                      <a:srgbClr val="000000"/>
                    </a:solidFill>
                    <a:effectLst/>
                    <a:ea typeface="Calibri"/>
                  </a:rPr>
                  <a:t>Y_int</a:t>
                </a:r>
                <a:endParaRPr lang="fr-FR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29" name="Zone de texte 441"/>
              <p:cNvSpPr txBox="1"/>
              <p:nvPr/>
            </p:nvSpPr>
            <p:spPr>
              <a:xfrm>
                <a:off x="3432573" y="2181446"/>
                <a:ext cx="470535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 err="1">
                    <a:solidFill>
                      <a:srgbClr val="000000"/>
                    </a:solidFill>
                    <a:effectLst/>
                    <a:ea typeface="Calibri"/>
                  </a:rPr>
                  <a:t>Z_int</a:t>
                </a:r>
                <a:endParaRPr lang="fr-FR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  <p:sp>
            <p:nvSpPr>
              <p:cNvPr id="30" name="Zone de texte 442"/>
              <p:cNvSpPr txBox="1"/>
              <p:nvPr/>
            </p:nvSpPr>
            <p:spPr>
              <a:xfrm>
                <a:off x="5029200" y="1112248"/>
                <a:ext cx="51943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>
                    <a:solidFill>
                      <a:srgbClr val="000000"/>
                    </a:solidFill>
                    <a:effectLst/>
                    <a:ea typeface="Calibri"/>
                  </a:rPr>
                  <a:t>X_out</a:t>
                </a:r>
              </a:p>
            </p:txBody>
          </p:sp>
          <p:sp>
            <p:nvSpPr>
              <p:cNvPr id="31" name="Zone de texte 443"/>
              <p:cNvSpPr txBox="1"/>
              <p:nvPr/>
            </p:nvSpPr>
            <p:spPr>
              <a:xfrm>
                <a:off x="5029200" y="1624019"/>
                <a:ext cx="514985" cy="2514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>
                    <a:solidFill>
                      <a:srgbClr val="000000"/>
                    </a:solidFill>
                    <a:effectLst/>
                    <a:ea typeface="Calibri"/>
                  </a:rPr>
                  <a:t>Y_out</a:t>
                </a:r>
              </a:p>
            </p:txBody>
          </p:sp>
          <p:sp>
            <p:nvSpPr>
              <p:cNvPr id="32" name="Zone de texte 444"/>
              <p:cNvSpPr txBox="1"/>
              <p:nvPr/>
            </p:nvSpPr>
            <p:spPr>
              <a:xfrm>
                <a:off x="5029200" y="2210848"/>
                <a:ext cx="51181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>
                    <a:solidFill>
                      <a:srgbClr val="000000"/>
                    </a:solidFill>
                    <a:effectLst/>
                    <a:ea typeface="Calibri"/>
                  </a:rPr>
                  <a:t>Z_out</a:t>
                </a:r>
              </a:p>
            </p:txBody>
          </p:sp>
          <p:sp>
            <p:nvSpPr>
              <p:cNvPr id="33" name="Zone de texte 445"/>
              <p:cNvSpPr txBox="1"/>
              <p:nvPr/>
            </p:nvSpPr>
            <p:spPr>
              <a:xfrm>
                <a:off x="4028670" y="-47379"/>
                <a:ext cx="337820" cy="2520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 err="1">
                    <a:solidFill>
                      <a:srgbClr val="000000"/>
                    </a:solidFill>
                    <a:effectLst/>
                    <a:ea typeface="Calibri"/>
                  </a:rPr>
                  <a:t>clk</a:t>
                </a:r>
                <a:endParaRPr lang="fr-FR" dirty="0">
                  <a:solidFill>
                    <a:srgbClr val="000000"/>
                  </a:solidFill>
                  <a:effectLst/>
                  <a:ea typeface="Calibri"/>
                </a:endParaRPr>
              </a:p>
            </p:txBody>
          </p:sp>
        </p:grpSp>
        <p:cxnSp>
          <p:nvCxnSpPr>
            <p:cNvPr id="34" name="Connecteur droit avec flèche 33"/>
            <p:cNvCxnSpPr/>
            <p:nvPr/>
          </p:nvCxnSpPr>
          <p:spPr>
            <a:xfrm>
              <a:off x="6791857" y="2015054"/>
              <a:ext cx="0" cy="8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 de texte 445"/>
            <p:cNvSpPr txBox="1"/>
            <p:nvPr/>
          </p:nvSpPr>
          <p:spPr>
            <a:xfrm>
              <a:off x="6550894" y="1705946"/>
              <a:ext cx="416100" cy="3076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dirty="0" err="1">
                  <a:solidFill>
                    <a:srgbClr val="000000"/>
                  </a:solidFill>
                  <a:ea typeface="Calibri"/>
                </a:rPr>
                <a:t>r</a:t>
              </a:r>
              <a:r>
                <a:rPr lang="fr-FR" dirty="0" err="1" smtClean="0">
                  <a:solidFill>
                    <a:srgbClr val="000000"/>
                  </a:solidFill>
                  <a:effectLst/>
                  <a:ea typeface="Calibri"/>
                </a:rPr>
                <a:t>eset_n</a:t>
              </a:r>
              <a:endParaRPr lang="fr-FR" dirty="0">
                <a:solidFill>
                  <a:srgbClr val="000000"/>
                </a:solidFill>
                <a:effectLst/>
                <a:ea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3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d’architecture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Floriant Peterschmitt &amp; Aurélien Goux - Mai 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FC04-137D-413A-B037-270DEFF5588D}" type="slidenum">
              <a:rPr lang="fr-FR" smtClean="0"/>
              <a:t>9</a:t>
            </a:fld>
            <a:endParaRPr lang="fr-FR"/>
          </a:p>
        </p:txBody>
      </p:sp>
      <p:sp>
        <p:nvSpPr>
          <p:cNvPr id="9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814641" y="1447173"/>
            <a:ext cx="7772400" cy="4572000"/>
          </a:xfrm>
        </p:spPr>
        <p:txBody>
          <a:bodyPr/>
          <a:lstStyle/>
          <a:p>
            <a:r>
              <a:rPr lang="fr-FR" dirty="0" smtClean="0"/>
              <a:t>Blocs chaîné en pipeline ( 6 cycles entre entrée et sortie)</a:t>
            </a:r>
            <a:endParaRPr lang="fr-FR" dirty="0"/>
          </a:p>
        </p:txBody>
      </p:sp>
      <p:grpSp>
        <p:nvGrpSpPr>
          <p:cNvPr id="117" name="Groupe 116"/>
          <p:cNvGrpSpPr/>
          <p:nvPr/>
        </p:nvGrpSpPr>
        <p:grpSpPr>
          <a:xfrm>
            <a:off x="233755" y="2052145"/>
            <a:ext cx="9145015" cy="3312369"/>
            <a:chOff x="233755" y="2052145"/>
            <a:chExt cx="9145015" cy="3312369"/>
          </a:xfrm>
        </p:grpSpPr>
        <p:grpSp>
          <p:nvGrpSpPr>
            <p:cNvPr id="94" name="Groupe 93"/>
            <p:cNvGrpSpPr/>
            <p:nvPr/>
          </p:nvGrpSpPr>
          <p:grpSpPr>
            <a:xfrm>
              <a:off x="233755" y="2052145"/>
              <a:ext cx="9145015" cy="3312369"/>
              <a:chOff x="336764" y="1988840"/>
              <a:chExt cx="9145015" cy="3312369"/>
            </a:xfrm>
          </p:grpSpPr>
          <p:grpSp>
            <p:nvGrpSpPr>
              <p:cNvPr id="93" name="Groupe 92"/>
              <p:cNvGrpSpPr/>
              <p:nvPr/>
            </p:nvGrpSpPr>
            <p:grpSpPr>
              <a:xfrm>
                <a:off x="336764" y="1988840"/>
                <a:ext cx="9145015" cy="3312369"/>
                <a:chOff x="336764" y="1988840"/>
                <a:chExt cx="9145015" cy="3312369"/>
              </a:xfrm>
            </p:grpSpPr>
            <p:grpSp>
              <p:nvGrpSpPr>
                <p:cNvPr id="92" name="Groupe 91"/>
                <p:cNvGrpSpPr/>
                <p:nvPr/>
              </p:nvGrpSpPr>
              <p:grpSpPr>
                <a:xfrm>
                  <a:off x="336764" y="1988840"/>
                  <a:ext cx="9145015" cy="3312369"/>
                  <a:chOff x="336764" y="1988840"/>
                  <a:chExt cx="9145015" cy="3312369"/>
                </a:xfrm>
              </p:grpSpPr>
              <p:grpSp>
                <p:nvGrpSpPr>
                  <p:cNvPr id="91" name="Groupe 90"/>
                  <p:cNvGrpSpPr/>
                  <p:nvPr/>
                </p:nvGrpSpPr>
                <p:grpSpPr>
                  <a:xfrm>
                    <a:off x="336764" y="1988840"/>
                    <a:ext cx="9145015" cy="3312369"/>
                    <a:chOff x="336764" y="1988840"/>
                    <a:chExt cx="9145015" cy="3312369"/>
                  </a:xfrm>
                </p:grpSpPr>
                <p:grpSp>
                  <p:nvGrpSpPr>
                    <p:cNvPr id="89" name="Groupe 88"/>
                    <p:cNvGrpSpPr/>
                    <p:nvPr/>
                  </p:nvGrpSpPr>
                  <p:grpSpPr>
                    <a:xfrm>
                      <a:off x="336764" y="1988840"/>
                      <a:ext cx="9145015" cy="3312369"/>
                      <a:chOff x="336764" y="1988840"/>
                      <a:chExt cx="9145015" cy="3312369"/>
                    </a:xfrm>
                  </p:grpSpPr>
                  <p:grpSp>
                    <p:nvGrpSpPr>
                      <p:cNvPr id="88" name="Groupe 87"/>
                      <p:cNvGrpSpPr/>
                      <p:nvPr/>
                    </p:nvGrpSpPr>
                    <p:grpSpPr>
                      <a:xfrm>
                        <a:off x="336764" y="1988840"/>
                        <a:ext cx="9145015" cy="3312369"/>
                        <a:chOff x="336764" y="1988840"/>
                        <a:chExt cx="9145015" cy="3312369"/>
                      </a:xfrm>
                    </p:grpSpPr>
                    <p:grpSp>
                      <p:nvGrpSpPr>
                        <p:cNvPr id="87" name="Groupe 86"/>
                        <p:cNvGrpSpPr/>
                        <p:nvPr/>
                      </p:nvGrpSpPr>
                      <p:grpSpPr>
                        <a:xfrm>
                          <a:off x="336764" y="1988840"/>
                          <a:ext cx="9145015" cy="3312369"/>
                          <a:chOff x="336764" y="1988840"/>
                          <a:chExt cx="9145015" cy="3312369"/>
                        </a:xfrm>
                      </p:grpSpPr>
                      <p:grpSp>
                        <p:nvGrpSpPr>
                          <p:cNvPr id="86" name="Groupe 85"/>
                          <p:cNvGrpSpPr/>
                          <p:nvPr/>
                        </p:nvGrpSpPr>
                        <p:grpSpPr>
                          <a:xfrm>
                            <a:off x="336764" y="1988840"/>
                            <a:ext cx="9145015" cy="3312369"/>
                            <a:chOff x="336764" y="1988840"/>
                            <a:chExt cx="9145015" cy="3312369"/>
                          </a:xfrm>
                        </p:grpSpPr>
                        <p:grpSp>
                          <p:nvGrpSpPr>
                            <p:cNvPr id="85" name="Groupe 84"/>
                            <p:cNvGrpSpPr/>
                            <p:nvPr/>
                          </p:nvGrpSpPr>
                          <p:grpSpPr>
                            <a:xfrm>
                              <a:off x="336764" y="1988840"/>
                              <a:ext cx="9145015" cy="3312369"/>
                              <a:chOff x="336764" y="1988840"/>
                              <a:chExt cx="9145015" cy="3312369"/>
                            </a:xfrm>
                          </p:grpSpPr>
                          <p:grpSp>
                            <p:nvGrpSpPr>
                              <p:cNvPr id="84" name="Groupe 83"/>
                              <p:cNvGrpSpPr/>
                              <p:nvPr/>
                            </p:nvGrpSpPr>
                            <p:grpSpPr>
                              <a:xfrm>
                                <a:off x="336764" y="1988840"/>
                                <a:ext cx="9145015" cy="3312369"/>
                                <a:chOff x="336764" y="1988840"/>
                                <a:chExt cx="9145015" cy="3312369"/>
                              </a:xfrm>
                            </p:grpSpPr>
                            <p:grpSp>
                              <p:nvGrpSpPr>
                                <p:cNvPr id="83" name="Groupe 82"/>
                                <p:cNvGrpSpPr/>
                                <p:nvPr/>
                              </p:nvGrpSpPr>
                              <p:grpSpPr>
                                <a:xfrm>
                                  <a:off x="336764" y="1988840"/>
                                  <a:ext cx="9145015" cy="3312369"/>
                                  <a:chOff x="336764" y="1988840"/>
                                  <a:chExt cx="9145015" cy="3312369"/>
                                </a:xfrm>
                              </p:grpSpPr>
                              <p:grpSp>
                                <p:nvGrpSpPr>
                                  <p:cNvPr id="80" name="Groupe 7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6764" y="1988840"/>
                                    <a:ext cx="9145015" cy="3312369"/>
                                    <a:chOff x="336764" y="1988840"/>
                                    <a:chExt cx="9145015" cy="3312369"/>
                                  </a:xfrm>
                                </p:grpSpPr>
                                <p:grpSp>
                                  <p:nvGrpSpPr>
                                    <p:cNvPr id="79" name="Groupe 7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6764" y="1988840"/>
                                      <a:ext cx="9145015" cy="3312369"/>
                                      <a:chOff x="336764" y="1988840"/>
                                      <a:chExt cx="9145015" cy="3312369"/>
                                    </a:xfrm>
                                  </p:grpSpPr>
                                  <p:grpSp>
                                    <p:nvGrpSpPr>
                                      <p:cNvPr id="77" name="Groupe 76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36764" y="1988840"/>
                                        <a:ext cx="9145015" cy="3312369"/>
                                        <a:chOff x="336764" y="1988840"/>
                                        <a:chExt cx="9145015" cy="3312369"/>
                                      </a:xfrm>
                                    </p:grpSpPr>
                                    <p:grpSp>
                                      <p:nvGrpSpPr>
                                        <p:cNvPr id="76" name="Groupe 7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36764" y="1988840"/>
                                          <a:ext cx="9145015" cy="3312369"/>
                                          <a:chOff x="336764" y="1988840"/>
                                          <a:chExt cx="9145015" cy="3312369"/>
                                        </a:xfrm>
                                      </p:grpSpPr>
                                      <p:grpSp>
                                        <p:nvGrpSpPr>
                                          <p:cNvPr id="75" name="Groupe 74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36764" y="1988840"/>
                                            <a:ext cx="9145015" cy="3312369"/>
                                            <a:chOff x="336764" y="1988840"/>
                                            <a:chExt cx="9145015" cy="3312369"/>
                                          </a:xfrm>
                                        </p:grpSpPr>
                                        <p:grpSp>
                                          <p:nvGrpSpPr>
                                            <p:cNvPr id="72" name="Groupe 71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36764" y="1988840"/>
                                              <a:ext cx="9145015" cy="3312369"/>
                                              <a:chOff x="336764" y="1988840"/>
                                              <a:chExt cx="9145015" cy="331236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" name="Groupe 6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336764" y="1988840"/>
                                                <a:ext cx="9145015" cy="3312369"/>
                                                <a:chOff x="-50178" y="0"/>
                                                <a:chExt cx="10416083" cy="2500395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9" name="Rectangle 8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30013" y="0"/>
                                                  <a:ext cx="8478982" cy="2500395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24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CORDIC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0" name="Rectangle à coins arrondis 9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920710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0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1" name="Rectangle à coins arrondis 10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283442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1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2" name="Rectangle à coins arrondis 11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646174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2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" name="Rectangle à coins arrondis 12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008906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3</a:t>
                                                  </a:r>
                                                  <a:r>
                                                    <a:rPr lang="fr-FR" sz="2400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 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" name="Rectangle à coins arrondis 13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371638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4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5" name="Rectangle à coins arrondis 14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734372" y="1263534"/>
                                                  <a:ext cx="864524" cy="80633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4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4"/>
                                                </a:fillRef>
                                                <a:effectRef idx="0">
                                                  <a:schemeClr val="accent4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kern="120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Cell 5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cxnSp>
                                              <p:nvCxnSpPr>
                                                <p:cNvPr id="16" name="Connecteur droit avec flèche 1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785234" y="152954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7" name="Connecteur droit avec flèche 1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785234" y="169441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8" name="Connecteur droit avec flèche 1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785234" y="1859280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9" name="Connecteur droit avec flèche 1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3147966" y="152954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0" name="Connecteur droit avec flèche 1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3147966" y="1694411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1" name="Connecteur droit avec flèche 2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3147966" y="1859280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2" name="Connecteur droit avec flèche 21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510698" y="150460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3" name="Connecteur droit avec flèche 22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510698" y="166947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4" name="Connecteur droit avec flèche 2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510698" y="1834343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5" name="Connecteur droit avec flèche 2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873430" y="150460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6" name="Connecteur droit avec flèche 2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873430" y="1669474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7" name="Connecteur droit avec flèche 2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873430" y="1834343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8" name="Connecteur droit avec flèche 2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7236164" y="1504606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9" name="Connecteur droit avec flèche 2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7236164" y="1669476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0" name="Connecteur droit avec flèche 2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7236164" y="1834345"/>
                                                  <a:ext cx="498208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1" name="Connecteur droit avec flèche 3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598896" y="1824646"/>
                                                  <a:ext cx="725981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3" name="Connecteur droit avec flèche 32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2715704" y="903534"/>
                                                  <a:ext cx="0" cy="298935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4" name="Connecteur droit avec flèche 3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078436" y="903534"/>
                                                  <a:ext cx="0" cy="298935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5" name="Connecteur droit avec flèche 3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5441169" y="903534"/>
                                                  <a:ext cx="0" cy="298824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6" name="Connecteur droit avec flèche 3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6803900" y="903534"/>
                                                  <a:ext cx="0" cy="298824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7" name="Connecteur droit avec flèche 3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166634" y="903534"/>
                                                  <a:ext cx="0" cy="315231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38" name="Connecteur droit avec flèche 3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352971" y="903534"/>
                                                  <a:ext cx="12474" cy="298824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40" name="Connecteur droit avec flèche 3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200710" y="1512918"/>
                                                  <a:ext cx="720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41" name="Connecteur droit avec flèche 4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200710" y="1694411"/>
                                                  <a:ext cx="720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42" name="Connecteur droit avec flèche 41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646390" y="1850968"/>
                                                  <a:ext cx="27432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43" name="Rectangle à coins arrondis 42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60687" y="1998723"/>
                                                  <a:ext cx="378370" cy="349134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2">
                                                  <a:schemeClr val="accent2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2"/>
                                                </a:fillRef>
                                                <a:effectRef idx="0">
                                                  <a:schemeClr val="accent2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1100" kern="1200" dirty="0">
                                                      <a:solidFill>
                                                        <a:srgbClr val="FFFFFF"/>
                                                      </a:solidFill>
                                                      <a:effectLst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0</a:t>
                                                  </a:r>
                                                  <a:endParaRPr lang="fr-FR" sz="1600" dirty="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cxnSp>
                                              <p:nvCxnSpPr>
                                                <p:cNvPr id="44" name="Connecteur droit avec flèche 4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598896" y="1501831"/>
                                                  <a:ext cx="396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45" name="Connecteur droit avec flèche 4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598896" y="1666701"/>
                                                  <a:ext cx="39600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46" name="Connecteur droit 4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646390" y="1834343"/>
                                                  <a:ext cx="0" cy="164872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47" name="ZoneTexte 62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7674" y="1790254"/>
                                                  <a:ext cx="370999" cy="36892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1400" kern="12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Z</a:t>
                                                  </a:r>
                                                  <a:endParaRPr lang="fr-FR" sz="1600" dirty="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48" name="ZoneTexte 63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-50178" y="1529552"/>
                                                  <a:ext cx="317852" cy="415177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1400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Y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49" name="ZoneTexte 64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-50178" y="1342264"/>
                                                  <a:ext cx="244399" cy="327216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1100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X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0" name="ZoneTexte 65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9314961" y="1702282"/>
                                                  <a:ext cx="1050944" cy="381326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spcAft>
                                                      <a:spcPts val="0"/>
                                                    </a:spcAft>
                                                  </a:pPr>
                                                  <a:r>
                                                    <a:rPr lang="fr-FR" sz="1400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libri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a:t>Z_out</a:t>
                                                  </a:r>
                                                  <a:endParaRPr lang="fr-FR" sz="1600">
                                                    <a:effectLst/>
                                                    <a:latin typeface="Times New Roman"/>
                                                    <a:ea typeface="Times New Roman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51" name="ZoneTexte 64"/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948202" y="3736798"/>
                                                <a:ext cx="388868" cy="433476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>
                                                  <a:spcAft>
                                                    <a:spcPts val="0"/>
                                                  </a:spcAft>
                                                </a:pPr>
                                                <a:r>
                                                  <a:rPr lang="fr-FR" sz="1100" kern="1200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libri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a:t>X1</a:t>
                                                </a:r>
                                                <a:endParaRPr lang="fr-FR" sz="1600" dirty="0">
                                                  <a:effectLst/>
                                                  <a:latin typeface="Times New Roman"/>
                                                  <a:ea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52" name="ZoneTexte 64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144641" y="3728035"/>
                                              <a:ext cx="388868" cy="43347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noAutofit/>
                                            </a:bodyPr>
                                            <a:lstStyle/>
                                            <a:p>
                                              <a:pPr>
                                                <a:spcAft>
                                                  <a:spcPts val="0"/>
                                                </a:spcAft>
                                              </a:pPr>
                                              <a:r>
                                                <a:rPr lang="fr-FR" sz="1100" kern="1200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libri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a:t>X2</a:t>
                                              </a:r>
                                              <a:endParaRPr lang="fr-FR" sz="1600" dirty="0">
                                                <a:effectLst/>
                                                <a:latin typeface="Times New Roman"/>
                                                <a:ea typeface="Times New Roman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53" name="ZoneTexte 64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373869" y="3662692"/>
                                            <a:ext cx="388868" cy="43347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noAutofit/>
                                          </a:bodyPr>
                                          <a:lstStyle/>
                                          <a:p>
                                            <a:pPr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fr-FR" sz="1100" kern="1200" dirty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libri"/>
                                                <a:ea typeface="Times New Roman"/>
                                                <a:cs typeface="Times New Roman"/>
                                              </a:rPr>
                                              <a:t>X3</a:t>
                                            </a:r>
                                            <a:endParaRPr lang="fr-FR" sz="1600" dirty="0">
                                              <a:effectLst/>
                                              <a:latin typeface="Times New Roman"/>
                                              <a:ea typeface="Times New Roman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54" name="ZoneTexte 64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561790" y="3669868"/>
                                          <a:ext cx="388868" cy="433476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spcAft>
                                              <a:spcPts val="0"/>
                                            </a:spcAft>
                                          </a:pPr>
                                          <a:r>
                                            <a:rPr lang="fr-FR" sz="1100" kern="120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libri"/>
                                              <a:ea typeface="Times New Roman"/>
                                              <a:cs typeface="Times New Roman"/>
                                            </a:rPr>
                                            <a:t>X4</a:t>
                                          </a:r>
                                          <a:endParaRPr lang="fr-FR" sz="1600" dirty="0">
                                            <a:effectLst/>
                                            <a:latin typeface="Times New Roman"/>
                                            <a:ea typeface="Times New Roman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5" name="ZoneTexte 64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922513" y="3633161"/>
                                        <a:ext cx="388868" cy="433476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spcAft>
                                            <a:spcPts val="0"/>
                                          </a:spcAft>
                                        </a:pPr>
                                        <a:r>
                                          <a:rPr lang="fr-FR" sz="1100" kern="1200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libri"/>
                                            <a:ea typeface="Times New Roman"/>
                                            <a:cs typeface="Times New Roman"/>
                                          </a:rPr>
                                          <a:t>X6</a:t>
                                        </a:r>
                                        <a:endParaRPr lang="fr-FR" sz="1600" dirty="0">
                                          <a:effectLst/>
                                          <a:latin typeface="Times New Roman"/>
                                          <a:ea typeface="Times New Roman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6" name="ZoneTexte 64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733958" y="3669868"/>
                                      <a:ext cx="388868" cy="43347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fr-FR" sz="1100" kern="120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libri"/>
                                          <a:ea typeface="Times New Roman"/>
                                          <a:cs typeface="Times New Roman"/>
                                        </a:rPr>
                                        <a:t>X5</a:t>
                                      </a:r>
                                      <a:endParaRPr lang="fr-FR" sz="1600" dirty="0"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7" name="ZoneTexte 64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155188" y="4007412"/>
                                    <a:ext cx="388868" cy="43347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noAutofit/>
                                  </a:bodyPr>
                                  <a:lstStyle/>
                                  <a:p>
                                    <a:pPr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fr-FR" sz="1100" dirty="0" smtClean="0">
                                        <a:solidFill>
                                          <a:srgbClr val="000000"/>
                                        </a:solidFill>
                                        <a:latin typeface="Calibri"/>
                                        <a:ea typeface="Times New Roman"/>
                                        <a:cs typeface="Times New Roman"/>
                                      </a:rPr>
                                      <a:t>Y</a:t>
                                    </a:r>
                                    <a:r>
                                      <a:rPr lang="fr-FR" sz="1100" dirty="0">
                                        <a:solidFill>
                                          <a:srgbClr val="000000"/>
                                        </a:solidFill>
                                        <a:latin typeface="Calibri"/>
                                        <a:ea typeface="Times New Roman"/>
                                        <a:cs typeface="Times New Roman"/>
                                      </a:rPr>
                                      <a:t>2</a:t>
                                    </a:r>
                                    <a:endParaRPr lang="fr-FR" sz="1600" dirty="0"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8" name="ZoneTexte 64"/>
                                <p:cNvSpPr txBox="1"/>
                                <p:nvPr/>
                              </p:nvSpPr>
                              <p:spPr>
                                <a:xfrm>
                                  <a:off x="1948202" y="4027180"/>
                                  <a:ext cx="388868" cy="43347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no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fr-FR" sz="1100" dirty="0" smtClean="0">
                                      <a:solidFill>
                                        <a:srgbClr val="000000"/>
                                      </a:solidFill>
                                      <a:latin typeface="Calibri"/>
                                      <a:ea typeface="Times New Roman"/>
                                      <a:cs typeface="Times New Roman"/>
                                    </a:rPr>
                                    <a:t>Y1</a:t>
                                  </a:r>
                                  <a:endParaRPr lang="fr-FR" sz="1600" dirty="0"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9" name="ZoneTexte 64"/>
                              <p:cNvSpPr txBox="1"/>
                              <p:nvPr/>
                            </p:nvSpPr>
                            <p:spPr>
                              <a:xfrm>
                                <a:off x="4373869" y="3953536"/>
                                <a:ext cx="388868" cy="43347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:r>
                                  <a:rPr lang="fr-FR" sz="1100" dirty="0" smtClean="0">
                                    <a:solidFill>
                                      <a:srgbClr val="000000"/>
                                    </a:solidFill>
                                    <a:latin typeface="Calibri"/>
                                    <a:ea typeface="Times New Roman"/>
                                    <a:cs typeface="Times New Roman"/>
                                  </a:rPr>
                                  <a:t>Y</a:t>
                                </a:r>
                                <a:r>
                                  <a:rPr lang="fr-FR" sz="1100" dirty="0">
                                    <a:solidFill>
                                      <a:srgbClr val="000000"/>
                                    </a:solidFill>
                                    <a:latin typeface="Calibri"/>
                                    <a:ea typeface="Times New Roman"/>
                                    <a:cs typeface="Times New Roman"/>
                                  </a:rPr>
                                  <a:t>3</a:t>
                                </a:r>
                                <a:endParaRPr lang="fr-FR" sz="1600" dirty="0"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0" name="ZoneTexte 64"/>
                            <p:cNvSpPr txBox="1"/>
                            <p:nvPr/>
                          </p:nvSpPr>
                          <p:spPr>
                            <a:xfrm>
                              <a:off x="5561790" y="3953536"/>
                              <a:ext cx="388868" cy="4334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:r>
                                <a:rPr lang="fr-FR" sz="1100" dirty="0" smtClean="0">
                                  <a:solidFill>
                                    <a:srgbClr val="000000"/>
                                  </a:solidFill>
                                  <a:latin typeface="Calibri"/>
                                  <a:ea typeface="Times New Roman"/>
                                  <a:cs typeface="Times New Roman"/>
                                </a:rPr>
                                <a:t>Y</a:t>
                              </a:r>
                              <a:r>
                                <a:rPr lang="fr-FR" sz="11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Times New Roman"/>
                                  <a:cs typeface="Times New Roman"/>
                                </a:rPr>
                                <a:t>4</a:t>
                              </a:r>
                              <a:endParaRPr lang="fr-FR" sz="1600" dirty="0"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1" name="ZoneTexte 64"/>
                          <p:cNvSpPr txBox="1"/>
                          <p:nvPr/>
                        </p:nvSpPr>
                        <p:spPr>
                          <a:xfrm>
                            <a:off x="6758230" y="3985391"/>
                            <a:ext cx="388868" cy="43347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fr-FR" sz="11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Times New Roman"/>
                                <a:cs typeface="Times New Roman"/>
                              </a:rPr>
                              <a:t>Y5</a:t>
                            </a:r>
                            <a:endParaRPr lang="fr-FR" sz="1600" dirty="0"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62" name="ZoneTexte 64"/>
                        <p:cNvSpPr txBox="1"/>
                        <p:nvPr/>
                      </p:nvSpPr>
                      <p:spPr>
                        <a:xfrm>
                          <a:off x="7901584" y="3953536"/>
                          <a:ext cx="388868" cy="4334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fr-FR" sz="1100" dirty="0" smtClean="0">
                              <a:solidFill>
                                <a:srgbClr val="000000"/>
                              </a:solidFill>
                              <a:latin typeface="Calibri"/>
                              <a:ea typeface="Times New Roman"/>
                              <a:cs typeface="Times New Roman"/>
                            </a:rPr>
                            <a:t>Y6</a:t>
                          </a:r>
                          <a:endParaRPr lang="fr-FR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63" name="ZoneTexte 64"/>
                      <p:cNvSpPr txBox="1"/>
                      <p:nvPr/>
                    </p:nvSpPr>
                    <p:spPr>
                      <a:xfrm>
                        <a:off x="1948202" y="4229494"/>
                        <a:ext cx="388868" cy="4334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1100" dirty="0">
                            <a:solidFill>
                              <a:srgbClr val="000000"/>
                            </a:solidFill>
                            <a:latin typeface="Calibri"/>
                            <a:ea typeface="Times New Roman"/>
                            <a:cs typeface="Times New Roman"/>
                          </a:rPr>
                          <a:t>Z</a:t>
                        </a:r>
                        <a:r>
                          <a:rPr lang="fr-FR" sz="1100" dirty="0" smtClean="0">
                            <a:solidFill>
                              <a:srgbClr val="000000"/>
                            </a:solidFill>
                            <a:latin typeface="Calibri"/>
                            <a:ea typeface="Times New Roman"/>
                            <a:cs typeface="Times New Roman"/>
                          </a:rPr>
                          <a:t>1</a:t>
                        </a:r>
                        <a:endParaRPr lang="fr-FR" sz="1600" dirty="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sp>
                  <p:nvSpPr>
                    <p:cNvPr id="64" name="ZoneTexte 64"/>
                    <p:cNvSpPr txBox="1"/>
                    <p:nvPr/>
                  </p:nvSpPr>
                  <p:spPr>
                    <a:xfrm>
                      <a:off x="4373869" y="4197994"/>
                      <a:ext cx="388868" cy="4334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Z3</a:t>
                      </a:r>
                      <a:endParaRPr lang="fr-FR" sz="16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3155188" y="4229550"/>
                    <a:ext cx="388868" cy="433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1100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rPr>
                      <a:t>Z2</a:t>
                    </a:r>
                    <a:endParaRPr lang="fr-FR" sz="16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69" name="ZoneTexte 64"/>
                <p:cNvSpPr txBox="1"/>
                <p:nvPr/>
              </p:nvSpPr>
              <p:spPr>
                <a:xfrm>
                  <a:off x="5561790" y="4197994"/>
                  <a:ext cx="388868" cy="433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100" dirty="0" smtClean="0">
                      <a:solidFill>
                        <a:srgbClr val="000000"/>
                      </a:solidFill>
                      <a:latin typeface="Calibri"/>
                      <a:ea typeface="Times New Roman"/>
                      <a:cs typeface="Times New Roman"/>
                    </a:rPr>
                    <a:t>Z4</a:t>
                  </a:r>
                  <a:endParaRPr lang="fr-FR" sz="16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71" name="ZoneTexte 64"/>
              <p:cNvSpPr txBox="1"/>
              <p:nvPr/>
            </p:nvSpPr>
            <p:spPr>
              <a:xfrm>
                <a:off x="6758230" y="4188039"/>
                <a:ext cx="388868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100" dirty="0" smtClean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Z5</a:t>
                </a:r>
                <a:endParaRPr lang="fr-FR" sz="16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116" name="Groupe 115"/>
            <p:cNvGrpSpPr/>
            <p:nvPr/>
          </p:nvGrpSpPr>
          <p:grpSpPr>
            <a:xfrm>
              <a:off x="990326" y="2497444"/>
              <a:ext cx="6861645" cy="648072"/>
              <a:chOff x="990326" y="2497444"/>
              <a:chExt cx="6861645" cy="648072"/>
            </a:xfrm>
          </p:grpSpPr>
          <p:grpSp>
            <p:nvGrpSpPr>
              <p:cNvPr id="109" name="Groupe 108"/>
              <p:cNvGrpSpPr/>
              <p:nvPr/>
            </p:nvGrpSpPr>
            <p:grpSpPr>
              <a:xfrm>
                <a:off x="990326" y="2497444"/>
                <a:ext cx="6861645" cy="648072"/>
                <a:chOff x="990326" y="2497444"/>
                <a:chExt cx="6861645" cy="648072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990326" y="2497444"/>
                  <a:ext cx="6861645" cy="64807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4" name="Connecteur droit 103"/>
                <p:cNvCxnSpPr/>
                <p:nvPr/>
              </p:nvCxnSpPr>
              <p:spPr>
                <a:xfrm>
                  <a:off x="2039627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>
                  <a:off x="3260338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/>
                <p:cNvCxnSpPr/>
                <p:nvPr/>
              </p:nvCxnSpPr>
              <p:spPr>
                <a:xfrm>
                  <a:off x="4456776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5653215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6828392" y="2497444"/>
                  <a:ext cx="0" cy="6480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ZoneTexte 64"/>
              <p:cNvSpPr txBox="1"/>
              <p:nvPr/>
            </p:nvSpPr>
            <p:spPr>
              <a:xfrm>
                <a:off x="1104813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45 (b) </a:t>
                </a:r>
                <a:endParaRPr lang="fr-FR" sz="28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1" name="ZoneTexte 64"/>
              <p:cNvSpPr txBox="1"/>
              <p:nvPr/>
            </p:nvSpPr>
            <p:spPr>
              <a:xfrm>
                <a:off x="2257519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26(b) </a:t>
                </a:r>
                <a:endParaRPr lang="fr-FR" sz="28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2" name="ZoneTexte 64"/>
              <p:cNvSpPr txBox="1"/>
              <p:nvPr/>
            </p:nvSpPr>
            <p:spPr>
              <a:xfrm>
                <a:off x="3459804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 smtClean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14</a:t>
                </a:r>
                <a:r>
                  <a:rPr lang="fr-FR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28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3" name="ZoneTexte 64"/>
              <p:cNvSpPr txBox="1"/>
              <p:nvPr/>
            </p:nvSpPr>
            <p:spPr>
              <a:xfrm>
                <a:off x="4639849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7</a:t>
                </a:r>
                <a:r>
                  <a:rPr lang="fr-FR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28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4" name="ZoneTexte 64"/>
              <p:cNvSpPr txBox="1"/>
              <p:nvPr/>
            </p:nvSpPr>
            <p:spPr>
              <a:xfrm>
                <a:off x="5836288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3</a:t>
                </a:r>
                <a:r>
                  <a:rPr lang="fr-FR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28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15" name="ZoneTexte 64"/>
              <p:cNvSpPr txBox="1"/>
              <p:nvPr/>
            </p:nvSpPr>
            <p:spPr>
              <a:xfrm>
                <a:off x="7003915" y="2604742"/>
                <a:ext cx="794660" cy="43347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dirty="0">
                    <a:solidFill>
                      <a:srgbClr val="000000"/>
                    </a:solidFill>
                    <a:latin typeface="Calibri"/>
                    <a:ea typeface="Times New Roman"/>
                    <a:cs typeface="Times New Roman"/>
                  </a:rPr>
                  <a:t>1</a:t>
                </a:r>
                <a:r>
                  <a:rPr lang="fr-FR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 (b) </a:t>
                </a:r>
                <a:endParaRPr lang="fr-FR" sz="28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7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392</TotalTime>
  <Words>670</Words>
  <Application>Microsoft Office PowerPoint</Application>
  <PresentationFormat>Affichage à l'écran (4:3)</PresentationFormat>
  <Paragraphs>269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Capitaux</vt:lpstr>
      <vt:lpstr>Projet de conception</vt:lpstr>
      <vt:lpstr>Objectif</vt:lpstr>
      <vt:lpstr>Principe de fonctionnement</vt:lpstr>
      <vt:lpstr>Spécifications</vt:lpstr>
      <vt:lpstr>Interface niveau TOP</vt:lpstr>
      <vt:lpstr>Nombre d’itérations</vt:lpstr>
      <vt:lpstr>Taille des bus d’entrée</vt:lpstr>
      <vt:lpstr>Choix d’architecture</vt:lpstr>
      <vt:lpstr>Choix d’architecture</vt:lpstr>
      <vt:lpstr>Avancement</vt:lpstr>
      <vt:lpstr>Simulation temporelle cellule</vt:lpstr>
      <vt:lpstr>Simulation temporelle 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aurelien.goux@etu.univ-lyon1.fr</dc:creator>
  <cp:lastModifiedBy>Floriant PETERSCHMITT</cp:lastModifiedBy>
  <cp:revision>58</cp:revision>
  <dcterms:created xsi:type="dcterms:W3CDTF">2017-05-30T13:24:14Z</dcterms:created>
  <dcterms:modified xsi:type="dcterms:W3CDTF">2017-05-31T17:00:30Z</dcterms:modified>
</cp:coreProperties>
</file>