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9"/>
    <p:restoredTop sz="90114"/>
  </p:normalViewPr>
  <p:slideViewPr>
    <p:cSldViewPr snapToGrid="0" snapToObjects="1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6807-5DCB-E743-AB15-1C2F8548694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41C3-44BE-D247-849A-15466EA1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606"/>
            <a:ext cx="10515600" cy="81431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Hardware Design of Spiking Neural Network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5"/>
            <a:ext cx="10515600" cy="518477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Spiking Neural Networks </a:t>
            </a:r>
            <a:r>
              <a:rPr lang="en-US" sz="2000" dirty="0" smtClean="0"/>
              <a:t>= </a:t>
            </a:r>
            <a:r>
              <a:rPr lang="en-US" sz="2000" dirty="0"/>
              <a:t>represent a special class of artificial neural networks, where </a:t>
            </a:r>
            <a:r>
              <a:rPr lang="en-US" sz="2000" dirty="0" smtClean="0"/>
              <a:t>neurons communicate </a:t>
            </a:r>
            <a:r>
              <a:rPr lang="en-US" sz="2000" dirty="0"/>
              <a:t>by sequences of </a:t>
            </a:r>
            <a:r>
              <a:rPr lang="en-US" sz="2000" dirty="0" smtClean="0"/>
              <a:t>spikes</a:t>
            </a:r>
            <a:r>
              <a:rPr lang="en-US" sz="2000" dirty="0"/>
              <a:t> </a:t>
            </a:r>
            <a:r>
              <a:rPr lang="en-US" sz="2000" dirty="0" smtClean="0"/>
              <a:t>(a.k.a.</a:t>
            </a:r>
            <a:r>
              <a:rPr lang="en-US" sz="2000" dirty="0" smtClean="0"/>
              <a:t> pulses)</a:t>
            </a:r>
            <a:endParaRPr lang="en-US" sz="20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Objective: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Design </a:t>
            </a:r>
            <a:r>
              <a:rPr lang="en-US" sz="2000" dirty="0" smtClean="0"/>
              <a:t>small </a:t>
            </a:r>
            <a:r>
              <a:rPr lang="en-US" sz="2000" dirty="0" smtClean="0"/>
              <a:t>spiking neural network and evaluate its performance/power consumption during the learning &amp; evaluation states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Tasks: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Choose a spiking neural network structure (# neurons in </a:t>
            </a:r>
            <a:r>
              <a:rPr lang="en-US" sz="2000" dirty="0" smtClean="0"/>
              <a:t>input layer, </a:t>
            </a:r>
            <a:r>
              <a:rPr lang="en-US" sz="2000" dirty="0" smtClean="0"/>
              <a:t>output and intermediate layers; type of network connectivity, compute number of required synaptic weights);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Design </a:t>
            </a:r>
            <a:r>
              <a:rPr lang="en-US" sz="2000" dirty="0" smtClean="0"/>
              <a:t>digital generic integrate-and-fire </a:t>
            </a:r>
            <a:r>
              <a:rPr lang="en-US" sz="2000" dirty="0" smtClean="0"/>
              <a:t>neuron (able to generate a spiking signal and capable of learning, </a:t>
            </a:r>
            <a:r>
              <a:rPr lang="en-US" sz="2000" dirty="0" err="1" smtClean="0"/>
              <a:t>i.e</a:t>
            </a:r>
            <a:r>
              <a:rPr lang="en-US" sz="2000" dirty="0" smtClean="0"/>
              <a:t>, with adaptable membrane potential);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Design </a:t>
            </a:r>
            <a:r>
              <a:rPr lang="en-US" sz="2000" dirty="0" smtClean="0"/>
              <a:t>generic synapse </a:t>
            </a:r>
            <a:r>
              <a:rPr lang="en-US" sz="2000" dirty="0" smtClean="0"/>
              <a:t>array (able to </a:t>
            </a:r>
            <a:r>
              <a:rPr lang="en-US" sz="2000" dirty="0" smtClean="0"/>
              <a:t>read/write/store  and </a:t>
            </a:r>
            <a:r>
              <a:rPr lang="en-US" sz="2000" dirty="0" smtClean="0"/>
              <a:t>use synaptic weights and capable of learning, i.e., rewritable);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Build SNN using designed neuron and synapse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Test the SNN for learning and evaluation of </a:t>
            </a:r>
            <a:r>
              <a:rPr lang="en-US" sz="2000" dirty="0" smtClean="0"/>
              <a:t>patterns through Simulation and FPGA Emulation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Evaluate performance (speed and precision of learning) and power consumption.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Skills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/>
              <a:t>RTL </a:t>
            </a:r>
            <a:r>
              <a:rPr lang="en-US" sz="2200" dirty="0" smtClean="0"/>
              <a:t>Design and Simulation, FPGA prototyping</a:t>
            </a:r>
          </a:p>
          <a:p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Potential continuation:</a:t>
            </a:r>
            <a:r>
              <a:rPr lang="en-US" sz="2600" dirty="0" smtClean="0"/>
              <a:t>	</a:t>
            </a:r>
          </a:p>
          <a:p>
            <a:pPr lvl="1"/>
            <a:r>
              <a:rPr lang="en-US" sz="2200" dirty="0" smtClean="0"/>
              <a:t>1. Mixed – analog design implementation and validation and </a:t>
            </a:r>
            <a:r>
              <a:rPr lang="en-US" sz="2200" dirty="0" smtClean="0"/>
              <a:t>Comparison with RTL digital version</a:t>
            </a:r>
          </a:p>
          <a:p>
            <a:pPr lvl="1"/>
            <a:r>
              <a:rPr lang="en-US" sz="2200" dirty="0" smtClean="0"/>
              <a:t>2. High level description of “neuron – synapses” and HLS </a:t>
            </a:r>
            <a:r>
              <a:rPr lang="en-US" sz="2200" dirty="0"/>
              <a:t>and Comparison with </a:t>
            </a:r>
            <a:r>
              <a:rPr lang="en-US" sz="2200" dirty="0" smtClean="0"/>
              <a:t>RTL digital </a:t>
            </a:r>
            <a:r>
              <a:rPr lang="en-US" sz="2200" dirty="0"/>
              <a:t>version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1976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smtClean="0"/>
              <a:t>Lorena </a:t>
            </a:r>
            <a:r>
              <a:rPr lang="en-US" sz="2400" b="1" i="1" dirty="0" err="1" smtClean="0"/>
              <a:t>Anghel</a:t>
            </a:r>
            <a:r>
              <a:rPr lang="en-US" sz="2400" b="1" i="1" dirty="0" smtClean="0"/>
              <a:t>, Ioana Vatajelu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72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6" y="3877848"/>
            <a:ext cx="5593016" cy="27746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71976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smtClean="0"/>
              <a:t>Example</a:t>
            </a:r>
            <a:endParaRPr lang="en-US" sz="2400" b="1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32606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/>
              <a:t>Hardware Design of Spiking Neural Network</a:t>
            </a:r>
            <a:endParaRPr lang="en-US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0" y="1365095"/>
            <a:ext cx="5419950" cy="2512753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031737" y="3535812"/>
            <a:ext cx="5567140" cy="2685804"/>
          </a:xfrm>
          <a:custGeom>
            <a:avLst/>
            <a:gdLst>
              <a:gd name="connsiteX0" fmla="*/ 0 w 1413163"/>
              <a:gd name="connsiteY0" fmla="*/ 0 h 1163782"/>
              <a:gd name="connsiteX1" fmla="*/ 881149 w 1413163"/>
              <a:gd name="connsiteY1" fmla="*/ 282633 h 1163782"/>
              <a:gd name="connsiteX2" fmla="*/ 1413163 w 1413163"/>
              <a:gd name="connsiteY2" fmla="*/ 1163782 h 1163782"/>
              <a:gd name="connsiteX0" fmla="*/ 746502 w 2159665"/>
              <a:gd name="connsiteY0" fmla="*/ 0 h 1163782"/>
              <a:gd name="connsiteX1" fmla="*/ 29215 w 2159665"/>
              <a:gd name="connsiteY1" fmla="*/ 683614 h 1163782"/>
              <a:gd name="connsiteX2" fmla="*/ 2159665 w 2159665"/>
              <a:gd name="connsiteY2" fmla="*/ 1163782 h 1163782"/>
              <a:gd name="connsiteX0" fmla="*/ 0 w 2611990"/>
              <a:gd name="connsiteY0" fmla="*/ 0 h 644330"/>
              <a:gd name="connsiteX1" fmla="*/ 481540 w 2611990"/>
              <a:gd name="connsiteY1" fmla="*/ 164162 h 644330"/>
              <a:gd name="connsiteX2" fmla="*/ 2611990 w 2611990"/>
              <a:gd name="connsiteY2" fmla="*/ 644330 h 644330"/>
              <a:gd name="connsiteX0" fmla="*/ 0 w 2611990"/>
              <a:gd name="connsiteY0" fmla="*/ 0 h 644330"/>
              <a:gd name="connsiteX1" fmla="*/ 318064 w 2611990"/>
              <a:gd name="connsiteY1" fmla="*/ 346426 h 644330"/>
              <a:gd name="connsiteX2" fmla="*/ 2611990 w 2611990"/>
              <a:gd name="connsiteY2" fmla="*/ 644330 h 64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990" h="644330">
                <a:moveTo>
                  <a:pt x="0" y="0"/>
                </a:moveTo>
                <a:cubicBezTo>
                  <a:pt x="322811" y="44334"/>
                  <a:pt x="-117268" y="239038"/>
                  <a:pt x="318064" y="346426"/>
                </a:cubicBezTo>
                <a:cubicBezTo>
                  <a:pt x="753396" y="453814"/>
                  <a:pt x="2611990" y="644330"/>
                  <a:pt x="2611990" y="64433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63" y="1126921"/>
            <a:ext cx="4456545" cy="2865517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5684582" y="1852251"/>
            <a:ext cx="3618445" cy="1195749"/>
          </a:xfrm>
          <a:custGeom>
            <a:avLst/>
            <a:gdLst>
              <a:gd name="connsiteX0" fmla="*/ 0 w 1413163"/>
              <a:gd name="connsiteY0" fmla="*/ 0 h 1163782"/>
              <a:gd name="connsiteX1" fmla="*/ 881149 w 1413163"/>
              <a:gd name="connsiteY1" fmla="*/ 282633 h 1163782"/>
              <a:gd name="connsiteX2" fmla="*/ 1413163 w 1413163"/>
              <a:gd name="connsiteY2" fmla="*/ 1163782 h 1163782"/>
              <a:gd name="connsiteX0" fmla="*/ 746502 w 2159665"/>
              <a:gd name="connsiteY0" fmla="*/ 0 h 1163782"/>
              <a:gd name="connsiteX1" fmla="*/ 29215 w 2159665"/>
              <a:gd name="connsiteY1" fmla="*/ 683614 h 1163782"/>
              <a:gd name="connsiteX2" fmla="*/ 2159665 w 2159665"/>
              <a:gd name="connsiteY2" fmla="*/ 1163782 h 1163782"/>
              <a:gd name="connsiteX0" fmla="*/ 0 w 2611990"/>
              <a:gd name="connsiteY0" fmla="*/ 0 h 644330"/>
              <a:gd name="connsiteX1" fmla="*/ 481540 w 2611990"/>
              <a:gd name="connsiteY1" fmla="*/ 164162 h 644330"/>
              <a:gd name="connsiteX2" fmla="*/ 2611990 w 2611990"/>
              <a:gd name="connsiteY2" fmla="*/ 644330 h 644330"/>
              <a:gd name="connsiteX0" fmla="*/ 0 w 2611990"/>
              <a:gd name="connsiteY0" fmla="*/ 0 h 644330"/>
              <a:gd name="connsiteX1" fmla="*/ 318064 w 2611990"/>
              <a:gd name="connsiteY1" fmla="*/ 346426 h 644330"/>
              <a:gd name="connsiteX2" fmla="*/ 2611990 w 2611990"/>
              <a:gd name="connsiteY2" fmla="*/ 644330 h 644330"/>
              <a:gd name="connsiteX0" fmla="*/ 0 w 2611990"/>
              <a:gd name="connsiteY0" fmla="*/ 0 h 644330"/>
              <a:gd name="connsiteX1" fmla="*/ 318064 w 2611990"/>
              <a:gd name="connsiteY1" fmla="*/ 346426 h 644330"/>
              <a:gd name="connsiteX2" fmla="*/ 1251189 w 2611990"/>
              <a:gd name="connsiteY2" fmla="*/ 465438 h 644330"/>
              <a:gd name="connsiteX3" fmla="*/ 2611990 w 2611990"/>
              <a:gd name="connsiteY3" fmla="*/ 644330 h 644330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1251189 w 2732061"/>
              <a:gd name="connsiteY2" fmla="*/ 465438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061" h="949498">
                <a:moveTo>
                  <a:pt x="0" y="0"/>
                </a:moveTo>
                <a:cubicBezTo>
                  <a:pt x="322811" y="44334"/>
                  <a:pt x="-58900" y="253068"/>
                  <a:pt x="318064" y="346426"/>
                </a:cubicBezTo>
                <a:cubicBezTo>
                  <a:pt x="695028" y="439784"/>
                  <a:pt x="2065001" y="482978"/>
                  <a:pt x="2261783" y="560146"/>
                </a:cubicBezTo>
                <a:cubicBezTo>
                  <a:pt x="2458565" y="637314"/>
                  <a:pt x="2575302" y="819714"/>
                  <a:pt x="2732061" y="949498"/>
                </a:cubicBezTo>
              </a:path>
            </a:pathLst>
          </a:custGeom>
          <a:noFill/>
          <a:ln w="38100">
            <a:solidFill>
              <a:schemeClr val="accent5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197578" y="2006029"/>
            <a:ext cx="6189367" cy="1980599"/>
          </a:xfrm>
          <a:custGeom>
            <a:avLst/>
            <a:gdLst>
              <a:gd name="connsiteX0" fmla="*/ 0 w 1413163"/>
              <a:gd name="connsiteY0" fmla="*/ 0 h 1163782"/>
              <a:gd name="connsiteX1" fmla="*/ 881149 w 1413163"/>
              <a:gd name="connsiteY1" fmla="*/ 282633 h 1163782"/>
              <a:gd name="connsiteX2" fmla="*/ 1413163 w 1413163"/>
              <a:gd name="connsiteY2" fmla="*/ 1163782 h 1163782"/>
              <a:gd name="connsiteX0" fmla="*/ 746502 w 2159665"/>
              <a:gd name="connsiteY0" fmla="*/ 0 h 1163782"/>
              <a:gd name="connsiteX1" fmla="*/ 29215 w 2159665"/>
              <a:gd name="connsiteY1" fmla="*/ 683614 h 1163782"/>
              <a:gd name="connsiteX2" fmla="*/ 2159665 w 2159665"/>
              <a:gd name="connsiteY2" fmla="*/ 1163782 h 1163782"/>
              <a:gd name="connsiteX0" fmla="*/ 0 w 2611990"/>
              <a:gd name="connsiteY0" fmla="*/ 0 h 644330"/>
              <a:gd name="connsiteX1" fmla="*/ 481540 w 2611990"/>
              <a:gd name="connsiteY1" fmla="*/ 164162 h 644330"/>
              <a:gd name="connsiteX2" fmla="*/ 2611990 w 2611990"/>
              <a:gd name="connsiteY2" fmla="*/ 644330 h 644330"/>
              <a:gd name="connsiteX0" fmla="*/ 0 w 2611990"/>
              <a:gd name="connsiteY0" fmla="*/ 0 h 644330"/>
              <a:gd name="connsiteX1" fmla="*/ 318064 w 2611990"/>
              <a:gd name="connsiteY1" fmla="*/ 346426 h 644330"/>
              <a:gd name="connsiteX2" fmla="*/ 2611990 w 2611990"/>
              <a:gd name="connsiteY2" fmla="*/ 644330 h 644330"/>
              <a:gd name="connsiteX0" fmla="*/ 0 w 2611990"/>
              <a:gd name="connsiteY0" fmla="*/ 0 h 644330"/>
              <a:gd name="connsiteX1" fmla="*/ 318064 w 2611990"/>
              <a:gd name="connsiteY1" fmla="*/ 346426 h 644330"/>
              <a:gd name="connsiteX2" fmla="*/ 1251189 w 2611990"/>
              <a:gd name="connsiteY2" fmla="*/ 465438 h 644330"/>
              <a:gd name="connsiteX3" fmla="*/ 2611990 w 2611990"/>
              <a:gd name="connsiteY3" fmla="*/ 644330 h 644330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1251189 w 2732061"/>
              <a:gd name="connsiteY2" fmla="*/ 465438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  <a:gd name="connsiteX0" fmla="*/ 0 w 2732061"/>
              <a:gd name="connsiteY0" fmla="*/ 0 h 949498"/>
              <a:gd name="connsiteX1" fmla="*/ 318064 w 2732061"/>
              <a:gd name="connsiteY1" fmla="*/ 346426 h 949498"/>
              <a:gd name="connsiteX2" fmla="*/ 2261783 w 2732061"/>
              <a:gd name="connsiteY2" fmla="*/ 560146 h 949498"/>
              <a:gd name="connsiteX3" fmla="*/ 2732061 w 2732061"/>
              <a:gd name="connsiteY3" fmla="*/ 949498 h 949498"/>
              <a:gd name="connsiteX0" fmla="*/ 0 w 4673203"/>
              <a:gd name="connsiteY0" fmla="*/ 942544 h 1572717"/>
              <a:gd name="connsiteX1" fmla="*/ 318064 w 4673203"/>
              <a:gd name="connsiteY1" fmla="*/ 1288970 h 1572717"/>
              <a:gd name="connsiteX2" fmla="*/ 2261783 w 4673203"/>
              <a:gd name="connsiteY2" fmla="*/ 1502690 h 1572717"/>
              <a:gd name="connsiteX3" fmla="*/ 4673203 w 4673203"/>
              <a:gd name="connsiteY3" fmla="*/ 8418 h 157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203" h="1572717">
                <a:moveTo>
                  <a:pt x="0" y="942544"/>
                </a:moveTo>
                <a:cubicBezTo>
                  <a:pt x="322811" y="986878"/>
                  <a:pt x="-58900" y="1195612"/>
                  <a:pt x="318064" y="1288970"/>
                </a:cubicBezTo>
                <a:cubicBezTo>
                  <a:pt x="695028" y="1382328"/>
                  <a:pt x="1535927" y="1716115"/>
                  <a:pt x="2261783" y="1502690"/>
                </a:cubicBezTo>
                <a:cubicBezTo>
                  <a:pt x="2987639" y="1289265"/>
                  <a:pt x="4516444" y="-121366"/>
                  <a:pt x="4673203" y="8418"/>
                </a:cubicBezTo>
              </a:path>
            </a:pathLst>
          </a:custGeom>
          <a:noFill/>
          <a:ln w="38100">
            <a:solidFill>
              <a:schemeClr val="accent5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185</Words>
  <Application>Microsoft Macintosh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Hardware Design of Spiking Neural Network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Reliable SRAM-based PUFs</dc:title>
  <dc:creator>ioana vatajelu</dc:creator>
  <cp:lastModifiedBy>Lorena ANGHEL</cp:lastModifiedBy>
  <cp:revision>26</cp:revision>
  <dcterms:created xsi:type="dcterms:W3CDTF">2017-09-22T12:58:05Z</dcterms:created>
  <dcterms:modified xsi:type="dcterms:W3CDTF">2017-10-18T11:27:50Z</dcterms:modified>
</cp:coreProperties>
</file>