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5814" autoAdjust="0"/>
  </p:normalViewPr>
  <p:slideViewPr>
    <p:cSldViewPr snapToGrid="0">
      <p:cViewPr varScale="1">
        <p:scale>
          <a:sx n="98" d="100"/>
          <a:sy n="98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ms-vscode.azurecli" TargetMode="External"/><Relationship Id="rId3" Type="http://schemas.openxmlformats.org/officeDocument/2006/relationships/hyperlink" Target="https://docs.microsoft.com/en-us/powershell/azure/install-azurerm-ps?view=azurermps-6.9.0" TargetMode="External"/><Relationship Id="rId7" Type="http://schemas.openxmlformats.org/officeDocument/2006/relationships/hyperlink" Target="https://marketplace.visualstudio.com/items?itemName=ms-vscode.PowerShel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artofshell.armsnippet" TargetMode="External"/><Relationship Id="rId5" Type="http://schemas.openxmlformats.org/officeDocument/2006/relationships/hyperlink" Target="https://marketplace.visualstudio.com/items?itemName=msazurermtools.azurerm-vscode-tools" TargetMode="External"/><Relationship Id="rId4" Type="http://schemas.openxmlformats.org/officeDocument/2006/relationships/hyperlink" Target="https://docs.microsoft.com/en-us/cli/azure/install-azure-cli?view=azure-cli-latest" TargetMode="External"/><Relationship Id="rId9" Type="http://schemas.openxmlformats.org/officeDocument/2006/relationships/hyperlink" Target="https://github.com/peterschen/AzureMonitoringHackath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mmerd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Monitoring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Monitor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10:00 – 10:30: Kickoff</a:t>
            </a:r>
          </a:p>
          <a:p>
            <a:r>
              <a:rPr lang="en-US" dirty="0"/>
              <a:t>10:30 – 11:30: Azure Security &amp; Management overview</a:t>
            </a:r>
          </a:p>
          <a:p>
            <a:r>
              <a:rPr lang="en-US" dirty="0"/>
              <a:t>11:30 – 12:15: Lunch</a:t>
            </a:r>
          </a:p>
          <a:p>
            <a:r>
              <a:rPr lang="en-US" dirty="0"/>
              <a:t>12:15 – 14:00: Azure Monitor and Alert Rule challenges</a:t>
            </a:r>
          </a:p>
          <a:p>
            <a:r>
              <a:rPr lang="en-US" dirty="0"/>
              <a:t>14:00 – 14:15: Break</a:t>
            </a:r>
          </a:p>
          <a:p>
            <a:r>
              <a:rPr lang="en-US" dirty="0"/>
              <a:t>14:15 – 16:15: Log Analytics challenges </a:t>
            </a:r>
            <a:r>
              <a:rPr lang="en-US" sz="1600" u="sng" dirty="0"/>
              <a:t>(this is the cool stuff especially for security folks!)</a:t>
            </a:r>
          </a:p>
          <a:p>
            <a:r>
              <a:rPr lang="en-US" dirty="0"/>
              <a:t>16:15 – 16:30: Break</a:t>
            </a:r>
          </a:p>
          <a:p>
            <a:r>
              <a:rPr lang="en-US" dirty="0"/>
              <a:t>16:30 – 17:00: Team sync (the good bad and ugly)</a:t>
            </a:r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Hackathon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10515600" cy="468433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Deploy Infra using PowerShell \ CLI and an ARM Template</a:t>
            </a:r>
          </a:p>
          <a:p>
            <a:pPr lvl="1"/>
            <a:r>
              <a:rPr lang="en-US" dirty="0"/>
              <a:t>Setup Azure Module on Windows PowerShell</a:t>
            </a:r>
            <a:br>
              <a:rPr lang="en-US" dirty="0"/>
            </a:br>
            <a:r>
              <a:rPr lang="en-US" dirty="0">
                <a:hlinkClick r:id="rId3"/>
              </a:rPr>
              <a:t>https://docs.microsoft.com/en-us/powershell/azure/install-azurerm-ps?view=azurermps-6.9.0</a:t>
            </a:r>
            <a:endParaRPr lang="en-US" dirty="0"/>
          </a:p>
          <a:p>
            <a:pPr lvl="1"/>
            <a:r>
              <a:rPr lang="en-US" dirty="0"/>
              <a:t>Setup Azure CLI</a:t>
            </a:r>
            <a:br>
              <a:rPr lang="en-US" dirty="0"/>
            </a:br>
            <a:r>
              <a:rPr lang="en-US" dirty="0">
                <a:hlinkClick r:id="rId4"/>
              </a:rPr>
              <a:t>https://docs.microsoft.com/en-us/cli/azure/install-azure-cli?view=azure-cli-latest</a:t>
            </a:r>
            <a:endParaRPr lang="en-US" dirty="0"/>
          </a:p>
          <a:p>
            <a:pPr lvl="1"/>
            <a:r>
              <a:rPr lang="en-US" dirty="0"/>
              <a:t>Install Visual Studio Code and Extensions (depending on your tool of choice)</a:t>
            </a:r>
          </a:p>
          <a:p>
            <a:pPr lvl="2"/>
            <a:r>
              <a:rPr lang="en-US" dirty="0"/>
              <a:t>Azure Resource Manager Tools - </a:t>
            </a:r>
            <a:r>
              <a:rPr lang="en-US" dirty="0">
                <a:hlinkClick r:id="rId5"/>
              </a:rPr>
              <a:t>https://marketplace.visualstudio.com/items?itemName=msazurermtools.azurerm-vscode-tools</a:t>
            </a:r>
            <a:endParaRPr lang="en-US" dirty="0"/>
          </a:p>
          <a:p>
            <a:pPr lvl="2"/>
            <a:r>
              <a:rPr lang="en-US" dirty="0"/>
              <a:t>ARM snippets - </a:t>
            </a:r>
            <a:r>
              <a:rPr lang="en-US" dirty="0">
                <a:hlinkClick r:id="rId6"/>
              </a:rPr>
              <a:t>https://marketplace.visualstudio.com/items?itemName=artofshell.armsnippet</a:t>
            </a:r>
            <a:endParaRPr lang="en-US" dirty="0"/>
          </a:p>
          <a:p>
            <a:pPr lvl="2"/>
            <a:r>
              <a:rPr lang="en-US" dirty="0"/>
              <a:t>PowerShell - </a:t>
            </a:r>
            <a:r>
              <a:rPr lang="en-US" dirty="0">
                <a:hlinkClick r:id="rId7"/>
              </a:rPr>
              <a:t>https://marketplace.visualstudio.com/items?itemName=ms-vscode.PowerShell</a:t>
            </a:r>
            <a:endParaRPr lang="en-US" dirty="0"/>
          </a:p>
          <a:p>
            <a:pPr lvl="2"/>
            <a:r>
              <a:rPr lang="en-US" dirty="0"/>
              <a:t>Azure CLI Tools – </a:t>
            </a:r>
            <a:br>
              <a:rPr lang="en-US" dirty="0"/>
            </a:br>
            <a:r>
              <a:rPr lang="en-US" dirty="0">
                <a:hlinkClick r:id="rId8"/>
              </a:rPr>
              <a:t>https://marketplace.visualstudio.com/items?itemName=ms-vscode.azurecli</a:t>
            </a:r>
            <a:endParaRPr lang="en-US" dirty="0"/>
          </a:p>
          <a:p>
            <a:pPr lvl="1"/>
            <a:r>
              <a:rPr lang="en-US" dirty="0"/>
              <a:t>Download Azure Monitoring Hackathon as a zip file and extract it to a folder - </a:t>
            </a:r>
            <a:r>
              <a:rPr lang="en-US" dirty="0">
                <a:hlinkClick r:id="rId9"/>
              </a:rPr>
              <a:t>https://github.com/peterschen/AzureMonitoringHackathon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From the Student/Resources folder, open the </a:t>
            </a:r>
            <a:r>
              <a:rPr lang="en-US" dirty="0" err="1"/>
              <a:t>DeployMonHackEnv</a:t>
            </a:r>
            <a:r>
              <a:rPr lang="en-US" dirty="0"/>
              <a:t>.(ps1 or </a:t>
            </a:r>
            <a:r>
              <a:rPr lang="en-US" dirty="0" err="1"/>
              <a:t>sh</a:t>
            </a:r>
            <a:r>
              <a:rPr lang="en-US" dirty="0"/>
              <a:t>) and </a:t>
            </a:r>
            <a:r>
              <a:rPr lang="en-US" dirty="0" err="1"/>
              <a:t>azuredeploy.parameters.json</a:t>
            </a:r>
            <a:r>
              <a:rPr lang="en-US" dirty="0"/>
              <a:t> files and </a:t>
            </a:r>
            <a:r>
              <a:rPr lang="en-US" b="1" u="sng" dirty="0"/>
              <a:t>follow the instructions.</a:t>
            </a:r>
          </a:p>
        </p:txBody>
      </p:sp>
    </p:spTree>
    <p:extLst>
      <p:ext uri="{BB962C8B-B14F-4D97-AF65-F5344CB8AC3E}">
        <p14:creationId xmlns:p14="http://schemas.microsoft.com/office/powerpoint/2010/main" val="335318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38FE3-026F-4A1E-A276-82349506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614947"/>
            <a:ext cx="6553545" cy="563604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look like this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1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Alert Rule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Prep</a:t>
            </a:r>
          </a:p>
          <a:p>
            <a:pPr lvl="1"/>
            <a:r>
              <a:rPr lang="en-US" sz="1600" dirty="0"/>
              <a:t>Turn off IE Enhanced Security Configuration in Server Manager</a:t>
            </a:r>
          </a:p>
          <a:p>
            <a:pPr lvl="1"/>
            <a:r>
              <a:rPr lang="en-US" sz="1600" dirty="0"/>
              <a:t>Download and Install </a:t>
            </a:r>
            <a:r>
              <a:rPr lang="en-US" sz="1600" dirty="0" err="1"/>
              <a:t>HammerDB</a:t>
            </a:r>
            <a:r>
              <a:rPr lang="en-US" sz="1600" dirty="0"/>
              <a:t> tool on the Visual Studio VM: w</a:t>
            </a:r>
            <a:r>
              <a:rPr lang="en-US" sz="1600" dirty="0">
                <a:hlinkClick r:id="rId3"/>
              </a:rPr>
              <a:t>ww.hammerdb.com</a:t>
            </a:r>
            <a:endParaRPr lang="en-US" sz="1600" dirty="0"/>
          </a:p>
          <a:p>
            <a:pPr lvl="1"/>
            <a:r>
              <a:rPr lang="en-US" sz="1600" dirty="0"/>
              <a:t>Create a database called “</a:t>
            </a:r>
            <a:r>
              <a:rPr lang="en-US" sz="1600" dirty="0" err="1"/>
              <a:t>tpcc</a:t>
            </a:r>
            <a:r>
              <a:rPr lang="en-US" sz="1600" dirty="0"/>
              <a:t>” on the SQL Server</a:t>
            </a:r>
          </a:p>
          <a:p>
            <a:pPr lvl="1"/>
            <a:r>
              <a:rPr lang="en-US" sz="1600" dirty="0"/>
              <a:t>Use </a:t>
            </a:r>
            <a:r>
              <a:rPr lang="en-US" sz="1600" dirty="0" err="1"/>
              <a:t>HammerDB</a:t>
            </a:r>
            <a:r>
              <a:rPr lang="en-US" sz="1600" dirty="0"/>
              <a:t> Build to create transaction load</a:t>
            </a:r>
          </a:p>
          <a:p>
            <a:r>
              <a:rPr lang="en-US" sz="2000" dirty="0"/>
              <a:t>From Azure Portal, enable guest-level monitoring on SQL Server</a:t>
            </a:r>
          </a:p>
          <a:p>
            <a:pPr lvl="1"/>
            <a:r>
              <a:rPr lang="en-US" sz="1600" dirty="0"/>
              <a:t>Add a Performance Counter Metric for </a:t>
            </a:r>
          </a:p>
          <a:p>
            <a:pPr lvl="2"/>
            <a:r>
              <a:rPr lang="en-US" sz="1400" dirty="0"/>
              <a:t>Object: </a:t>
            </a:r>
            <a:r>
              <a:rPr lang="en-US" sz="1400" dirty="0" err="1"/>
              <a:t>SQLServer:Databases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Counter: Active Transactions</a:t>
            </a:r>
          </a:p>
          <a:p>
            <a:pPr lvl="2"/>
            <a:r>
              <a:rPr lang="en-US" sz="1400" dirty="0" err="1"/>
              <a:t>Instance:tpcc</a:t>
            </a:r>
            <a:endParaRPr lang="en-US" sz="1600" dirty="0"/>
          </a:p>
          <a:p>
            <a:r>
              <a:rPr lang="en-US" sz="2000" dirty="0"/>
              <a:t>From Azure Monitor, create a graph for SQL Server Active Transactions and Percent CPU and pin to your Azure Dashboard</a:t>
            </a:r>
          </a:p>
          <a:p>
            <a:r>
              <a:rPr lang="en-US" sz="2000" dirty="0"/>
              <a:t>Configure the new Azure Monitor sink for guest-level monitoring and alerting</a:t>
            </a:r>
          </a:p>
          <a:p>
            <a:pPr lvl="1"/>
            <a:r>
              <a:rPr lang="en-US" sz="1600" dirty="0"/>
              <a:t>Create an Alert if Active Transactions goes over 100 on the SQL Server </a:t>
            </a:r>
            <a:r>
              <a:rPr lang="en-US" sz="1600" dirty="0" err="1"/>
              <a:t>tpcc</a:t>
            </a:r>
            <a:r>
              <a:rPr lang="en-US" sz="1600" dirty="0"/>
              <a:t> database and configure the action group to send an email to yourself when the threshold is exceeded</a:t>
            </a:r>
          </a:p>
          <a:p>
            <a:r>
              <a:rPr lang="en-US" sz="2000" dirty="0"/>
              <a:t>Create an Alert Rule for CPU over 75% on the Virtual Scale Set that emails me when you go over the threshold.</a:t>
            </a:r>
          </a:p>
          <a:p>
            <a:r>
              <a:rPr lang="en-US" sz="2000" dirty="0"/>
              <a:t>First team to send me both alerts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a new Log Analytics Workspace</a:t>
            </a:r>
          </a:p>
          <a:p>
            <a:pPr lvl="1"/>
            <a:r>
              <a:rPr lang="en-US" dirty="0"/>
              <a:t>From the portal connect SQL Server to your workspace. </a:t>
            </a:r>
          </a:p>
          <a:p>
            <a:pPr lvl="1"/>
            <a:r>
              <a:rPr lang="en-US" dirty="0"/>
              <a:t>Modify the ARM template to automatically connect your VM Scale Set to the workspace.  Then redeploy template and verify the Web and SQL servers are connected</a:t>
            </a:r>
          </a:p>
          <a:p>
            <a:pPr lvl="1"/>
            <a:r>
              <a:rPr lang="en-US" dirty="0"/>
              <a:t>Connect the Azure Activity Log, NSG, LB, Key Vault and Storage Account</a:t>
            </a:r>
          </a:p>
          <a:p>
            <a:pPr lvl="1"/>
            <a:r>
              <a:rPr lang="en-US" dirty="0"/>
              <a:t>Add the following solutions: Activity Log Analytics, Key Vault, Agent Health, Alert Management</a:t>
            </a:r>
          </a:p>
          <a:p>
            <a:pPr lvl="1"/>
            <a:r>
              <a:rPr lang="en-US" dirty="0"/>
              <a:t>Add the standard performance counters, Application and System Event logs and IIS logs.</a:t>
            </a:r>
          </a:p>
          <a:p>
            <a:r>
              <a:rPr lang="en-US" dirty="0"/>
              <a:t>Deploy Service Map agents to Web Scale Set VMs and SQL Servers</a:t>
            </a:r>
          </a:p>
          <a:p>
            <a:pPr lvl="1"/>
            <a:r>
              <a:rPr lang="en-US" dirty="0"/>
              <a:t>Create a FE and BE group in Service Map</a:t>
            </a:r>
          </a:p>
          <a:p>
            <a:pPr lvl="1"/>
            <a:r>
              <a:rPr lang="en-US" dirty="0"/>
              <a:t>Generate DB load using </a:t>
            </a:r>
            <a:r>
              <a:rPr lang="en-US" dirty="0" err="1"/>
              <a:t>HammerDB</a:t>
            </a:r>
            <a:r>
              <a:rPr lang="en-US" dirty="0"/>
              <a:t> from the Visual Studio Server and view the results in Service Map</a:t>
            </a:r>
          </a:p>
          <a:p>
            <a:r>
              <a:rPr lang="en-US" dirty="0"/>
              <a:t>First Team to email me a screenshot with the Visual Studio Server detected by your Scale Set and detected by Service Map wins the challenge.  Good luck!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Dashboard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Custom Performance queries for Web and SQL Servers and save to favorites</a:t>
            </a:r>
          </a:p>
          <a:p>
            <a:pPr lvl="1"/>
            <a:r>
              <a:rPr lang="en-US" dirty="0"/>
              <a:t>Processor Utilization: Processor / % Processor Time</a:t>
            </a:r>
          </a:p>
          <a:p>
            <a:pPr lvl="1"/>
            <a:r>
              <a:rPr lang="en-US" dirty="0"/>
              <a:t>Memory Utilization: Memory / % Committed Bytes In Use</a:t>
            </a:r>
          </a:p>
          <a:p>
            <a:pPr lvl="1"/>
            <a:r>
              <a:rPr lang="en-US" dirty="0"/>
              <a:t>Disk Utilization (IO): Disk Reads/sec and Disk Writes/sec</a:t>
            </a:r>
          </a:p>
          <a:p>
            <a:r>
              <a:rPr lang="en-US" dirty="0"/>
              <a:t>Render the queries in a </a:t>
            </a:r>
            <a:r>
              <a:rPr lang="en-US" dirty="0" err="1"/>
              <a:t>timechart</a:t>
            </a:r>
            <a:r>
              <a:rPr lang="en-US" dirty="0"/>
              <a:t> for the last 4 hours and save to favorites</a:t>
            </a:r>
          </a:p>
          <a:p>
            <a:r>
              <a:rPr lang="en-US" dirty="0"/>
              <a:t>Create a heartbeat query for Web and SQL Server</a:t>
            </a:r>
          </a:p>
          <a:p>
            <a:r>
              <a:rPr lang="en-US" dirty="0"/>
              <a:t>Create a Log Analytics Solution </a:t>
            </a:r>
          </a:p>
          <a:p>
            <a:pPr lvl="1"/>
            <a:r>
              <a:rPr lang="en-US" dirty="0"/>
              <a:t>Use your heartbeat query for the Overview tile</a:t>
            </a:r>
          </a:p>
          <a:p>
            <a:pPr lvl="1"/>
            <a:r>
              <a:rPr lang="en-US" dirty="0"/>
              <a:t>Use your performance queries to create a line chart &amp; list for Processor, Memory and Disk (Reads &amp; Writes).</a:t>
            </a:r>
          </a:p>
          <a:p>
            <a:r>
              <a:rPr lang="en-US" dirty="0"/>
              <a:t>First Team to email me a screenshot with your Solution wins the challenge.  Good luck!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Microsoft Office PowerPoint</Application>
  <PresentationFormat>Widescreen</PresentationFormat>
  <Paragraphs>66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Azure Monitoring Hackathon</vt:lpstr>
      <vt:lpstr>Agenda</vt:lpstr>
      <vt:lpstr>Monitoring Hackathon Setup</vt:lpstr>
      <vt:lpstr>Should look like this </vt:lpstr>
      <vt:lpstr>Monitoring and Alert Rule Challenge </vt:lpstr>
      <vt:lpstr>Log Analytics Challenges</vt:lpstr>
      <vt:lpstr>Log Analytics Dashboard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Monitoring Hackathon</dc:title>
  <dc:creator>Rob Kuehfus</dc:creator>
  <cp:lastModifiedBy>Christoph Petersen</cp:lastModifiedBy>
  <cp:revision>62</cp:revision>
  <dcterms:created xsi:type="dcterms:W3CDTF">2018-05-24T14:55:08Z</dcterms:created>
  <dcterms:modified xsi:type="dcterms:W3CDTF">2018-11-22T14:44:07Z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2018-05-29T16:20:08.8148012Z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