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856" r:id="rId6"/>
    <p:sldId id="1858" r:id="rId7"/>
    <p:sldId id="1863" r:id="rId8"/>
    <p:sldId id="1859" r:id="rId9"/>
    <p:sldId id="1860" r:id="rId10"/>
    <p:sldId id="1861" r:id="rId11"/>
    <p:sldId id="1864" r:id="rId12"/>
    <p:sldId id="1857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" id="{DC04F8E1-9C8E-4024-A43F-8EE745840029}">
          <p14:sldIdLst>
            <p14:sldId id="1856"/>
            <p14:sldId id="1858"/>
          </p14:sldIdLst>
        </p14:section>
        <p14:section name="Prep" id="{DE14DAA9-A130-49C4-8AEA-6E737FAE735E}">
          <p14:sldIdLst>
            <p14:sldId id="1863"/>
          </p14:sldIdLst>
        </p14:section>
        <p14:section name="Day 1" id="{0334F921-C071-4780-BEFC-0C5CE65B5000}">
          <p14:sldIdLst>
            <p14:sldId id="1859"/>
            <p14:sldId id="1860"/>
          </p14:sldIdLst>
        </p14:section>
        <p14:section name="Day 2" id="{4D472C03-9FA9-4634-AD2B-86184AD9A504}">
          <p14:sldIdLst>
            <p14:sldId id="1861"/>
            <p14:sldId id="1864"/>
          </p14:sldIdLst>
        </p14:section>
        <p14:section name="Close" id="{10C0E49B-8A6F-458A-B24A-775061A842CD}">
          <p14:sldIdLst>
            <p14:sldId id="18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CA250-24E3-4C27-8160-30F921E85DC4}" v="44" dt="2018-12-18T21:50:38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2109" autoAdjust="0"/>
  </p:normalViewPr>
  <p:slideViewPr>
    <p:cSldViewPr snapToGrid="0">
      <p:cViewPr varScale="1">
        <p:scale>
          <a:sx n="114" d="100"/>
          <a:sy n="114" d="100"/>
        </p:scale>
        <p:origin x="138" y="102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Petersen" userId="4a3591d6-4c73-4eef-a71f-4d5773edb70d" providerId="ADAL" clId="{573CA250-24E3-4C27-8160-30F921E85DC4}"/>
    <pc:docChg chg="undo redo custSel addSld delSld modSld modSection">
      <pc:chgData name="Christoph Petersen" userId="4a3591d6-4c73-4eef-a71f-4d5773edb70d" providerId="ADAL" clId="{573CA250-24E3-4C27-8160-30F921E85DC4}" dt="2018-12-18T21:50:41.086" v="1375" actId="20577"/>
      <pc:docMkLst>
        <pc:docMk/>
      </pc:docMkLst>
      <pc:sldChg chg="modSp">
        <pc:chgData name="Christoph Petersen" userId="4a3591d6-4c73-4eef-a71f-4d5773edb70d" providerId="ADAL" clId="{573CA250-24E3-4C27-8160-30F921E85DC4}" dt="2018-12-18T21:16:17.279" v="753" actId="20577"/>
        <pc:sldMkLst>
          <pc:docMk/>
          <pc:sldMk cId="3671262658" sldId="1858"/>
        </pc:sldMkLst>
        <pc:spChg chg="mod">
          <ac:chgData name="Christoph Petersen" userId="4a3591d6-4c73-4eef-a71f-4d5773edb70d" providerId="ADAL" clId="{573CA250-24E3-4C27-8160-30F921E85DC4}" dt="2018-12-18T21:16:17.279" v="753" actId="20577"/>
          <ac:spMkLst>
            <pc:docMk/>
            <pc:sldMk cId="3671262658" sldId="1858"/>
            <ac:spMk id="5" creationId="{65C85B65-2A19-40CC-9ED4-B28AFB4AA413}"/>
          </ac:spMkLst>
        </pc:spChg>
      </pc:sldChg>
      <pc:sldChg chg="addSp delSp modSp">
        <pc:chgData name="Christoph Petersen" userId="4a3591d6-4c73-4eef-a71f-4d5773edb70d" providerId="ADAL" clId="{573CA250-24E3-4C27-8160-30F921E85DC4}" dt="2018-12-18T21:07:43.285" v="663" actId="20577"/>
        <pc:sldMkLst>
          <pc:docMk/>
          <pc:sldMk cId="3810454548" sldId="1859"/>
        </pc:sldMkLst>
        <pc:spChg chg="mod">
          <ac:chgData name="Christoph Petersen" userId="4a3591d6-4c73-4eef-a71f-4d5773edb70d" providerId="ADAL" clId="{573CA250-24E3-4C27-8160-30F921E85DC4}" dt="2018-12-18T21:07:43.285" v="663" actId="20577"/>
          <ac:spMkLst>
            <pc:docMk/>
            <pc:sldMk cId="3810454548" sldId="1859"/>
            <ac:spMk id="3" creationId="{1F831BEA-B5D0-40C1-9C49-1B5511A85539}"/>
          </ac:spMkLst>
        </pc:spChg>
        <pc:graphicFrameChg chg="add del mod">
          <ac:chgData name="Christoph Petersen" userId="4a3591d6-4c73-4eef-a71f-4d5773edb70d" providerId="ADAL" clId="{573CA250-24E3-4C27-8160-30F921E85DC4}" dt="2018-12-18T11:26:12.592" v="121" actId="478"/>
          <ac:graphicFrameMkLst>
            <pc:docMk/>
            <pc:sldMk cId="3810454548" sldId="1859"/>
            <ac:graphicFrameMk id="4" creationId="{62B936B1-4DE1-4991-957E-9A401DA8C105}"/>
          </ac:graphicFrameMkLst>
        </pc:graphicFrameChg>
      </pc:sldChg>
      <pc:sldChg chg="modSp">
        <pc:chgData name="Christoph Petersen" userId="4a3591d6-4c73-4eef-a71f-4d5773edb70d" providerId="ADAL" clId="{573CA250-24E3-4C27-8160-30F921E85DC4}" dt="2018-12-18T15:14:50.090" v="476" actId="20577"/>
        <pc:sldMkLst>
          <pc:docMk/>
          <pc:sldMk cId="3931956952" sldId="1860"/>
        </pc:sldMkLst>
        <pc:spChg chg="mod">
          <ac:chgData name="Christoph Petersen" userId="4a3591d6-4c73-4eef-a71f-4d5773edb70d" providerId="ADAL" clId="{573CA250-24E3-4C27-8160-30F921E85DC4}" dt="2018-12-18T15:14:50.090" v="476" actId="20577"/>
          <ac:spMkLst>
            <pc:docMk/>
            <pc:sldMk cId="3931956952" sldId="1860"/>
            <ac:spMk id="3" creationId="{A8B53F5F-A708-48C0-8E1A-00052D491203}"/>
          </ac:spMkLst>
        </pc:spChg>
      </pc:sldChg>
      <pc:sldChg chg="modSp">
        <pc:chgData name="Christoph Petersen" userId="4a3591d6-4c73-4eef-a71f-4d5773edb70d" providerId="ADAL" clId="{573CA250-24E3-4C27-8160-30F921E85DC4}" dt="2018-12-18T19:59:23.795" v="626" actId="20577"/>
        <pc:sldMkLst>
          <pc:docMk/>
          <pc:sldMk cId="1111339084" sldId="1861"/>
        </pc:sldMkLst>
        <pc:spChg chg="mod">
          <ac:chgData name="Christoph Petersen" userId="4a3591d6-4c73-4eef-a71f-4d5773edb70d" providerId="ADAL" clId="{573CA250-24E3-4C27-8160-30F921E85DC4}" dt="2018-12-18T19:59:23.795" v="626" actId="20577"/>
          <ac:spMkLst>
            <pc:docMk/>
            <pc:sldMk cId="1111339084" sldId="1861"/>
            <ac:spMk id="3" creationId="{1F831BEA-B5D0-40C1-9C49-1B5511A85539}"/>
          </ac:spMkLst>
        </pc:spChg>
      </pc:sldChg>
      <pc:sldChg chg="add del">
        <pc:chgData name="Christoph Petersen" userId="4a3591d6-4c73-4eef-a71f-4d5773edb70d" providerId="ADAL" clId="{573CA250-24E3-4C27-8160-30F921E85DC4}" dt="2018-12-18T21:41:38.424" v="756" actId="2696"/>
        <pc:sldMkLst>
          <pc:docMk/>
          <pc:sldMk cId="624293686" sldId="1862"/>
        </pc:sldMkLst>
      </pc:sldChg>
      <pc:sldChg chg="addSp delSp modSp add">
        <pc:chgData name="Christoph Petersen" userId="4a3591d6-4c73-4eef-a71f-4d5773edb70d" providerId="ADAL" clId="{573CA250-24E3-4C27-8160-30F921E85DC4}" dt="2018-12-18T21:50:41.086" v="1375" actId="20577"/>
        <pc:sldMkLst>
          <pc:docMk/>
          <pc:sldMk cId="3004418460" sldId="1863"/>
        </pc:sldMkLst>
        <pc:spChg chg="mod">
          <ac:chgData name="Christoph Petersen" userId="4a3591d6-4c73-4eef-a71f-4d5773edb70d" providerId="ADAL" clId="{573CA250-24E3-4C27-8160-30F921E85DC4}" dt="2018-12-18T21:44:33.021" v="1024"/>
          <ac:spMkLst>
            <pc:docMk/>
            <pc:sldMk cId="3004418460" sldId="1863"/>
            <ac:spMk id="2" creationId="{481E5873-02DA-441D-A306-D508C39F2360}"/>
          </ac:spMkLst>
        </pc:spChg>
        <pc:spChg chg="mod">
          <ac:chgData name="Christoph Petersen" userId="4a3591d6-4c73-4eef-a71f-4d5773edb70d" providerId="ADAL" clId="{573CA250-24E3-4C27-8160-30F921E85DC4}" dt="2018-12-18T21:50:41.086" v="1375" actId="20577"/>
          <ac:spMkLst>
            <pc:docMk/>
            <pc:sldMk cId="3004418460" sldId="1863"/>
            <ac:spMk id="3" creationId="{1F831BEA-B5D0-40C1-9C49-1B5511A85539}"/>
          </ac:spMkLst>
        </pc:spChg>
        <pc:spChg chg="add del">
          <ac:chgData name="Christoph Petersen" userId="4a3591d6-4c73-4eef-a71f-4d5773edb70d" providerId="ADAL" clId="{573CA250-24E3-4C27-8160-30F921E85DC4}" dt="2018-12-18T21:45:23.428" v="1055"/>
          <ac:spMkLst>
            <pc:docMk/>
            <pc:sldMk cId="3004418460" sldId="1863"/>
            <ac:spMk id="4" creationId="{3289EAA5-E61C-484C-BC10-388D6D746FC2}"/>
          </ac:spMkLst>
        </pc:spChg>
      </pc:sldChg>
    </pc:docChg>
  </pc:docChgLst>
  <pc:docChgLst>
    <pc:chgData name="Christoph Petersen" userId="4a3591d6-4c73-4eef-a71f-4d5773edb70d" providerId="ADAL" clId="{95F97583-7A4A-43DC-A767-F16AD6BC1F8C}"/>
    <pc:docChg chg="undo custSel addSld modSld modSection">
      <pc:chgData name="Christoph Petersen" userId="4a3591d6-4c73-4eef-a71f-4d5773edb70d" providerId="ADAL" clId="{95F97583-7A4A-43DC-A767-F16AD6BC1F8C}" dt="2018-12-14T09:23:09.524" v="3211" actId="13926"/>
      <pc:docMkLst>
        <pc:docMk/>
      </pc:docMkLst>
      <pc:sldChg chg="modSp">
        <pc:chgData name="Christoph Petersen" userId="4a3591d6-4c73-4eef-a71f-4d5773edb70d" providerId="ADAL" clId="{95F97583-7A4A-43DC-A767-F16AD6BC1F8C}" dt="2018-12-14T09:15:59.342" v="2320" actId="20577"/>
        <pc:sldMkLst>
          <pc:docMk/>
          <pc:sldMk cId="3671262658" sldId="1858"/>
        </pc:sldMkLst>
        <pc:spChg chg="mod">
          <ac:chgData name="Christoph Petersen" userId="4a3591d6-4c73-4eef-a71f-4d5773edb70d" providerId="ADAL" clId="{95F97583-7A4A-43DC-A767-F16AD6BC1F8C}" dt="2018-12-14T09:15:59.342" v="2320" actId="20577"/>
          <ac:spMkLst>
            <pc:docMk/>
            <pc:sldMk cId="3671262658" sldId="1858"/>
            <ac:spMk id="5" creationId="{65C85B65-2A19-40CC-9ED4-B28AFB4AA413}"/>
          </ac:spMkLst>
        </pc:spChg>
      </pc:sldChg>
      <pc:sldChg chg="modSp new add">
        <pc:chgData name="Christoph Petersen" userId="4a3591d6-4c73-4eef-a71f-4d5773edb70d" providerId="ADAL" clId="{95F97583-7A4A-43DC-A767-F16AD6BC1F8C}" dt="2018-12-14T09:22:50.385" v="3203" actId="13926"/>
        <pc:sldMkLst>
          <pc:docMk/>
          <pc:sldMk cId="3810454548" sldId="1859"/>
        </pc:sldMkLst>
        <pc:spChg chg="mod">
          <ac:chgData name="Christoph Petersen" userId="4a3591d6-4c73-4eef-a71f-4d5773edb70d" providerId="ADAL" clId="{95F97583-7A4A-43DC-A767-F16AD6BC1F8C}" dt="2018-12-14T08:47:09.229" v="966" actId="20577"/>
          <ac:spMkLst>
            <pc:docMk/>
            <pc:sldMk cId="3810454548" sldId="1859"/>
            <ac:spMk id="2" creationId="{481E5873-02DA-441D-A306-D508C39F2360}"/>
          </ac:spMkLst>
        </pc:spChg>
        <pc:spChg chg="mod">
          <ac:chgData name="Christoph Petersen" userId="4a3591d6-4c73-4eef-a71f-4d5773edb70d" providerId="ADAL" clId="{95F97583-7A4A-43DC-A767-F16AD6BC1F8C}" dt="2018-12-14T09:22:50.385" v="3203" actId="13926"/>
          <ac:spMkLst>
            <pc:docMk/>
            <pc:sldMk cId="3810454548" sldId="1859"/>
            <ac:spMk id="3" creationId="{1F831BEA-B5D0-40C1-9C49-1B5511A85539}"/>
          </ac:spMkLst>
        </pc:spChg>
      </pc:sldChg>
      <pc:sldChg chg="modSp new add">
        <pc:chgData name="Christoph Petersen" userId="4a3591d6-4c73-4eef-a71f-4d5773edb70d" providerId="ADAL" clId="{95F97583-7A4A-43DC-A767-F16AD6BC1F8C}" dt="2018-12-14T09:23:09.524" v="3211" actId="13926"/>
        <pc:sldMkLst>
          <pc:docMk/>
          <pc:sldMk cId="3931956952" sldId="1860"/>
        </pc:sldMkLst>
        <pc:spChg chg="mod">
          <ac:chgData name="Christoph Petersen" userId="4a3591d6-4c73-4eef-a71f-4d5773edb70d" providerId="ADAL" clId="{95F97583-7A4A-43DC-A767-F16AD6BC1F8C}" dt="2018-12-14T08:47:23.027" v="1020" actId="20577"/>
          <ac:spMkLst>
            <pc:docMk/>
            <pc:sldMk cId="3931956952" sldId="1860"/>
            <ac:spMk id="2" creationId="{821BD5F6-A927-476D-9BD4-709579B3D231}"/>
          </ac:spMkLst>
        </pc:spChg>
        <pc:spChg chg="mod">
          <ac:chgData name="Christoph Petersen" userId="4a3591d6-4c73-4eef-a71f-4d5773edb70d" providerId="ADAL" clId="{95F97583-7A4A-43DC-A767-F16AD6BC1F8C}" dt="2018-12-14T09:23:09.524" v="3211" actId="13926"/>
          <ac:spMkLst>
            <pc:docMk/>
            <pc:sldMk cId="3931956952" sldId="1860"/>
            <ac:spMk id="3" creationId="{A8B53F5F-A708-48C0-8E1A-00052D491203}"/>
          </ac:spMkLst>
        </pc:spChg>
      </pc:sldChg>
      <pc:sldChg chg="modSp add">
        <pc:chgData name="Christoph Petersen" userId="4a3591d6-4c73-4eef-a71f-4d5773edb70d" providerId="ADAL" clId="{95F97583-7A4A-43DC-A767-F16AD6BC1F8C}" dt="2018-12-14T09:21:26.281" v="3051" actId="13926"/>
        <pc:sldMkLst>
          <pc:docMk/>
          <pc:sldMk cId="1111339084" sldId="1861"/>
        </pc:sldMkLst>
        <pc:spChg chg="mod">
          <ac:chgData name="Christoph Petersen" userId="4a3591d6-4c73-4eef-a71f-4d5773edb70d" providerId="ADAL" clId="{95F97583-7A4A-43DC-A767-F16AD6BC1F8C}" dt="2018-12-14T09:15:43.934" v="2262" actId="404"/>
          <ac:spMkLst>
            <pc:docMk/>
            <pc:sldMk cId="1111339084" sldId="1861"/>
            <ac:spMk id="2" creationId="{481E5873-02DA-441D-A306-D508C39F2360}"/>
          </ac:spMkLst>
        </pc:spChg>
        <pc:spChg chg="mod">
          <ac:chgData name="Christoph Petersen" userId="4a3591d6-4c73-4eef-a71f-4d5773edb70d" providerId="ADAL" clId="{95F97583-7A4A-43DC-A767-F16AD6BC1F8C}" dt="2018-12-14T09:21:26.281" v="3051" actId="13926"/>
          <ac:spMkLst>
            <pc:docMk/>
            <pc:sldMk cId="1111339084" sldId="1861"/>
            <ac:spMk id="3" creationId="{1F831BEA-B5D0-40C1-9C49-1B5511A855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1/7/2019 1:23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1/7/2019 1:23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700AF-103A-46D8-A04A-342538092E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497C0-C2FA-4D5B-B2D1-00191EA71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A4497-145F-4992-BC24-0BA1F8C66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A6ECF-8F9C-45B4-B165-13DEF5BA07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DC53B0-2DDE-4181-A709-C2651853C0C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699AD-1254-41E8-A7F5-15612D535A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341F8F-628E-4F52-9E31-C338BC36CC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BC4A69-176F-4E97-92AA-F310983DC18D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1F219-5DAC-4E1E-B7BA-036F6585BD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CDAF00-7E68-46E6-80D5-DF550A6D8606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63B03-BF83-4F8D-B0A2-66C895FA3F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E27EAF-70C7-479F-8CDD-0A656124AB32}"/>
              </a:ext>
            </a:extLst>
          </p:cNvPr>
          <p:cNvSpPr/>
          <p:nvPr userDrawn="1"/>
        </p:nvSpPr>
        <p:spPr bwMode="auto">
          <a:xfrm>
            <a:off x="5326062" y="0"/>
            <a:ext cx="6865937" cy="6865937"/>
          </a:xfrm>
          <a:prstGeom prst="rect">
            <a:avLst/>
          </a:prstGeom>
          <a:solidFill>
            <a:srgbClr val="0078D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C37247-24D1-46F6-957F-A2D1408FDD2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925396" y="1532662"/>
            <a:ext cx="5667268" cy="38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378084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4DAD3-D8E8-40BB-A807-C930A634E4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177D8-3704-4A90-A132-A1A211A4F5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68561-6145-4C18-ADBD-C9686E1EF4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7653" y="4340984"/>
            <a:ext cx="2875010" cy="1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terschen/blog/blob/monitoring-hackathon/samples/monitoring-hackathon/azuredeploy.jso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azure-monitor/platform/collect-custom-metrics-guestos-resource-manager-vm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platform/metrics-supported" TargetMode="External"/><Relationship Id="rId2" Type="http://schemas.openxmlformats.org/officeDocument/2006/relationships/hyperlink" Target="https://docs.microsoft.com/en-us/azure/azure-monitor/platform/action-group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en-us/azure/azure-monitor/platform/alerts-metric-create-templates" TargetMode="External"/><Relationship Id="rId4" Type="http://schemas.openxmlformats.org/officeDocument/2006/relationships/hyperlink" Target="https://docs.microsoft.com/en-us/azure/azure-monitor/platform/alerts-metri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monitor/platform/metrics-supported" TargetMode="External"/><Relationship Id="rId2" Type="http://schemas.openxmlformats.org/officeDocument/2006/relationships/hyperlink" Target="https://docs.microsoft.com/en-us/azure/azure-monitor/platform/diagnostic-logs-overview#diagnostic-setting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logs.msdn.microsoft.com/ukhybridcloud/2018/11/20/azure-log-analytics-service-level-agreement-sla-part-1/" TargetMode="External"/><Relationship Id="rId4" Type="http://schemas.openxmlformats.org/officeDocument/2006/relationships/hyperlink" Target="https://microsoft-my.sharepoint.com/personal/chpeters_microsoft_com/Documents/Kunden/syscovery/Azure%20Operations%20Managment%20requirements.xlsx?web=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logic-apps/logic-apps-examples-and-scenarios" TargetMode="External"/><Relationship Id="rId2" Type="http://schemas.openxmlformats.org/officeDocument/2006/relationships/hyperlink" Target="https://docs.microsoft.com/en-us/azure/azure-monitor/platform/action-group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connectors/team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B822-BDC2-42CD-A876-67DF4D37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425780"/>
            <a:ext cx="4572000" cy="1107996"/>
          </a:xfrm>
        </p:spPr>
        <p:txBody>
          <a:bodyPr/>
          <a:lstStyle/>
          <a:p>
            <a:r>
              <a:rPr lang="de-DE" dirty="0"/>
              <a:t>Monitoring &amp; Operations Hackathon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BB1D-DB7F-44D8-B3F4-150E63FCB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4572000" cy="615553"/>
          </a:xfrm>
        </p:spPr>
        <p:txBody>
          <a:bodyPr/>
          <a:lstStyle/>
          <a:p>
            <a:r>
              <a:rPr lang="en-US" dirty="0"/>
              <a:t>Christoph Petersen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00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7742A-DD04-4799-94A0-259C1637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85B65-2A19-40CC-9ED4-B28AFB4AA4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245636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Day 1</a:t>
            </a:r>
          </a:p>
          <a:p>
            <a:pPr lvl="1"/>
            <a:r>
              <a:rPr lang="de-DE" dirty="0"/>
              <a:t>10:00 – 10:30: Welcome &amp; Introduction</a:t>
            </a:r>
          </a:p>
          <a:p>
            <a:pPr lvl="1"/>
            <a:r>
              <a:rPr lang="de-DE" dirty="0"/>
              <a:t>10:30 – 12:00: Understanding the Azure Monitor platform and telemetry sources</a:t>
            </a:r>
          </a:p>
          <a:p>
            <a:pPr lvl="1"/>
            <a:r>
              <a:rPr lang="de-DE" dirty="0"/>
              <a:t>12:00 – 12:45: </a:t>
            </a:r>
            <a:r>
              <a:rPr lang="de-DE" i="1" dirty="0"/>
              <a:t>Lunch</a:t>
            </a:r>
          </a:p>
          <a:p>
            <a:pPr lvl="1"/>
            <a:r>
              <a:rPr lang="de-DE" dirty="0"/>
              <a:t>12:45 – 14:30: </a:t>
            </a:r>
            <a:r>
              <a:rPr lang="de-DE" b="1" dirty="0"/>
              <a:t>Challenge 1:</a:t>
            </a:r>
            <a:r>
              <a:rPr lang="de-DE" dirty="0"/>
              <a:t> Using in-guest telemetry for monitoring</a:t>
            </a:r>
          </a:p>
          <a:p>
            <a:pPr lvl="1"/>
            <a:r>
              <a:rPr lang="de-DE" dirty="0"/>
              <a:t>14:30 – 14:45: </a:t>
            </a:r>
            <a:r>
              <a:rPr lang="de-DE" i="1" dirty="0"/>
              <a:t>Break</a:t>
            </a:r>
          </a:p>
          <a:p>
            <a:pPr lvl="1"/>
            <a:r>
              <a:rPr lang="de-DE" dirty="0"/>
              <a:t>14:45 – 16:45: </a:t>
            </a:r>
            <a:r>
              <a:rPr lang="de-DE" b="1" dirty="0"/>
              <a:t>Challenge 2:</a:t>
            </a:r>
            <a:r>
              <a:rPr lang="de-DE" dirty="0"/>
              <a:t> Using platform telemetry for monitoring</a:t>
            </a:r>
          </a:p>
          <a:p>
            <a:pPr lvl="1"/>
            <a:r>
              <a:rPr lang="de-DE" dirty="0"/>
              <a:t>16:45 – 17:00: Team sync: The good, the bad, and the ugly</a:t>
            </a:r>
          </a:p>
          <a:p>
            <a:r>
              <a:rPr lang="de-DE" dirty="0"/>
              <a:t>Day 2</a:t>
            </a:r>
          </a:p>
          <a:p>
            <a:pPr lvl="1"/>
            <a:r>
              <a:rPr lang="de-DE" dirty="0"/>
              <a:t>09:00 – 09:30: Recap day 1</a:t>
            </a:r>
          </a:p>
          <a:p>
            <a:pPr lvl="1"/>
            <a:r>
              <a:rPr lang="de-DE" dirty="0"/>
              <a:t>09:30 – 10:45: How to use Log Analytics as monitoring sink and telemetry intermediary</a:t>
            </a:r>
          </a:p>
          <a:p>
            <a:pPr lvl="1"/>
            <a:r>
              <a:rPr lang="de-DE" dirty="0"/>
              <a:t>10:45 – 11:00: </a:t>
            </a:r>
            <a:r>
              <a:rPr lang="de-DE" i="1" dirty="0"/>
              <a:t>Break</a:t>
            </a:r>
          </a:p>
          <a:p>
            <a:pPr lvl="1"/>
            <a:r>
              <a:rPr lang="de-DE" dirty="0"/>
              <a:t>11:00 – 13:00: </a:t>
            </a:r>
            <a:r>
              <a:rPr lang="de-DE" b="1" dirty="0"/>
              <a:t>Challenge 3:</a:t>
            </a:r>
            <a:r>
              <a:rPr lang="de-DE" dirty="0"/>
              <a:t> Collecting and processing telemetry with Log Analytics</a:t>
            </a:r>
          </a:p>
          <a:p>
            <a:pPr lvl="1"/>
            <a:r>
              <a:rPr lang="de-DE" dirty="0"/>
              <a:t>13:00 – 13:45: </a:t>
            </a:r>
            <a:r>
              <a:rPr lang="de-DE" i="1" dirty="0"/>
              <a:t>Lunch</a:t>
            </a:r>
          </a:p>
          <a:p>
            <a:pPr lvl="1"/>
            <a:r>
              <a:rPr lang="de-DE" dirty="0"/>
              <a:t>13:45 – 15:45: </a:t>
            </a:r>
            <a:r>
              <a:rPr lang="de-DE" b="1" dirty="0"/>
              <a:t>Challenge 4: </a:t>
            </a:r>
            <a:r>
              <a:rPr lang="de-DE" dirty="0"/>
              <a:t>Putting it together: Operations management flow</a:t>
            </a:r>
            <a:endParaRPr lang="de-DE" b="1" dirty="0"/>
          </a:p>
          <a:p>
            <a:pPr lvl="1"/>
            <a:r>
              <a:rPr lang="de-DE" dirty="0"/>
              <a:t>15:45 – 16:00: Team sync: The good, the bad, and the ugly</a:t>
            </a:r>
            <a:r>
              <a:rPr lang="de-D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2626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Requirements &amp; Preparation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533275"/>
          </a:xfrm>
        </p:spPr>
        <p:txBody>
          <a:bodyPr/>
          <a:lstStyle/>
          <a:p>
            <a:r>
              <a:rPr lang="de-DE" dirty="0"/>
              <a:t>Requirements</a:t>
            </a:r>
          </a:p>
          <a:p>
            <a:pPr lvl="1"/>
            <a:r>
              <a:rPr lang="de-DE" dirty="0"/>
              <a:t>Bring your laptop</a:t>
            </a:r>
          </a:p>
          <a:p>
            <a:pPr lvl="1"/>
            <a:r>
              <a:rPr lang="de-DE" dirty="0"/>
              <a:t>Have access to a Azure subscription</a:t>
            </a:r>
          </a:p>
          <a:p>
            <a:r>
              <a:rPr lang="de-DE" dirty="0"/>
              <a:t>Preparation</a:t>
            </a:r>
          </a:p>
          <a:p>
            <a:pPr lvl="1"/>
            <a:r>
              <a:rPr lang="de-DE" dirty="0"/>
              <a:t>Deploy the environment the evening before (bonus points 💪)</a:t>
            </a:r>
          </a:p>
          <a:p>
            <a:pPr lvl="2"/>
            <a:r>
              <a:rPr lang="de-DE" dirty="0"/>
              <a:t>ARM deployment </a:t>
            </a:r>
            <a:r>
              <a:rPr lang="de-DE" dirty="0">
                <a:hlinkClick r:id="rId2"/>
              </a:rPr>
              <a:t>can be found on GitHub</a:t>
            </a:r>
            <a:endParaRPr lang="de-DE" dirty="0"/>
          </a:p>
          <a:p>
            <a:pPr lvl="2"/>
            <a:r>
              <a:rPr lang="de-DE" dirty="0"/>
              <a:t>This is a </a:t>
            </a:r>
            <a:r>
              <a:rPr lang="de-DE" b="1" dirty="0"/>
              <a:t>subscription-level</a:t>
            </a:r>
            <a:r>
              <a:rPr lang="de-DE" dirty="0"/>
              <a:t> deployment</a:t>
            </a:r>
          </a:p>
          <a:p>
            <a:pPr lvl="3"/>
            <a:r>
              <a:rPr lang="de-DE" dirty="0"/>
              <a:t>Azure CLI: </a:t>
            </a:r>
            <a:r>
              <a:rPr lang="en-US" dirty="0" err="1">
                <a:latin typeface="Consolas" panose="020B0609020204030204" pitchFamily="49" charset="0"/>
              </a:rPr>
              <a:t>az</a:t>
            </a:r>
            <a:r>
              <a:rPr lang="en-US" dirty="0">
                <a:latin typeface="Consolas" panose="020B0609020204030204" pitchFamily="49" charset="0"/>
              </a:rPr>
              <a:t> deployment create --name </a:t>
            </a:r>
            <a:r>
              <a:rPr lang="en-US" dirty="0" err="1">
                <a:latin typeface="Consolas" panose="020B0609020204030204" pitchFamily="49" charset="0"/>
              </a:rPr>
              <a:t>mh</a:t>
            </a:r>
            <a:r>
              <a:rPr lang="en-US" dirty="0">
                <a:latin typeface="Consolas" panose="020B0609020204030204" pitchFamily="49" charset="0"/>
              </a:rPr>
              <a:t> --location </a:t>
            </a:r>
            <a:r>
              <a:rPr lang="en-US" dirty="0" err="1">
                <a:latin typeface="Consolas" panose="020B0609020204030204" pitchFamily="49" charset="0"/>
              </a:rPr>
              <a:t>westeurope</a:t>
            </a:r>
            <a:r>
              <a:rPr lang="en-US" dirty="0">
                <a:latin typeface="Consolas" panose="020B0609020204030204" pitchFamily="49" charset="0"/>
              </a:rPr>
              <a:t> --template-file </a:t>
            </a:r>
            <a:r>
              <a:rPr lang="en-US" dirty="0" err="1">
                <a:latin typeface="Consolas" panose="020B0609020204030204" pitchFamily="49" charset="0"/>
              </a:rPr>
              <a:t>azuredeploy.json</a:t>
            </a:r>
            <a:endParaRPr lang="en-US" dirty="0">
              <a:latin typeface="Consolas" panose="020B0609020204030204" pitchFamily="49" charset="0"/>
            </a:endParaRPr>
          </a:p>
          <a:p>
            <a:pPr lvl="3"/>
            <a:r>
              <a:rPr lang="en-US" dirty="0"/>
              <a:t>PowerShell: </a:t>
            </a:r>
            <a:r>
              <a:rPr lang="en-US" dirty="0">
                <a:latin typeface="Consolas" panose="020B0609020204030204" pitchFamily="49" charset="0"/>
              </a:rPr>
              <a:t>New-</a:t>
            </a:r>
            <a:r>
              <a:rPr lang="en-US" dirty="0" err="1">
                <a:latin typeface="Consolas" panose="020B0609020204030204" pitchFamily="49" charset="0"/>
              </a:rPr>
              <a:t>AzureRmDeployment</a:t>
            </a:r>
            <a:r>
              <a:rPr lang="en-US" dirty="0">
                <a:latin typeface="Consolas" panose="020B0609020204030204" pitchFamily="49" charset="0"/>
              </a:rPr>
              <a:t> -Name </a:t>
            </a:r>
            <a:r>
              <a:rPr lang="en-US" dirty="0" err="1">
                <a:latin typeface="Consolas" panose="020B0609020204030204" pitchFamily="49" charset="0"/>
              </a:rPr>
              <a:t>mh</a:t>
            </a:r>
            <a:r>
              <a:rPr lang="en-US" dirty="0">
                <a:latin typeface="Consolas" panose="020B0609020204030204" pitchFamily="49" charset="0"/>
              </a:rPr>
              <a:t> -Location “</a:t>
            </a:r>
            <a:r>
              <a:rPr lang="en-US" dirty="0" err="1">
                <a:latin typeface="Consolas" panose="020B0609020204030204" pitchFamily="49" charset="0"/>
              </a:rPr>
              <a:t>westeurope</a:t>
            </a:r>
            <a:r>
              <a:rPr lang="en-US" dirty="0">
                <a:latin typeface="Consolas" panose="020B0609020204030204" pitchFamily="49" charset="0"/>
              </a:rPr>
              <a:t>” -</a:t>
            </a:r>
            <a:r>
              <a:rPr lang="en-US" dirty="0" err="1">
                <a:latin typeface="Consolas" panose="020B0609020204030204" pitchFamily="49" charset="0"/>
              </a:rPr>
              <a:t>TemplateFile</a:t>
            </a:r>
            <a:r>
              <a:rPr lang="en-US" dirty="0">
                <a:latin typeface="Consolas" panose="020B0609020204030204" pitchFamily="49" charset="0"/>
              </a:rPr>
              <a:t> .\</a:t>
            </a:r>
            <a:r>
              <a:rPr lang="en-US" dirty="0" err="1">
                <a:latin typeface="Consolas" panose="020B0609020204030204" pitchFamily="49" charset="0"/>
              </a:rPr>
              <a:t>azuredeploy.json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Review the challenges</a:t>
            </a:r>
          </a:p>
        </p:txBody>
      </p:sp>
    </p:spTree>
    <p:extLst>
      <p:ext uri="{BB962C8B-B14F-4D97-AF65-F5344CB8AC3E}">
        <p14:creationId xmlns:p14="http://schemas.microsoft.com/office/powerpoint/2010/main" val="30044184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 1: Using in-guest telemetry for monitoring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592026"/>
          </a:xfrm>
        </p:spPr>
        <p:txBody>
          <a:bodyPr/>
          <a:lstStyle/>
          <a:p>
            <a:r>
              <a:rPr lang="de-DE" dirty="0"/>
              <a:t>Enable collection of in-guest telemetry through Azure Monitor sink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Configure in-guest telemetry collection to Azure Monitor sink</a:t>
            </a:r>
          </a:p>
          <a:p>
            <a:pPr lvl="2"/>
            <a:r>
              <a:rPr lang="de-DE" dirty="0"/>
              <a:t>Add collection of counters on </a:t>
            </a:r>
            <a:r>
              <a:rPr lang="de-DE" b="1" dirty="0"/>
              <a:t>vm0</a:t>
            </a:r>
            <a:r>
              <a:rPr lang="de-DE" dirty="0"/>
              <a:t>, </a:t>
            </a:r>
            <a:r>
              <a:rPr lang="de-DE" b="1" dirty="0"/>
              <a:t>vm1</a:t>
            </a:r>
            <a:r>
              <a:rPr lang="de-DE" dirty="0"/>
              <a:t>, and </a:t>
            </a:r>
            <a:r>
              <a:rPr lang="de-DE" b="1" dirty="0"/>
              <a:t>vm2</a:t>
            </a:r>
          </a:p>
          <a:p>
            <a:pPr lvl="3"/>
            <a:r>
              <a:rPr lang="de-DE" b="1" dirty="0"/>
              <a:t>Object: </a:t>
            </a:r>
            <a:r>
              <a:rPr lang="de-DE" dirty="0"/>
              <a:t>Logical Disk; </a:t>
            </a:r>
            <a:r>
              <a:rPr lang="de-DE" b="1" dirty="0"/>
              <a:t>Counter: </a:t>
            </a:r>
            <a:r>
              <a:rPr lang="de-DE" dirty="0"/>
              <a:t>Avg. Disk Queue Length; </a:t>
            </a:r>
            <a:r>
              <a:rPr lang="de-DE" b="1" dirty="0"/>
              <a:t>Instance: </a:t>
            </a:r>
            <a:r>
              <a:rPr lang="de-DE" dirty="0"/>
              <a:t>C:</a:t>
            </a:r>
          </a:p>
          <a:p>
            <a:pPr lvl="3"/>
            <a:r>
              <a:rPr lang="de-DE" b="1" dirty="0"/>
              <a:t>Object: </a:t>
            </a:r>
            <a:r>
              <a:rPr lang="de-DE" dirty="0"/>
              <a:t>Logical Disk; </a:t>
            </a:r>
            <a:r>
              <a:rPr lang="de-DE" b="1" dirty="0"/>
              <a:t>Counter: </a:t>
            </a:r>
            <a:r>
              <a:rPr lang="de-DE" dirty="0"/>
              <a:t>Disk Transfers/sec; </a:t>
            </a:r>
            <a:r>
              <a:rPr lang="de-DE" b="1" dirty="0"/>
              <a:t>Instance: </a:t>
            </a:r>
            <a:r>
              <a:rPr lang="de-DE" dirty="0"/>
              <a:t>C:</a:t>
            </a:r>
          </a:p>
          <a:p>
            <a:pPr lvl="3"/>
            <a:r>
              <a:rPr lang="de-DE" b="1" dirty="0"/>
              <a:t>Object: </a:t>
            </a:r>
            <a:r>
              <a:rPr lang="de-DE" dirty="0"/>
              <a:t>Processor; </a:t>
            </a:r>
            <a:r>
              <a:rPr lang="de-DE" b="1" dirty="0"/>
              <a:t>Counter: </a:t>
            </a:r>
            <a:r>
              <a:rPr lang="de-DE" dirty="0"/>
              <a:t>% Processor Time; </a:t>
            </a:r>
            <a:r>
              <a:rPr lang="de-DE" b="1" dirty="0"/>
              <a:t>Instance: </a:t>
            </a:r>
            <a:r>
              <a:rPr lang="de-DE" dirty="0"/>
              <a:t>_Total</a:t>
            </a:r>
          </a:p>
          <a:p>
            <a:pPr lvl="3"/>
            <a:r>
              <a:rPr lang="de-DE" b="1" dirty="0"/>
              <a:t>Object: </a:t>
            </a:r>
            <a:r>
              <a:rPr lang="de-DE" dirty="0"/>
              <a:t>Memory; </a:t>
            </a:r>
            <a:r>
              <a:rPr lang="de-DE" b="1" dirty="0"/>
              <a:t>Counter: </a:t>
            </a:r>
            <a:r>
              <a:rPr lang="de-DE" dirty="0"/>
              <a:t>% Committed Bytes In Use; </a:t>
            </a:r>
            <a:r>
              <a:rPr lang="de-DE" b="1" dirty="0"/>
              <a:t>Instance: </a:t>
            </a:r>
            <a:r>
              <a:rPr lang="de-DE" dirty="0"/>
              <a:t>-</a:t>
            </a:r>
          </a:p>
          <a:p>
            <a:pPr lvl="2"/>
            <a:r>
              <a:rPr lang="de-DE" dirty="0"/>
              <a:t>C</a:t>
            </a:r>
            <a:r>
              <a:rPr lang="en-US" dirty="0"/>
              <a:t>reate a dashboard widget plotting the metrics for one of the VMs.</a:t>
            </a:r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Demonstration of how in-guest telemetry collection was configured/achieved</a:t>
            </a:r>
          </a:p>
          <a:p>
            <a:pPr lvl="2"/>
            <a:r>
              <a:rPr lang="de-DE" dirty="0"/>
              <a:t>Screenshot of the dashboard with the pinned widget showing all four metrics</a:t>
            </a:r>
            <a:endParaRPr lang="en-US" dirty="0"/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Send Guest OS metrics to the Azure Monitor metric store using a Resource Manager template for a Windows virtual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545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D5F6-A927-476D-9BD4-709579B3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 2: Using platform telemetry for monitoring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3F5F-A708-48C0-8E1A-00052D491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493538"/>
          </a:xfrm>
        </p:spPr>
        <p:txBody>
          <a:bodyPr/>
          <a:lstStyle/>
          <a:p>
            <a:r>
              <a:rPr lang="de-DE" dirty="0"/>
              <a:t>Create alerts based on platform telemetry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Configure an action group sending an email to yourself</a:t>
            </a:r>
          </a:p>
          <a:p>
            <a:pPr lvl="2"/>
            <a:r>
              <a:rPr lang="de-DE" dirty="0"/>
              <a:t>Explore available metrics for platform components</a:t>
            </a:r>
          </a:p>
          <a:p>
            <a:pPr lvl="2"/>
            <a:r>
              <a:rPr lang="de-DE" dirty="0"/>
              <a:t>Create one alert for platform components</a:t>
            </a:r>
          </a:p>
          <a:p>
            <a:pPr lvl="2"/>
            <a:r>
              <a:rPr lang="de-DE" dirty="0"/>
              <a:t>Trigger alert to send email</a:t>
            </a:r>
            <a:endParaRPr lang="en-US" dirty="0"/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E</a:t>
            </a:r>
            <a:r>
              <a:rPr lang="en-US" dirty="0"/>
              <a:t>mail indicating that an alert for a platform component was triggered</a:t>
            </a:r>
          </a:p>
          <a:p>
            <a:pPr lvl="2"/>
            <a:r>
              <a:rPr lang="en-US" dirty="0"/>
              <a:t>Construct an ARM template including the action group and the alert</a:t>
            </a:r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Create and manage action groups in the Azure portal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Supported metrics with Azure Monitor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Create, view, and manage metric alerts using Azure Monitor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Create a metric alert with a Resource Manager template</a:t>
            </a:r>
            <a:endParaRPr lang="de-DE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319569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de-DE" dirty="0"/>
              <a:t>Challenge 3: </a:t>
            </a:r>
            <a:r>
              <a:rPr lang="de-DE" sz="2400" dirty="0"/>
              <a:t>Collecting and processing telemetry with Log Analytics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5219891"/>
          </a:xfrm>
        </p:spPr>
        <p:txBody>
          <a:bodyPr/>
          <a:lstStyle/>
          <a:p>
            <a:r>
              <a:rPr lang="de-DE" dirty="0"/>
              <a:t>Collect telemetry in Log Analytics and build SLA reporting across multiple resources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Create a Log Analytics workspace</a:t>
            </a:r>
          </a:p>
          <a:p>
            <a:pPr lvl="2"/>
            <a:r>
              <a:rPr lang="de-DE" dirty="0"/>
              <a:t>Add platform and infrastructure telemetry sources (both metrics and logs)</a:t>
            </a:r>
          </a:p>
          <a:p>
            <a:pPr lvl="2"/>
            <a:r>
              <a:rPr lang="de-DE" dirty="0"/>
              <a:t>Create a query </a:t>
            </a:r>
            <a:r>
              <a:rPr lang="de-DE" b="1" dirty="0"/>
              <a:t>function</a:t>
            </a:r>
            <a:r>
              <a:rPr lang="de-DE" dirty="0"/>
              <a:t> returning the average CPU utilization across </a:t>
            </a:r>
            <a:r>
              <a:rPr lang="de-DE" b="1" dirty="0"/>
              <a:t>vm0</a:t>
            </a:r>
            <a:r>
              <a:rPr lang="de-DE" dirty="0"/>
              <a:t>, </a:t>
            </a:r>
            <a:r>
              <a:rPr lang="de-DE" b="1" dirty="0"/>
              <a:t>vm1</a:t>
            </a:r>
            <a:r>
              <a:rPr lang="de-DE" dirty="0"/>
              <a:t> and </a:t>
            </a:r>
            <a:r>
              <a:rPr lang="de-DE" b="1" dirty="0"/>
              <a:t>vm2</a:t>
            </a:r>
          </a:p>
          <a:p>
            <a:pPr lvl="2"/>
            <a:r>
              <a:rPr lang="de-DE" dirty="0"/>
              <a:t>Create a query </a:t>
            </a:r>
            <a:r>
              <a:rPr lang="de-DE" b="1" dirty="0"/>
              <a:t>function</a:t>
            </a:r>
            <a:r>
              <a:rPr lang="de-DE" dirty="0"/>
              <a:t> returning one select metric across all components within the workspace</a:t>
            </a:r>
          </a:p>
          <a:p>
            <a:pPr lvl="2"/>
            <a:r>
              <a:rPr lang="de-DE" dirty="0"/>
              <a:t>Build a query which calculates the SLA using the query functions</a:t>
            </a:r>
            <a:endParaRPr lang="en-US" dirty="0"/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Screenshot/query definition of the query functions</a:t>
            </a:r>
            <a:endParaRPr lang="en-US" dirty="0"/>
          </a:p>
          <a:p>
            <a:pPr lvl="2"/>
            <a:r>
              <a:rPr lang="de-DE" dirty="0"/>
              <a:t>Screenshot of the SLA query result</a:t>
            </a:r>
            <a:endParaRPr lang="en-US" dirty="0"/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Collect and consume log data from your Azure resources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Supported metrics with Azure Monitor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Using functions in Azure Monitor Log Analytics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Azure Log Analytics: Service Level Agreement (SLA)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390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5873-02DA-441D-A306-D508C39F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de-DE" dirty="0"/>
              <a:t>Challenge 4: </a:t>
            </a:r>
            <a:r>
              <a:rPr lang="de-DE" sz="2400" dirty="0"/>
              <a:t>Putting it together: Operations management flow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31BEA-B5D0-40C1-9C49-1B5511A855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628960"/>
          </a:xfrm>
        </p:spPr>
        <p:txBody>
          <a:bodyPr/>
          <a:lstStyle/>
          <a:p>
            <a:r>
              <a:rPr lang="de-DE" dirty="0"/>
              <a:t>Build an operations management tool framework using previously created data sources</a:t>
            </a:r>
          </a:p>
          <a:p>
            <a:pPr lvl="1"/>
            <a:r>
              <a:rPr lang="de-DE" dirty="0"/>
              <a:t>Tasks</a:t>
            </a:r>
          </a:p>
          <a:p>
            <a:pPr lvl="2"/>
            <a:r>
              <a:rPr lang="de-DE" dirty="0"/>
              <a:t>Implement a simple Logic App that sends out an email and posts to Teams (or something comparable)</a:t>
            </a:r>
          </a:p>
          <a:p>
            <a:pPr lvl="2"/>
            <a:r>
              <a:rPr lang="de-DE" dirty="0"/>
              <a:t>Implement three alerts that make a call to the Logic App</a:t>
            </a:r>
          </a:p>
          <a:p>
            <a:pPr lvl="2"/>
            <a:r>
              <a:rPr lang="de-DE" dirty="0"/>
              <a:t>Create a view in View Designer listing all connected source by </a:t>
            </a:r>
            <a:r>
              <a:rPr lang="de-DE" b="1" dirty="0"/>
              <a:t>resource provider</a:t>
            </a:r>
            <a:endParaRPr lang="de-DE" dirty="0"/>
          </a:p>
          <a:p>
            <a:pPr lvl="2"/>
            <a:r>
              <a:rPr lang="de-DE" dirty="0"/>
              <a:t>Create a dashboard pinning the previously created metrics charts and views</a:t>
            </a:r>
          </a:p>
          <a:p>
            <a:pPr lvl="1"/>
            <a:r>
              <a:rPr lang="en-US" dirty="0"/>
              <a:t>Acceptance criteria</a:t>
            </a:r>
          </a:p>
          <a:p>
            <a:pPr lvl="2"/>
            <a:r>
              <a:rPr lang="de-DE" dirty="0"/>
              <a:t>Screenshot of the dashboard</a:t>
            </a:r>
          </a:p>
          <a:p>
            <a:pPr lvl="2"/>
            <a:r>
              <a:rPr lang="de-DE" dirty="0"/>
              <a:t>Demo of the Logic App</a:t>
            </a:r>
            <a:endParaRPr lang="en-US" dirty="0"/>
          </a:p>
          <a:p>
            <a:pPr lvl="1"/>
            <a:r>
              <a:rPr lang="de-DE" dirty="0"/>
              <a:t>Resources</a:t>
            </a:r>
          </a:p>
          <a:p>
            <a:pPr lvl="2"/>
            <a:r>
              <a:rPr lang="en-US" dirty="0">
                <a:hlinkClick r:id="rId2"/>
              </a:rPr>
              <a:t>Create and manage action groups in the Azure portal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Common scenarios, examples, tutorials, and walkthroughs for Azure Logic Apps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Microsoft Teams (Preview)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5629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8796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49EF8971-2F8F-44F4-89CB-97AC0D867C82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9D3F049C-5F0D-41CA-8220-6D6A07C6D7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30841A-A209-44E7-824E-9DDB4DE0D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630a2e83-186a-4a0f-ab27-bee8a8096abc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16-9_Illustration_2018_Business_015_Blue</Template>
  <TotalTime>0</TotalTime>
  <Words>735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Monitoring &amp; Operations Hackathon</vt:lpstr>
      <vt:lpstr>Agenda</vt:lpstr>
      <vt:lpstr>Requirements &amp; Preparation</vt:lpstr>
      <vt:lpstr>Challenge 1: Using in-guest telemetry for monitoring</vt:lpstr>
      <vt:lpstr>Challenge 2: Using platform telemetry for monitoring</vt:lpstr>
      <vt:lpstr>Challenge 3: Collecting and processing telemetry with Log Analytics</vt:lpstr>
      <vt:lpstr>Challenge 4: Putting it together: Operations management flow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&amp; Operations Hackathon</dc:title>
  <dc:subject>&lt;Event name&gt;</dc:subject>
  <dc:creator>Christoph Petersen</dc:creator>
  <cp:keywords/>
  <dc:description/>
  <cp:lastModifiedBy>Christoph Petersen</cp:lastModifiedBy>
  <cp:revision>7</cp:revision>
  <dcterms:created xsi:type="dcterms:W3CDTF">2018-12-14T08:24:53Z</dcterms:created>
  <dcterms:modified xsi:type="dcterms:W3CDTF">2019-01-07T13:22:37Z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