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46"/>
  </p:notesMasterIdLst>
  <p:handoutMasterIdLst>
    <p:handoutMasterId r:id="rId47"/>
  </p:handoutMasterIdLst>
  <p:sldIdLst>
    <p:sldId id="256" r:id="rId6"/>
    <p:sldId id="257" r:id="rId7"/>
    <p:sldId id="258" r:id="rId8"/>
    <p:sldId id="259" r:id="rId9"/>
    <p:sldId id="301" r:id="rId10"/>
    <p:sldId id="302" r:id="rId11"/>
    <p:sldId id="303" r:id="rId12"/>
    <p:sldId id="304" r:id="rId13"/>
    <p:sldId id="305" r:id="rId14"/>
    <p:sldId id="261" r:id="rId15"/>
    <p:sldId id="262" r:id="rId16"/>
    <p:sldId id="306" r:id="rId17"/>
    <p:sldId id="263" r:id="rId18"/>
    <p:sldId id="265" r:id="rId19"/>
    <p:sldId id="266" r:id="rId20"/>
    <p:sldId id="307" r:id="rId21"/>
    <p:sldId id="267" r:id="rId22"/>
    <p:sldId id="268" r:id="rId23"/>
    <p:sldId id="269" r:id="rId24"/>
    <p:sldId id="270" r:id="rId25"/>
    <p:sldId id="294" r:id="rId26"/>
    <p:sldId id="271" r:id="rId27"/>
    <p:sldId id="272" r:id="rId28"/>
    <p:sldId id="273" r:id="rId29"/>
    <p:sldId id="274" r:id="rId30"/>
    <p:sldId id="275" r:id="rId31"/>
    <p:sldId id="276" r:id="rId32"/>
    <p:sldId id="292" r:id="rId33"/>
    <p:sldId id="278" r:id="rId34"/>
    <p:sldId id="279" r:id="rId35"/>
    <p:sldId id="280" r:id="rId36"/>
    <p:sldId id="281" r:id="rId37"/>
    <p:sldId id="282" r:id="rId38"/>
    <p:sldId id="283" r:id="rId39"/>
    <p:sldId id="284" r:id="rId40"/>
    <p:sldId id="285" r:id="rId41"/>
    <p:sldId id="290" r:id="rId42"/>
    <p:sldId id="287" r:id="rId43"/>
    <p:sldId id="288" r:id="rId44"/>
    <p:sldId id="289" r:id="rId4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b McFadden" initials="D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2A4"/>
    <a:srgbClr val="006FDE"/>
    <a:srgbClr val="0060C0"/>
    <a:srgbClr val="5082B9"/>
    <a:srgbClr val="161D32"/>
    <a:srgbClr val="57ABFF"/>
    <a:srgbClr val="43A1FF"/>
    <a:srgbClr val="2592FF"/>
    <a:srgbClr val="FFFFFF"/>
    <a:srgbClr val="77777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0935" autoAdjust="0"/>
  </p:normalViewPr>
  <p:slideViewPr>
    <p:cSldViewPr>
      <p:cViewPr varScale="1">
        <p:scale>
          <a:sx n="67" d="100"/>
          <a:sy n="67" d="100"/>
        </p:scale>
        <p:origin x="-1027" y="-77"/>
      </p:cViewPr>
      <p:guideLst>
        <p:guide orient="horz" pos="144"/>
        <p:guide orient="horz" pos="895"/>
        <p:guide orient="horz" pos="1484"/>
        <p:guide orient="horz" pos="1200"/>
        <p:guide orient="horz" pos="2736"/>
        <p:guide orient="horz" pos="4176"/>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1277"/>
    </p:cViewPr>
  </p:sorterViewPr>
  <p:notesViewPr>
    <p:cSldViewPr showGuides="1">
      <p:cViewPr varScale="1">
        <p:scale>
          <a:sx n="77" d="100"/>
          <a:sy n="77" d="100"/>
        </p:scale>
        <p:origin x="-302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FF11D-654A-4BE2-A5BF-C444F787499E}" type="doc">
      <dgm:prSet loTypeId="urn:microsoft.com/office/officeart/2005/8/layout/process4" loCatId="process" qsTypeId="urn:microsoft.com/office/officeart/2005/8/quickstyle/simple1" qsCatId="simple" csTypeId="urn:microsoft.com/office/officeart/2005/8/colors/accent0_2" csCatId="mainScheme" phldr="1"/>
      <dgm:spPr/>
      <dgm:t>
        <a:bodyPr/>
        <a:lstStyle/>
        <a:p>
          <a:endParaRPr lang="en-US"/>
        </a:p>
      </dgm:t>
    </dgm:pt>
    <dgm:pt modelId="{036EBCF0-1003-4EF0-8000-600F39745956}">
      <dgm:prSet phldrT="[Text]"/>
      <dgm:spPr/>
      <dgm:t>
        <a:bodyPr/>
        <a:lstStyle/>
        <a:p>
          <a:r>
            <a:rPr lang="en-US" dirty="0" smtClean="0"/>
            <a:t>User/Device created in AD or AD Replication</a:t>
          </a:r>
          <a:endParaRPr lang="en-US" dirty="0"/>
        </a:p>
      </dgm:t>
    </dgm:pt>
    <dgm:pt modelId="{89262649-07FB-48B0-92E9-BC49929C1E9A}" type="parTrans" cxnId="{0C65BAA5-84A2-46C3-BC93-C1640FB47AC4}">
      <dgm:prSet/>
      <dgm:spPr/>
      <dgm:t>
        <a:bodyPr/>
        <a:lstStyle/>
        <a:p>
          <a:endParaRPr lang="en-US"/>
        </a:p>
      </dgm:t>
    </dgm:pt>
    <dgm:pt modelId="{7743EF43-B2C3-42FE-AEB2-843F159C3641}" type="sibTrans" cxnId="{0C65BAA5-84A2-46C3-BC93-C1640FB47AC4}">
      <dgm:prSet/>
      <dgm:spPr/>
      <dgm:t>
        <a:bodyPr/>
        <a:lstStyle/>
        <a:p>
          <a:endParaRPr lang="en-US"/>
        </a:p>
      </dgm:t>
    </dgm:pt>
    <dgm:pt modelId="{EE33B850-A005-4625-9E44-A5325A1902C6}">
      <dgm:prSet phldrT="[Text]"/>
      <dgm:spPr/>
      <dgm:t>
        <a:bodyPr/>
        <a:lstStyle/>
        <a:p>
          <a:r>
            <a:rPr lang="en-US" dirty="0" smtClean="0"/>
            <a:t>User/Device discovered in AD – Inserted into ConfigMgr DB</a:t>
          </a:r>
          <a:endParaRPr lang="en-US" dirty="0"/>
        </a:p>
      </dgm:t>
    </dgm:pt>
    <dgm:pt modelId="{66ABF1FE-9374-4440-AC1D-FA0B2A0B0237}" type="parTrans" cxnId="{72C26D15-1820-488D-A4AC-205894F1B733}">
      <dgm:prSet/>
      <dgm:spPr/>
      <dgm:t>
        <a:bodyPr/>
        <a:lstStyle/>
        <a:p>
          <a:endParaRPr lang="en-US"/>
        </a:p>
      </dgm:t>
    </dgm:pt>
    <dgm:pt modelId="{7A0AC78A-71CD-4953-858E-D9A80AFC6728}" type="sibTrans" cxnId="{72C26D15-1820-488D-A4AC-205894F1B733}">
      <dgm:prSet/>
      <dgm:spPr/>
      <dgm:t>
        <a:bodyPr/>
        <a:lstStyle/>
        <a:p>
          <a:endParaRPr lang="en-US"/>
        </a:p>
      </dgm:t>
    </dgm:pt>
    <dgm:pt modelId="{15A6AFB8-729A-4C1B-8756-666CD64B36E3}">
      <dgm:prSet phldrT="[Text]"/>
      <dgm:spPr/>
      <dgm:t>
        <a:bodyPr/>
        <a:lstStyle/>
        <a:p>
          <a:r>
            <a:rPr lang="en-US" dirty="0" smtClean="0"/>
            <a:t>User/Device added to Collection</a:t>
          </a:r>
          <a:endParaRPr lang="en-US" dirty="0"/>
        </a:p>
      </dgm:t>
    </dgm:pt>
    <dgm:pt modelId="{59FCFF24-3507-4455-9BD7-D681A6E38C07}" type="parTrans" cxnId="{E5D8133A-0986-408F-BF01-8E1BBC6A8A1A}">
      <dgm:prSet/>
      <dgm:spPr/>
      <dgm:t>
        <a:bodyPr/>
        <a:lstStyle/>
        <a:p>
          <a:endParaRPr lang="en-US"/>
        </a:p>
      </dgm:t>
    </dgm:pt>
    <dgm:pt modelId="{091A73DE-979E-43D0-9F3E-CB478FE0D22C}" type="sibTrans" cxnId="{E5D8133A-0986-408F-BF01-8E1BBC6A8A1A}">
      <dgm:prSet/>
      <dgm:spPr/>
      <dgm:t>
        <a:bodyPr/>
        <a:lstStyle/>
        <a:p>
          <a:endParaRPr lang="en-US"/>
        </a:p>
      </dgm:t>
    </dgm:pt>
    <dgm:pt modelId="{60867659-C251-4BC2-99BE-05B7E21ED9EF}">
      <dgm:prSet phldrT="[Text]"/>
      <dgm:spPr/>
      <dgm:t>
        <a:bodyPr/>
        <a:lstStyle/>
        <a:p>
          <a:r>
            <a:rPr lang="en-US" dirty="0" smtClean="0"/>
            <a:t>Client evaluates policy</a:t>
          </a:r>
          <a:endParaRPr lang="en-US" dirty="0"/>
        </a:p>
      </dgm:t>
    </dgm:pt>
    <dgm:pt modelId="{339A86E6-DB44-4326-9851-96151BA0E048}" type="parTrans" cxnId="{CE468332-BEC4-4F5C-8448-29093DF9A009}">
      <dgm:prSet/>
      <dgm:spPr/>
      <dgm:t>
        <a:bodyPr/>
        <a:lstStyle/>
        <a:p>
          <a:endParaRPr lang="en-US"/>
        </a:p>
      </dgm:t>
    </dgm:pt>
    <dgm:pt modelId="{8644DA14-0184-46C6-8088-D564D4089884}" type="sibTrans" cxnId="{CE468332-BEC4-4F5C-8448-29093DF9A009}">
      <dgm:prSet/>
      <dgm:spPr/>
      <dgm:t>
        <a:bodyPr/>
        <a:lstStyle/>
        <a:p>
          <a:endParaRPr lang="en-US"/>
        </a:p>
      </dgm:t>
    </dgm:pt>
    <dgm:pt modelId="{8B8D26C6-C656-46B9-AC3E-4CFFD4B96D9C}">
      <dgm:prSet phldrT="[Text]"/>
      <dgm:spPr/>
      <dgm:t>
        <a:bodyPr/>
        <a:lstStyle/>
        <a:p>
          <a:r>
            <a:rPr lang="en-US" dirty="0" smtClean="0"/>
            <a:t>Device requests policy for User/Device</a:t>
          </a:r>
          <a:endParaRPr lang="en-US" dirty="0"/>
        </a:p>
      </dgm:t>
    </dgm:pt>
    <dgm:pt modelId="{77736471-5F4C-4000-AC38-65C3C28E90C8}" type="parTrans" cxnId="{6C923E19-6322-4DA6-B8EB-787E83726643}">
      <dgm:prSet/>
      <dgm:spPr/>
      <dgm:t>
        <a:bodyPr/>
        <a:lstStyle/>
        <a:p>
          <a:endParaRPr lang="en-US"/>
        </a:p>
      </dgm:t>
    </dgm:pt>
    <dgm:pt modelId="{34648D28-C6EB-464C-8167-F7E45340D3B8}" type="sibTrans" cxnId="{6C923E19-6322-4DA6-B8EB-787E83726643}">
      <dgm:prSet/>
      <dgm:spPr/>
      <dgm:t>
        <a:bodyPr/>
        <a:lstStyle/>
        <a:p>
          <a:endParaRPr lang="en-US"/>
        </a:p>
      </dgm:t>
    </dgm:pt>
    <dgm:pt modelId="{C2B46798-2EEE-450A-9676-34EB37DD60CF}">
      <dgm:prSet/>
      <dgm:spPr/>
      <dgm:t>
        <a:bodyPr/>
        <a:lstStyle/>
        <a:p>
          <a:r>
            <a:rPr lang="en-US" dirty="0" smtClean="0"/>
            <a:t>Policy created for User/Device</a:t>
          </a:r>
          <a:endParaRPr lang="en-US" dirty="0"/>
        </a:p>
      </dgm:t>
    </dgm:pt>
    <dgm:pt modelId="{81D3F500-062A-433F-8CC2-9FD2CF287931}" type="parTrans" cxnId="{62074C20-AFFB-4DFA-9955-2FB4D7D9FF29}">
      <dgm:prSet/>
      <dgm:spPr/>
      <dgm:t>
        <a:bodyPr/>
        <a:lstStyle/>
        <a:p>
          <a:endParaRPr lang="en-US"/>
        </a:p>
      </dgm:t>
    </dgm:pt>
    <dgm:pt modelId="{8195204E-7D08-4053-85D7-D48428A4F323}" type="sibTrans" cxnId="{62074C20-AFFB-4DFA-9955-2FB4D7D9FF29}">
      <dgm:prSet/>
      <dgm:spPr/>
      <dgm:t>
        <a:bodyPr/>
        <a:lstStyle/>
        <a:p>
          <a:endParaRPr lang="en-US"/>
        </a:p>
      </dgm:t>
    </dgm:pt>
    <dgm:pt modelId="{0EFE8E1C-CCE7-4A2A-B9FB-771BB6A7D7F9}">
      <dgm:prSet phldrT="[Text]"/>
      <dgm:spPr/>
      <dgm:t>
        <a:bodyPr/>
        <a:lstStyle/>
        <a:p>
          <a:r>
            <a:rPr lang="en-US" dirty="0" smtClean="0"/>
            <a:t>Client downloads and installs content</a:t>
          </a:r>
          <a:endParaRPr lang="en-US" dirty="0"/>
        </a:p>
      </dgm:t>
    </dgm:pt>
    <dgm:pt modelId="{8BA8A6CE-6059-42E1-BB86-F1E98C7464D7}" type="parTrans" cxnId="{194BA699-11CA-465F-BE4A-C7CB44224C20}">
      <dgm:prSet/>
      <dgm:spPr/>
      <dgm:t>
        <a:bodyPr/>
        <a:lstStyle/>
        <a:p>
          <a:endParaRPr lang="en-US"/>
        </a:p>
      </dgm:t>
    </dgm:pt>
    <dgm:pt modelId="{2C349F35-AB13-461A-A6EA-3E0AA809D14A}" type="sibTrans" cxnId="{194BA699-11CA-465F-BE4A-C7CB44224C20}">
      <dgm:prSet/>
      <dgm:spPr/>
      <dgm:t>
        <a:bodyPr/>
        <a:lstStyle/>
        <a:p>
          <a:endParaRPr lang="en-US"/>
        </a:p>
      </dgm:t>
    </dgm:pt>
    <dgm:pt modelId="{DA410E9D-BB35-4EF4-BCDF-F575D5ECD4DC}" type="pres">
      <dgm:prSet presAssocID="{BECFF11D-654A-4BE2-A5BF-C444F787499E}" presName="Name0" presStyleCnt="0">
        <dgm:presLayoutVars>
          <dgm:dir/>
          <dgm:animLvl val="lvl"/>
          <dgm:resizeHandles val="exact"/>
        </dgm:presLayoutVars>
      </dgm:prSet>
      <dgm:spPr/>
      <dgm:t>
        <a:bodyPr/>
        <a:lstStyle/>
        <a:p>
          <a:endParaRPr lang="en-US"/>
        </a:p>
      </dgm:t>
    </dgm:pt>
    <dgm:pt modelId="{DFFE2DB3-96DD-4ED9-B9A0-2B2332112141}" type="pres">
      <dgm:prSet presAssocID="{0EFE8E1C-CCE7-4A2A-B9FB-771BB6A7D7F9}" presName="boxAndChildren" presStyleCnt="0"/>
      <dgm:spPr/>
    </dgm:pt>
    <dgm:pt modelId="{C3040BB1-B64A-4AEA-ACBB-447FE44A488A}" type="pres">
      <dgm:prSet presAssocID="{0EFE8E1C-CCE7-4A2A-B9FB-771BB6A7D7F9}" presName="parentTextBox" presStyleLbl="node1" presStyleIdx="0" presStyleCnt="7"/>
      <dgm:spPr/>
      <dgm:t>
        <a:bodyPr/>
        <a:lstStyle/>
        <a:p>
          <a:endParaRPr lang="en-US"/>
        </a:p>
      </dgm:t>
    </dgm:pt>
    <dgm:pt modelId="{EDDE0AE2-F019-4609-8C11-836DD235AF40}" type="pres">
      <dgm:prSet presAssocID="{8644DA14-0184-46C6-8088-D564D4089884}" presName="sp" presStyleCnt="0"/>
      <dgm:spPr/>
    </dgm:pt>
    <dgm:pt modelId="{672B1CF4-FD53-4574-BB25-AD376A712CBA}" type="pres">
      <dgm:prSet presAssocID="{60867659-C251-4BC2-99BE-05B7E21ED9EF}" presName="arrowAndChildren" presStyleCnt="0"/>
      <dgm:spPr/>
    </dgm:pt>
    <dgm:pt modelId="{7627ACB5-A4DF-417D-AF26-1429705F13B5}" type="pres">
      <dgm:prSet presAssocID="{60867659-C251-4BC2-99BE-05B7E21ED9EF}" presName="parentTextArrow" presStyleLbl="node1" presStyleIdx="1" presStyleCnt="7"/>
      <dgm:spPr/>
      <dgm:t>
        <a:bodyPr/>
        <a:lstStyle/>
        <a:p>
          <a:endParaRPr lang="en-US"/>
        </a:p>
      </dgm:t>
    </dgm:pt>
    <dgm:pt modelId="{D87A9CE8-4309-4C77-836F-E5A35F8181E4}" type="pres">
      <dgm:prSet presAssocID="{34648D28-C6EB-464C-8167-F7E45340D3B8}" presName="sp" presStyleCnt="0"/>
      <dgm:spPr/>
      <dgm:t>
        <a:bodyPr/>
        <a:lstStyle/>
        <a:p>
          <a:endParaRPr lang="en-US"/>
        </a:p>
      </dgm:t>
    </dgm:pt>
    <dgm:pt modelId="{B0D1E871-BF39-400B-B016-F346484A53AC}" type="pres">
      <dgm:prSet presAssocID="{8B8D26C6-C656-46B9-AC3E-4CFFD4B96D9C}" presName="arrowAndChildren" presStyleCnt="0"/>
      <dgm:spPr/>
      <dgm:t>
        <a:bodyPr/>
        <a:lstStyle/>
        <a:p>
          <a:endParaRPr lang="en-US"/>
        </a:p>
      </dgm:t>
    </dgm:pt>
    <dgm:pt modelId="{2917314C-A08E-483C-BD2A-BDFA8094C53E}" type="pres">
      <dgm:prSet presAssocID="{8B8D26C6-C656-46B9-AC3E-4CFFD4B96D9C}" presName="parentTextArrow" presStyleLbl="node1" presStyleIdx="2" presStyleCnt="7"/>
      <dgm:spPr/>
      <dgm:t>
        <a:bodyPr/>
        <a:lstStyle/>
        <a:p>
          <a:endParaRPr lang="en-US"/>
        </a:p>
      </dgm:t>
    </dgm:pt>
    <dgm:pt modelId="{01A08191-F052-4407-8414-F7BCE198D0ED}" type="pres">
      <dgm:prSet presAssocID="{8195204E-7D08-4053-85D7-D48428A4F323}" presName="sp" presStyleCnt="0"/>
      <dgm:spPr/>
    </dgm:pt>
    <dgm:pt modelId="{31A3379A-1B60-4E60-AF87-8FE6383295ED}" type="pres">
      <dgm:prSet presAssocID="{C2B46798-2EEE-450A-9676-34EB37DD60CF}" presName="arrowAndChildren" presStyleCnt="0"/>
      <dgm:spPr/>
    </dgm:pt>
    <dgm:pt modelId="{36FA9AC1-E858-4471-B4E6-098561D84216}" type="pres">
      <dgm:prSet presAssocID="{C2B46798-2EEE-450A-9676-34EB37DD60CF}" presName="parentTextArrow" presStyleLbl="node1" presStyleIdx="3" presStyleCnt="7" custLinFactNeighborX="2564"/>
      <dgm:spPr/>
      <dgm:t>
        <a:bodyPr/>
        <a:lstStyle/>
        <a:p>
          <a:endParaRPr lang="en-US"/>
        </a:p>
      </dgm:t>
    </dgm:pt>
    <dgm:pt modelId="{D5E19E3C-78C9-4229-B183-41679C7C3F96}" type="pres">
      <dgm:prSet presAssocID="{091A73DE-979E-43D0-9F3E-CB478FE0D22C}" presName="sp" presStyleCnt="0"/>
      <dgm:spPr/>
      <dgm:t>
        <a:bodyPr/>
        <a:lstStyle/>
        <a:p>
          <a:endParaRPr lang="en-US"/>
        </a:p>
      </dgm:t>
    </dgm:pt>
    <dgm:pt modelId="{B29B277E-AD88-4A64-AB58-7C504281C9BC}" type="pres">
      <dgm:prSet presAssocID="{15A6AFB8-729A-4C1B-8756-666CD64B36E3}" presName="arrowAndChildren" presStyleCnt="0"/>
      <dgm:spPr/>
      <dgm:t>
        <a:bodyPr/>
        <a:lstStyle/>
        <a:p>
          <a:endParaRPr lang="en-US"/>
        </a:p>
      </dgm:t>
    </dgm:pt>
    <dgm:pt modelId="{44AC30EB-9520-491C-A9B2-77D9E0C497A0}" type="pres">
      <dgm:prSet presAssocID="{15A6AFB8-729A-4C1B-8756-666CD64B36E3}" presName="parentTextArrow" presStyleLbl="node1" presStyleIdx="4" presStyleCnt="7"/>
      <dgm:spPr/>
      <dgm:t>
        <a:bodyPr/>
        <a:lstStyle/>
        <a:p>
          <a:endParaRPr lang="en-US"/>
        </a:p>
      </dgm:t>
    </dgm:pt>
    <dgm:pt modelId="{32999843-D3BC-4318-9F17-8B5A70BC868F}" type="pres">
      <dgm:prSet presAssocID="{7A0AC78A-71CD-4953-858E-D9A80AFC6728}" presName="sp" presStyleCnt="0"/>
      <dgm:spPr/>
      <dgm:t>
        <a:bodyPr/>
        <a:lstStyle/>
        <a:p>
          <a:endParaRPr lang="en-US"/>
        </a:p>
      </dgm:t>
    </dgm:pt>
    <dgm:pt modelId="{64285845-5698-41F3-86E9-E5982A62AC77}" type="pres">
      <dgm:prSet presAssocID="{EE33B850-A005-4625-9E44-A5325A1902C6}" presName="arrowAndChildren" presStyleCnt="0"/>
      <dgm:spPr/>
      <dgm:t>
        <a:bodyPr/>
        <a:lstStyle/>
        <a:p>
          <a:endParaRPr lang="en-US"/>
        </a:p>
      </dgm:t>
    </dgm:pt>
    <dgm:pt modelId="{1CC662B5-2BA1-4F52-B012-D1ACB0010B9D}" type="pres">
      <dgm:prSet presAssocID="{EE33B850-A005-4625-9E44-A5325A1902C6}" presName="parentTextArrow" presStyleLbl="node1" presStyleIdx="5" presStyleCnt="7"/>
      <dgm:spPr/>
      <dgm:t>
        <a:bodyPr/>
        <a:lstStyle/>
        <a:p>
          <a:endParaRPr lang="en-US"/>
        </a:p>
      </dgm:t>
    </dgm:pt>
    <dgm:pt modelId="{0A8E1A7E-CAA5-406C-BB54-5D6D440D4D0A}" type="pres">
      <dgm:prSet presAssocID="{7743EF43-B2C3-42FE-AEB2-843F159C3641}" presName="sp" presStyleCnt="0"/>
      <dgm:spPr/>
      <dgm:t>
        <a:bodyPr/>
        <a:lstStyle/>
        <a:p>
          <a:endParaRPr lang="en-US"/>
        </a:p>
      </dgm:t>
    </dgm:pt>
    <dgm:pt modelId="{63F0EEA3-3DE9-4695-9A0C-E1840B764BF6}" type="pres">
      <dgm:prSet presAssocID="{036EBCF0-1003-4EF0-8000-600F39745956}" presName="arrowAndChildren" presStyleCnt="0"/>
      <dgm:spPr/>
      <dgm:t>
        <a:bodyPr/>
        <a:lstStyle/>
        <a:p>
          <a:endParaRPr lang="en-US"/>
        </a:p>
      </dgm:t>
    </dgm:pt>
    <dgm:pt modelId="{8264379E-7986-471D-96B9-2F764C499D50}" type="pres">
      <dgm:prSet presAssocID="{036EBCF0-1003-4EF0-8000-600F39745956}" presName="parentTextArrow" presStyleLbl="node1" presStyleIdx="6" presStyleCnt="7"/>
      <dgm:spPr/>
      <dgm:t>
        <a:bodyPr/>
        <a:lstStyle/>
        <a:p>
          <a:endParaRPr lang="en-US"/>
        </a:p>
      </dgm:t>
    </dgm:pt>
  </dgm:ptLst>
  <dgm:cxnLst>
    <dgm:cxn modelId="{D1BBF260-7C2A-4174-A4D2-F1F4B7A497BC}" type="presOf" srcId="{036EBCF0-1003-4EF0-8000-600F39745956}" destId="{8264379E-7986-471D-96B9-2F764C499D50}" srcOrd="0" destOrd="0" presId="urn:microsoft.com/office/officeart/2005/8/layout/process4"/>
    <dgm:cxn modelId="{4A4D8FE7-63D0-46D0-85D8-F2CC8208DDB3}" type="presOf" srcId="{0EFE8E1C-CCE7-4A2A-B9FB-771BB6A7D7F9}" destId="{C3040BB1-B64A-4AEA-ACBB-447FE44A488A}" srcOrd="0" destOrd="0" presId="urn:microsoft.com/office/officeart/2005/8/layout/process4"/>
    <dgm:cxn modelId="{08804D58-4AEB-4366-B292-72BD70B888AF}" type="presOf" srcId="{EE33B850-A005-4625-9E44-A5325A1902C6}" destId="{1CC662B5-2BA1-4F52-B012-D1ACB0010B9D}" srcOrd="0" destOrd="0" presId="urn:microsoft.com/office/officeart/2005/8/layout/process4"/>
    <dgm:cxn modelId="{E5D8133A-0986-408F-BF01-8E1BBC6A8A1A}" srcId="{BECFF11D-654A-4BE2-A5BF-C444F787499E}" destId="{15A6AFB8-729A-4C1B-8756-666CD64B36E3}" srcOrd="2" destOrd="0" parTransId="{59FCFF24-3507-4455-9BD7-D681A6E38C07}" sibTransId="{091A73DE-979E-43D0-9F3E-CB478FE0D22C}"/>
    <dgm:cxn modelId="{CE468332-BEC4-4F5C-8448-29093DF9A009}" srcId="{BECFF11D-654A-4BE2-A5BF-C444F787499E}" destId="{60867659-C251-4BC2-99BE-05B7E21ED9EF}" srcOrd="5" destOrd="0" parTransId="{339A86E6-DB44-4326-9851-96151BA0E048}" sibTransId="{8644DA14-0184-46C6-8088-D564D4089884}"/>
    <dgm:cxn modelId="{6EB0A8FD-E583-45DF-8A4F-4BF15ECB5C94}" type="presOf" srcId="{C2B46798-2EEE-450A-9676-34EB37DD60CF}" destId="{36FA9AC1-E858-4471-B4E6-098561D84216}" srcOrd="0" destOrd="0" presId="urn:microsoft.com/office/officeart/2005/8/layout/process4"/>
    <dgm:cxn modelId="{8B4D90FF-5675-4344-ABF6-955B6AEE3EBF}" type="presOf" srcId="{60867659-C251-4BC2-99BE-05B7E21ED9EF}" destId="{7627ACB5-A4DF-417D-AF26-1429705F13B5}" srcOrd="0" destOrd="0" presId="urn:microsoft.com/office/officeart/2005/8/layout/process4"/>
    <dgm:cxn modelId="{0C65BAA5-84A2-46C3-BC93-C1640FB47AC4}" srcId="{BECFF11D-654A-4BE2-A5BF-C444F787499E}" destId="{036EBCF0-1003-4EF0-8000-600F39745956}" srcOrd="0" destOrd="0" parTransId="{89262649-07FB-48B0-92E9-BC49929C1E9A}" sibTransId="{7743EF43-B2C3-42FE-AEB2-843F159C3641}"/>
    <dgm:cxn modelId="{62074C20-AFFB-4DFA-9955-2FB4D7D9FF29}" srcId="{BECFF11D-654A-4BE2-A5BF-C444F787499E}" destId="{C2B46798-2EEE-450A-9676-34EB37DD60CF}" srcOrd="3" destOrd="0" parTransId="{81D3F500-062A-433F-8CC2-9FD2CF287931}" sibTransId="{8195204E-7D08-4053-85D7-D48428A4F323}"/>
    <dgm:cxn modelId="{5BBBB6BF-4EF3-4219-ADF3-C67705E3B685}" type="presOf" srcId="{BECFF11D-654A-4BE2-A5BF-C444F787499E}" destId="{DA410E9D-BB35-4EF4-BCDF-F575D5ECD4DC}" srcOrd="0" destOrd="0" presId="urn:microsoft.com/office/officeart/2005/8/layout/process4"/>
    <dgm:cxn modelId="{7A31DDE9-396D-4E5C-A894-C79ADE6E6A1C}" type="presOf" srcId="{15A6AFB8-729A-4C1B-8756-666CD64B36E3}" destId="{44AC30EB-9520-491C-A9B2-77D9E0C497A0}" srcOrd="0" destOrd="0" presId="urn:microsoft.com/office/officeart/2005/8/layout/process4"/>
    <dgm:cxn modelId="{EF0B3C7C-2480-4703-A2F0-F9D340019B38}" type="presOf" srcId="{8B8D26C6-C656-46B9-AC3E-4CFFD4B96D9C}" destId="{2917314C-A08E-483C-BD2A-BDFA8094C53E}" srcOrd="0" destOrd="0" presId="urn:microsoft.com/office/officeart/2005/8/layout/process4"/>
    <dgm:cxn modelId="{72C26D15-1820-488D-A4AC-205894F1B733}" srcId="{BECFF11D-654A-4BE2-A5BF-C444F787499E}" destId="{EE33B850-A005-4625-9E44-A5325A1902C6}" srcOrd="1" destOrd="0" parTransId="{66ABF1FE-9374-4440-AC1D-FA0B2A0B0237}" sibTransId="{7A0AC78A-71CD-4953-858E-D9A80AFC6728}"/>
    <dgm:cxn modelId="{194BA699-11CA-465F-BE4A-C7CB44224C20}" srcId="{BECFF11D-654A-4BE2-A5BF-C444F787499E}" destId="{0EFE8E1C-CCE7-4A2A-B9FB-771BB6A7D7F9}" srcOrd="6" destOrd="0" parTransId="{8BA8A6CE-6059-42E1-BB86-F1E98C7464D7}" sibTransId="{2C349F35-AB13-461A-A6EA-3E0AA809D14A}"/>
    <dgm:cxn modelId="{6C923E19-6322-4DA6-B8EB-787E83726643}" srcId="{BECFF11D-654A-4BE2-A5BF-C444F787499E}" destId="{8B8D26C6-C656-46B9-AC3E-4CFFD4B96D9C}" srcOrd="4" destOrd="0" parTransId="{77736471-5F4C-4000-AC38-65C3C28E90C8}" sibTransId="{34648D28-C6EB-464C-8167-F7E45340D3B8}"/>
    <dgm:cxn modelId="{B4FD7680-157B-400B-BE29-140D39DBBF17}" type="presParOf" srcId="{DA410E9D-BB35-4EF4-BCDF-F575D5ECD4DC}" destId="{DFFE2DB3-96DD-4ED9-B9A0-2B2332112141}" srcOrd="0" destOrd="0" presId="urn:microsoft.com/office/officeart/2005/8/layout/process4"/>
    <dgm:cxn modelId="{B50120F1-B7F4-4BA7-A543-9DA9F232E489}" type="presParOf" srcId="{DFFE2DB3-96DD-4ED9-B9A0-2B2332112141}" destId="{C3040BB1-B64A-4AEA-ACBB-447FE44A488A}" srcOrd="0" destOrd="0" presId="urn:microsoft.com/office/officeart/2005/8/layout/process4"/>
    <dgm:cxn modelId="{FE23AF14-0E42-4081-9990-6695ADF8E78E}" type="presParOf" srcId="{DA410E9D-BB35-4EF4-BCDF-F575D5ECD4DC}" destId="{EDDE0AE2-F019-4609-8C11-836DD235AF40}" srcOrd="1" destOrd="0" presId="urn:microsoft.com/office/officeart/2005/8/layout/process4"/>
    <dgm:cxn modelId="{F45AC50A-AB66-44E5-B2B9-09B0CEF68EDE}" type="presParOf" srcId="{DA410E9D-BB35-4EF4-BCDF-F575D5ECD4DC}" destId="{672B1CF4-FD53-4574-BB25-AD376A712CBA}" srcOrd="2" destOrd="0" presId="urn:microsoft.com/office/officeart/2005/8/layout/process4"/>
    <dgm:cxn modelId="{15F07F05-DA47-4D5F-B006-CFB54A9E0AEA}" type="presParOf" srcId="{672B1CF4-FD53-4574-BB25-AD376A712CBA}" destId="{7627ACB5-A4DF-417D-AF26-1429705F13B5}" srcOrd="0" destOrd="0" presId="urn:microsoft.com/office/officeart/2005/8/layout/process4"/>
    <dgm:cxn modelId="{2F22B965-6B36-4DF8-8BA1-BC75D76F2714}" type="presParOf" srcId="{DA410E9D-BB35-4EF4-BCDF-F575D5ECD4DC}" destId="{D87A9CE8-4309-4C77-836F-E5A35F8181E4}" srcOrd="3" destOrd="0" presId="urn:microsoft.com/office/officeart/2005/8/layout/process4"/>
    <dgm:cxn modelId="{B5303D96-F5B9-47DC-920E-5A0B41CD0929}" type="presParOf" srcId="{DA410E9D-BB35-4EF4-BCDF-F575D5ECD4DC}" destId="{B0D1E871-BF39-400B-B016-F346484A53AC}" srcOrd="4" destOrd="0" presId="urn:microsoft.com/office/officeart/2005/8/layout/process4"/>
    <dgm:cxn modelId="{6CE66265-FDA1-407F-BA36-7F78A82A88D2}" type="presParOf" srcId="{B0D1E871-BF39-400B-B016-F346484A53AC}" destId="{2917314C-A08E-483C-BD2A-BDFA8094C53E}" srcOrd="0" destOrd="0" presId="urn:microsoft.com/office/officeart/2005/8/layout/process4"/>
    <dgm:cxn modelId="{C2BE8D01-5BD8-4DC0-B53A-0C1D7EF6C1A0}" type="presParOf" srcId="{DA410E9D-BB35-4EF4-BCDF-F575D5ECD4DC}" destId="{01A08191-F052-4407-8414-F7BCE198D0ED}" srcOrd="5" destOrd="0" presId="urn:microsoft.com/office/officeart/2005/8/layout/process4"/>
    <dgm:cxn modelId="{746B955D-B3B4-43DD-9713-AFBB9AAF91C8}" type="presParOf" srcId="{DA410E9D-BB35-4EF4-BCDF-F575D5ECD4DC}" destId="{31A3379A-1B60-4E60-AF87-8FE6383295ED}" srcOrd="6" destOrd="0" presId="urn:microsoft.com/office/officeart/2005/8/layout/process4"/>
    <dgm:cxn modelId="{5D42383A-4F2E-414E-B73D-9355E166900F}" type="presParOf" srcId="{31A3379A-1B60-4E60-AF87-8FE6383295ED}" destId="{36FA9AC1-E858-4471-B4E6-098561D84216}" srcOrd="0" destOrd="0" presId="urn:microsoft.com/office/officeart/2005/8/layout/process4"/>
    <dgm:cxn modelId="{2E65872F-2FC7-4B08-9A3C-4B5CD3C6074D}" type="presParOf" srcId="{DA410E9D-BB35-4EF4-BCDF-F575D5ECD4DC}" destId="{D5E19E3C-78C9-4229-B183-41679C7C3F96}" srcOrd="7" destOrd="0" presId="urn:microsoft.com/office/officeart/2005/8/layout/process4"/>
    <dgm:cxn modelId="{9A29E889-B9D1-4661-8348-FF882F56D2A3}" type="presParOf" srcId="{DA410E9D-BB35-4EF4-BCDF-F575D5ECD4DC}" destId="{B29B277E-AD88-4A64-AB58-7C504281C9BC}" srcOrd="8" destOrd="0" presId="urn:microsoft.com/office/officeart/2005/8/layout/process4"/>
    <dgm:cxn modelId="{C8CEF892-F74A-4C45-99FF-FBBC32F42B8B}" type="presParOf" srcId="{B29B277E-AD88-4A64-AB58-7C504281C9BC}" destId="{44AC30EB-9520-491C-A9B2-77D9E0C497A0}" srcOrd="0" destOrd="0" presId="urn:microsoft.com/office/officeart/2005/8/layout/process4"/>
    <dgm:cxn modelId="{00EC1202-9022-4818-8130-FDB13FFADC9C}" type="presParOf" srcId="{DA410E9D-BB35-4EF4-BCDF-F575D5ECD4DC}" destId="{32999843-D3BC-4318-9F17-8B5A70BC868F}" srcOrd="9" destOrd="0" presId="urn:microsoft.com/office/officeart/2005/8/layout/process4"/>
    <dgm:cxn modelId="{2E13BD82-52D1-4D5D-AE0D-3F5E7904D6F3}" type="presParOf" srcId="{DA410E9D-BB35-4EF4-BCDF-F575D5ECD4DC}" destId="{64285845-5698-41F3-86E9-E5982A62AC77}" srcOrd="10" destOrd="0" presId="urn:microsoft.com/office/officeart/2005/8/layout/process4"/>
    <dgm:cxn modelId="{3C7B9F79-E3CE-4BC4-85FB-D4B1289FAEC7}" type="presParOf" srcId="{64285845-5698-41F3-86E9-E5982A62AC77}" destId="{1CC662B5-2BA1-4F52-B012-D1ACB0010B9D}" srcOrd="0" destOrd="0" presId="urn:microsoft.com/office/officeart/2005/8/layout/process4"/>
    <dgm:cxn modelId="{46A126B1-0D50-4F98-A7FB-C4CB9A71E1B4}" type="presParOf" srcId="{DA410E9D-BB35-4EF4-BCDF-F575D5ECD4DC}" destId="{0A8E1A7E-CAA5-406C-BB54-5D6D440D4D0A}" srcOrd="11" destOrd="0" presId="urn:microsoft.com/office/officeart/2005/8/layout/process4"/>
    <dgm:cxn modelId="{C5B88280-5559-412D-8444-C4630462AA2B}" type="presParOf" srcId="{DA410E9D-BB35-4EF4-BCDF-F575D5ECD4DC}" destId="{63F0EEA3-3DE9-4695-9A0C-E1840B764BF6}" srcOrd="12" destOrd="0" presId="urn:microsoft.com/office/officeart/2005/8/layout/process4"/>
    <dgm:cxn modelId="{A710158D-012D-43D4-AB8F-20589884384F}" type="presParOf" srcId="{63F0EEA3-3DE9-4695-9A0C-E1840B764BF6}" destId="{8264379E-7986-471D-96B9-2F764C499D50}"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040BB1-B64A-4AEA-ACBB-447FE44A488A}">
      <dsp:nvSpPr>
        <dsp:cNvPr id="0" name=""/>
        <dsp:cNvSpPr/>
      </dsp:nvSpPr>
      <dsp:spPr>
        <a:xfrm>
          <a:off x="0" y="4945094"/>
          <a:ext cx="3048000" cy="54113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Client downloads and installs content</a:t>
          </a:r>
          <a:endParaRPr lang="en-US" sz="1300" kern="1200" dirty="0"/>
        </a:p>
      </dsp:txBody>
      <dsp:txXfrm>
        <a:off x="0" y="4945094"/>
        <a:ext cx="3048000" cy="541139"/>
      </dsp:txXfrm>
    </dsp:sp>
    <dsp:sp modelId="{7627ACB5-A4DF-417D-AF26-1429705F13B5}">
      <dsp:nvSpPr>
        <dsp:cNvPr id="0" name=""/>
        <dsp:cNvSpPr/>
      </dsp:nvSpPr>
      <dsp:spPr>
        <a:xfrm rot="10800000">
          <a:off x="0" y="4120940"/>
          <a:ext cx="3048000" cy="832271"/>
        </a:xfrm>
        <a:prstGeom prst="upArrowCallou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Client evaluates policy</a:t>
          </a:r>
          <a:endParaRPr lang="en-US" sz="1300" kern="1200" dirty="0"/>
        </a:p>
      </dsp:txBody>
      <dsp:txXfrm rot="10800000">
        <a:off x="0" y="4120940"/>
        <a:ext cx="3048000" cy="832271"/>
      </dsp:txXfrm>
    </dsp:sp>
    <dsp:sp modelId="{2917314C-A08E-483C-BD2A-BDFA8094C53E}">
      <dsp:nvSpPr>
        <dsp:cNvPr id="0" name=""/>
        <dsp:cNvSpPr/>
      </dsp:nvSpPr>
      <dsp:spPr>
        <a:xfrm rot="10800000">
          <a:off x="0" y="3296785"/>
          <a:ext cx="3048000" cy="832271"/>
        </a:xfrm>
        <a:prstGeom prst="upArrowCallou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Device requests policy for User/Device</a:t>
          </a:r>
          <a:endParaRPr lang="en-US" sz="1300" kern="1200" dirty="0"/>
        </a:p>
      </dsp:txBody>
      <dsp:txXfrm rot="10800000">
        <a:off x="0" y="3296785"/>
        <a:ext cx="3048000" cy="832271"/>
      </dsp:txXfrm>
    </dsp:sp>
    <dsp:sp modelId="{36FA9AC1-E858-4471-B4E6-098561D84216}">
      <dsp:nvSpPr>
        <dsp:cNvPr id="0" name=""/>
        <dsp:cNvSpPr/>
      </dsp:nvSpPr>
      <dsp:spPr>
        <a:xfrm rot="10800000">
          <a:off x="0" y="2472630"/>
          <a:ext cx="3048000" cy="832271"/>
        </a:xfrm>
        <a:prstGeom prst="upArrowCallou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Policy created for User/Device</a:t>
          </a:r>
          <a:endParaRPr lang="en-US" sz="1300" kern="1200" dirty="0"/>
        </a:p>
      </dsp:txBody>
      <dsp:txXfrm rot="10800000">
        <a:off x="0" y="2472630"/>
        <a:ext cx="3048000" cy="832271"/>
      </dsp:txXfrm>
    </dsp:sp>
    <dsp:sp modelId="{44AC30EB-9520-491C-A9B2-77D9E0C497A0}">
      <dsp:nvSpPr>
        <dsp:cNvPr id="0" name=""/>
        <dsp:cNvSpPr/>
      </dsp:nvSpPr>
      <dsp:spPr>
        <a:xfrm rot="10800000">
          <a:off x="0" y="1648475"/>
          <a:ext cx="3048000" cy="832271"/>
        </a:xfrm>
        <a:prstGeom prst="upArrowCallou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User/Device added to Collection</a:t>
          </a:r>
          <a:endParaRPr lang="en-US" sz="1300" kern="1200" dirty="0"/>
        </a:p>
      </dsp:txBody>
      <dsp:txXfrm rot="10800000">
        <a:off x="0" y="1648475"/>
        <a:ext cx="3048000" cy="832271"/>
      </dsp:txXfrm>
    </dsp:sp>
    <dsp:sp modelId="{1CC662B5-2BA1-4F52-B012-D1ACB0010B9D}">
      <dsp:nvSpPr>
        <dsp:cNvPr id="0" name=""/>
        <dsp:cNvSpPr/>
      </dsp:nvSpPr>
      <dsp:spPr>
        <a:xfrm rot="10800000">
          <a:off x="0" y="824320"/>
          <a:ext cx="3048000" cy="832271"/>
        </a:xfrm>
        <a:prstGeom prst="upArrowCallou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User/Device discovered in AD – Inserted into ConfigMgr DB</a:t>
          </a:r>
          <a:endParaRPr lang="en-US" sz="1300" kern="1200" dirty="0"/>
        </a:p>
      </dsp:txBody>
      <dsp:txXfrm rot="10800000">
        <a:off x="0" y="824320"/>
        <a:ext cx="3048000" cy="832271"/>
      </dsp:txXfrm>
    </dsp:sp>
    <dsp:sp modelId="{8264379E-7986-471D-96B9-2F764C499D50}">
      <dsp:nvSpPr>
        <dsp:cNvPr id="0" name=""/>
        <dsp:cNvSpPr/>
      </dsp:nvSpPr>
      <dsp:spPr>
        <a:xfrm rot="10800000">
          <a:off x="0" y="166"/>
          <a:ext cx="3048000" cy="832271"/>
        </a:xfrm>
        <a:prstGeom prst="upArrowCallou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User/Device created in AD or AD Replication</a:t>
          </a:r>
          <a:endParaRPr lang="en-US" sz="1300" kern="1200" dirty="0"/>
        </a:p>
      </dsp:txBody>
      <dsp:txXfrm rot="10800000">
        <a:off x="0" y="166"/>
        <a:ext cx="3048000" cy="8322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pitchFamily="34" charset="0"/>
              </a:rPr>
              <a:t>Server ID</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pitchFamily="34" charset="0"/>
              </a:rPr>
              <a:pPr/>
              <a:t>11/9/2009</a:t>
            </a:fld>
            <a:endParaRPr lang="en-US">
              <a:latin typeface="Segoe"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pitchFamily="34" charset="0"/>
              </a:rPr>
              <a:pPr/>
              <a:t>‹#›</a:t>
            </a:fld>
            <a:endParaRPr lang="en-US">
              <a:latin typeface="Segoe"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pitchFamily="34" charset="0"/>
              </a:rPr>
              <a:t>Server ID</a:t>
            </a:r>
          </a:p>
        </p:txBody>
      </p:sp>
      <p:sp>
        <p:nvSpPr>
          <p:cNvPr id="9"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pitchFamily="34" charset="0"/>
              </a:rPr>
              <a:pPr/>
              <a:t>11/9/2009</a:t>
            </a:fld>
            <a:endParaRPr lang="en-US">
              <a:latin typeface="Segoe" pitchFamily="34" charset="0"/>
            </a:endParaRPr>
          </a:p>
        </p:txBody>
      </p:sp>
      <p:sp>
        <p:nvSpPr>
          <p:cNvPr id="10"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
        <p:nvSpPr>
          <p:cNvPr id="11" name="Slide Number Placeholder 4"/>
          <p:cNvSpPr>
            <a:spLocks noGrp="1"/>
          </p:cNvSpPr>
          <p:nvPr>
            <p:ph type="sldNum" sz="quarter" idx="5"/>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pitchFamily="34" charset="0"/>
              </a:rPr>
              <a:pPr/>
              <a:t>‹#›</a:t>
            </a:fld>
            <a:endParaRPr lang="en-US">
              <a:latin typeface="Segoe" pitchFamily="34" charset="0"/>
            </a:endParaRPr>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11/9/2009 11:02 AM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lIns="89584" tIns="44792" rIns="89584" bIns="44792">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11/9/2009 11:02 AM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24</a:t>
            </a:fld>
            <a:endParaRPr lang="en-US">
              <a:latin typeface="Segoe"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27</a:t>
            </a:fld>
            <a:endParaRPr lang="en-US">
              <a:latin typeface="Segoe"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28</a:t>
            </a:fld>
            <a:endParaRPr lang="en-US">
              <a:latin typeface="Segoe"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29</a:t>
            </a:fld>
            <a:endParaRPr lang="en-US">
              <a:latin typeface="Segoe"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11/9/2009 11:03 AM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33</a:t>
            </a:fld>
            <a:endParaRPr lang="en-US">
              <a:latin typeface="Segoe"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0A7EFD-5A4D-425E-B9D3-BBA4C2182BF4}" type="slidenum">
              <a:rPr lang="en-US" smtClean="0"/>
              <a:pPr/>
              <a:t>34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11/9/2009 11:03 AM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11/9/2009 11:02 AM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37</a:t>
            </a:fld>
            <a:endParaRPr lang="en-US">
              <a:latin typeface="Segoe"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11/9/2009 11:04 AM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11/9/2009 11:04 AM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lIns="89584" tIns="44792" rIns="89584" bIns="44792">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lIns="89584" tIns="44792" rIns="89584" bIns="44792">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lIns="89584" tIns="44792" rIns="89584" bIns="44792">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lIns="89584" tIns="44792" rIns="89584" bIns="44792">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lIns="89584" tIns="44792" rIns="89584" bIns="44792">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lIns="89584" tIns="44792" rIns="89584" bIns="44792">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lIns="89584" tIns="44792" rIns="89584" bIns="44792">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itle_bar_light_BLUE.png"/>
          <p:cNvPicPr>
            <a:picLocks noChangeAspect="1"/>
          </p:cNvPicPr>
          <p:nvPr userDrawn="1"/>
        </p:nvPicPr>
        <p:blipFill>
          <a:blip r:embed="rId3"/>
          <a:stretch>
            <a:fillRect/>
          </a:stretch>
        </p:blipFill>
        <p:spPr>
          <a:xfrm>
            <a:off x="0" y="4133850"/>
            <a:ext cx="9144000" cy="2724150"/>
          </a:xfrm>
          <a:prstGeom prst="rect">
            <a:avLst/>
          </a:prstGeom>
        </p:spPr>
      </p:pic>
      <p:sp>
        <p:nvSpPr>
          <p:cNvPr id="2" name="Title 1"/>
          <p:cNvSpPr>
            <a:spLocks noGrp="1"/>
          </p:cNvSpPr>
          <p:nvPr>
            <p:ph type="ctrTitle"/>
          </p:nvPr>
        </p:nvSpPr>
        <p:spPr>
          <a:xfrm>
            <a:off x="730250" y="1905000"/>
            <a:ext cx="7681913" cy="1523495"/>
          </a:xfrm>
        </p:spPr>
        <p:txBody>
          <a:bodyPr>
            <a:noAutofit/>
          </a:bodyPr>
          <a:lstStyle>
            <a:lvl1pPr algn="l" defTabSz="914363" rtl="0" eaLnBrk="1" latinLnBrk="0" hangingPunct="1">
              <a:lnSpc>
                <a:spcPct val="90000"/>
              </a:lnSpc>
              <a:spcBef>
                <a:spcPct val="0"/>
              </a:spcBef>
              <a:buNone/>
              <a:defRPr lang="en-US" sz="5400" b="0" kern="1200" cap="none" spc="-150" dirty="0">
                <a:ln w="3175">
                  <a:noFill/>
                </a:ln>
                <a:solidFill>
                  <a:srgbClr val="006FDE"/>
                </a:solidFill>
                <a:effectLst>
                  <a:outerShdw blurRad="38100" dist="38100" dir="2700000" algn="tl">
                    <a:srgbClr val="000000">
                      <a:alpha val="43137"/>
                    </a:srgb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 descr="W:\TRANSFER\MBupload\SERVER-new\Logo\SystemCenter\SystemCenter\SysCnt_h_rgb.png"/>
          <p:cNvPicPr>
            <a:picLocks noChangeAspect="1" noChangeArrowheads="1"/>
          </p:cNvPicPr>
          <p:nvPr userDrawn="1"/>
        </p:nvPicPr>
        <p:blipFill>
          <a:blip r:embed="rId4"/>
          <a:srcRect/>
          <a:stretch>
            <a:fillRect/>
          </a:stretch>
        </p:blipFill>
        <p:spPr bwMode="auto">
          <a:xfrm>
            <a:off x="762000" y="914400"/>
            <a:ext cx="2511425" cy="53200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2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0250" y="1524505"/>
            <a:ext cx="7681913" cy="1523495"/>
          </a:xfrm>
        </p:spPr>
        <p:txBody>
          <a:bodyPr anchor="b" anchorCtr="0">
            <a:noAutofit/>
          </a:bodyPr>
          <a:lstStyle>
            <a:lvl1pPr>
              <a:lnSpc>
                <a:spcPct val="90000"/>
              </a:lnSpc>
              <a:defRPr sz="4800">
                <a:ln w="3175">
                  <a:noFill/>
                </a:ln>
                <a:solidFill>
                  <a:srgbClr val="006FDE"/>
                </a:solidFill>
                <a:effectLst>
                  <a:outerShdw blurRad="38100" dist="38100" dir="2700000" algn="tl">
                    <a:srgbClr val="000000">
                      <a:alpha val="43137"/>
                    </a:srgbClr>
                  </a:outerShdw>
                </a:effectLst>
              </a:defRPr>
            </a:lvl1pPr>
          </a:lstStyle>
          <a:p>
            <a:r>
              <a:rPr lang="en-US" dirty="0" smtClean="0"/>
              <a:t>Event Title</a:t>
            </a:r>
            <a:endParaRPr lang="en-US" dirty="0"/>
          </a:p>
        </p:txBody>
      </p:sp>
      <p:sp>
        <p:nvSpPr>
          <p:cNvPr id="3" name="Subtitle 2"/>
          <p:cNvSpPr>
            <a:spLocks noGrp="1"/>
          </p:cNvSpPr>
          <p:nvPr>
            <p:ph type="subTitle" idx="1" hasCustomPrompt="1"/>
          </p:nvPr>
        </p:nvSpPr>
        <p:spPr>
          <a:xfrm>
            <a:off x="730249" y="3272135"/>
            <a:ext cx="7681913" cy="461665"/>
          </a:xfrm>
        </p:spPr>
        <p:txBody>
          <a:bodyPr>
            <a:noAutofit/>
          </a:bodyPr>
          <a:lstStyle>
            <a:lvl1pPr marL="0" indent="0" algn="l">
              <a:lnSpc>
                <a:spcPct val="90000"/>
              </a:lnSpc>
              <a:spcBef>
                <a:spcPts val="0"/>
              </a:spcBef>
              <a:buNone/>
              <a:defRPr sz="28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Event Date | Location</a:t>
            </a:r>
            <a:endParaRPr lang="en-US" dirty="0"/>
          </a:p>
        </p:txBody>
      </p:sp>
      <p:cxnSp>
        <p:nvCxnSpPr>
          <p:cNvPr id="7" name="Straight Connector 6"/>
          <p:cNvCxnSpPr/>
          <p:nvPr userDrawn="1"/>
        </p:nvCxnSpPr>
        <p:spPr>
          <a:xfrm>
            <a:off x="0" y="3124200"/>
            <a:ext cx="4572000"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2" descr="W:\TRANSFER\MBupload\SERVER-new\Logo\SystemCenter\SystemCenter\SysCnt_h_rgb.png"/>
          <p:cNvPicPr>
            <a:picLocks noChangeAspect="1" noChangeArrowheads="1"/>
          </p:cNvPicPr>
          <p:nvPr userDrawn="1"/>
        </p:nvPicPr>
        <p:blipFill>
          <a:blip r:embed="rId3"/>
          <a:srcRect/>
          <a:stretch>
            <a:fillRect/>
          </a:stretch>
        </p:blipFill>
        <p:spPr bwMode="auto">
          <a:xfrm>
            <a:off x="762000" y="914400"/>
            <a:ext cx="2511425" cy="532000"/>
          </a:xfrm>
          <a:prstGeom prst="rect">
            <a:avLst/>
          </a:prstGeom>
          <a:noFill/>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dirty="0"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descr="Title_bar_light_BLUE.png"/>
          <p:cNvPicPr>
            <a:picLocks noChangeAspect="1"/>
          </p:cNvPicPr>
          <p:nvPr userDrawn="1"/>
        </p:nvPicPr>
        <p:blipFill>
          <a:blip r:embed="rId3"/>
          <a:stretch>
            <a:fillRect/>
          </a:stretch>
        </p:blipFill>
        <p:spPr>
          <a:xfrm>
            <a:off x="0" y="4133850"/>
            <a:ext cx="9144000" cy="2724150"/>
          </a:xfrm>
          <a:prstGeom prst="rect">
            <a:avLst/>
          </a:prstGeom>
        </p:spPr>
      </p:pic>
      <p:sp>
        <p:nvSpPr>
          <p:cNvPr id="2" name="Title 1"/>
          <p:cNvSpPr>
            <a:spLocks noGrp="1"/>
          </p:cNvSpPr>
          <p:nvPr>
            <p:ph type="ctrTitle"/>
          </p:nvPr>
        </p:nvSpPr>
        <p:spPr>
          <a:xfrm>
            <a:off x="730514" y="649805"/>
            <a:ext cx="7043208" cy="1523494"/>
          </a:xfrm>
        </p:spPr>
        <p:txBody>
          <a:bodyPr anchor="ctr" anchorCtr="0">
            <a:noAutofit/>
          </a:bodyPr>
          <a:lstStyle>
            <a:lvl1pPr algn="l" defTabSz="914363" rtl="0" eaLnBrk="1" latinLnBrk="0" hangingPunct="1">
              <a:lnSpc>
                <a:spcPct val="90000"/>
              </a:lnSpc>
              <a:spcBef>
                <a:spcPct val="0"/>
              </a:spcBef>
              <a:buNone/>
              <a:defRPr lang="en-US" sz="5400" b="0" kern="1200" cap="none" spc="-150" dirty="0">
                <a:ln w="3175">
                  <a:noFill/>
                </a:ln>
                <a:solidFill>
                  <a:srgbClr val="006FDE"/>
                </a:solidFill>
                <a:effectLst>
                  <a:outerShdw blurRad="38100" dist="38100" dir="2700000" algn="tl">
                    <a:srgbClr val="000000">
                      <a:alpha val="43137"/>
                    </a:srgb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30250" y="4344988"/>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8" y="2729806"/>
            <a:ext cx="8040951" cy="1384994"/>
          </a:xfrm>
        </p:spPr>
        <p:txBody>
          <a:bodyPr anchor="b"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gradFill>
                  <a:gsLst>
                    <a:gs pos="0">
                      <a:srgbClr val="006FDE"/>
                    </a:gs>
                    <a:gs pos="28000">
                      <a:srgbClr val="57ABFF"/>
                    </a:gs>
                    <a:gs pos="62000">
                      <a:srgbClr val="0060C0"/>
                    </a:gs>
                    <a:gs pos="88000">
                      <a:srgbClr val="0052A4"/>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03680"/>
          </a:xfrm>
        </p:spPr>
        <p:txBody>
          <a:bodyPr/>
          <a:lstStyle>
            <a:lvl1pPr>
              <a:lnSpc>
                <a:spcPct val="90000"/>
              </a:lnSpc>
              <a:buSzPct val="130000"/>
              <a:buFont typeface="Arial" pitchFamily="34" charset="0"/>
              <a:buChar char="•"/>
              <a:defRPr/>
            </a:lvl1pPr>
            <a:lvl2pPr algn="l" defTabSz="914363" rtl="0" eaLnBrk="1" latinLnBrk="0" hangingPunct="1">
              <a:lnSpc>
                <a:spcPct val="90000"/>
              </a:lnSpc>
              <a:spcBef>
                <a:spcPct val="20000"/>
              </a:spcBef>
              <a:buClr>
                <a:srgbClr val="777777"/>
              </a:buClr>
              <a:buSzPct val="100000"/>
              <a:buFont typeface="Segoe" pitchFamily="34" charset="0"/>
              <a:buChar char="−"/>
              <a:defRPr lang="en-US" sz="2800" kern="1200" dirty="0" smtClean="0">
                <a:solidFill>
                  <a:schemeClr val="tx1"/>
                </a:solidFill>
                <a:latin typeface="+mn-lt"/>
                <a:ea typeface="+mn-ea"/>
                <a:cs typeface="+mn-cs"/>
              </a:defRPr>
            </a:lvl2pPr>
            <a:lvl3pPr algn="l" defTabSz="914363"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tx1"/>
                </a:solidFill>
                <a:latin typeface="+mn-lt"/>
                <a:ea typeface="+mn-ea"/>
                <a:cs typeface="+mn-cs"/>
              </a:defRPr>
            </a:lvl3pPr>
            <a:lvl4pPr algn="l" defTabSz="914363"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tx1"/>
                </a:solidFill>
                <a:latin typeface="+mn-lt"/>
                <a:ea typeface="+mn-ea"/>
                <a:cs typeface="+mn-cs"/>
              </a:defRPr>
            </a:lvl4pPr>
            <a:lvl5pPr algn="l" defTabSz="914363" rtl="0" eaLnBrk="1" latinLnBrk="0" hangingPunct="1">
              <a:lnSpc>
                <a:spcPct val="90000"/>
              </a:lnSpc>
              <a:spcBef>
                <a:spcPct val="20000"/>
              </a:spcBef>
              <a:buClr>
                <a:srgbClr val="777777"/>
              </a:buClr>
              <a:buSzPct val="100000"/>
              <a:buFont typeface="Segoe" pitchFamily="34" charset="0"/>
              <a:buChar char="−"/>
              <a:defRPr lang="en-US" sz="2400" kern="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50000"/>
                    <a:lumOff val="50000"/>
                  </a:schemeClr>
                </a:solidFill>
              </a:defRPr>
            </a:lvl1p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0250" y="1524505"/>
            <a:ext cx="7681913" cy="1523495"/>
          </a:xfrm>
        </p:spPr>
        <p:txBody>
          <a:bodyPr anchor="b" anchorCtr="0">
            <a:noAutofit/>
          </a:bodyPr>
          <a:lstStyle>
            <a:lvl1pPr>
              <a:lnSpc>
                <a:spcPct val="90000"/>
              </a:lnSpc>
              <a:defRPr sz="4800">
                <a:ln w="3175">
                  <a:noFill/>
                </a:ln>
                <a:solidFill>
                  <a:srgbClr val="006FDE"/>
                </a:solidFill>
                <a:effectLst>
                  <a:outerShdw blurRad="38100" dist="38100" dir="2700000" algn="tl">
                    <a:srgbClr val="000000">
                      <a:alpha val="43137"/>
                    </a:srgbClr>
                  </a:outerShdw>
                </a:effectLst>
              </a:defRPr>
            </a:lvl1pPr>
          </a:lstStyle>
          <a:p>
            <a:r>
              <a:rPr lang="en-US" dirty="0" smtClean="0"/>
              <a:t>Event Name</a:t>
            </a:r>
            <a:endParaRPr lang="en-US" dirty="0"/>
          </a:p>
        </p:txBody>
      </p:sp>
      <p:sp>
        <p:nvSpPr>
          <p:cNvPr id="3" name="Subtitle 2"/>
          <p:cNvSpPr>
            <a:spLocks noGrp="1"/>
          </p:cNvSpPr>
          <p:nvPr>
            <p:ph type="subTitle" idx="1" hasCustomPrompt="1"/>
          </p:nvPr>
        </p:nvSpPr>
        <p:spPr>
          <a:xfrm>
            <a:off x="730249" y="5638800"/>
            <a:ext cx="7681913" cy="461665"/>
          </a:xfrm>
        </p:spPr>
        <p:txBody>
          <a:bodyPr>
            <a:noAutofit/>
          </a:bodyPr>
          <a:lstStyle>
            <a:lvl1pPr marL="0" indent="0" algn="l">
              <a:lnSpc>
                <a:spcPct val="90000"/>
              </a:lnSpc>
              <a:spcBef>
                <a:spcPts val="0"/>
              </a:spcBef>
              <a:buNone/>
              <a:defRPr sz="28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Event Date | Location</a:t>
            </a:r>
            <a:endParaRPr lang="en-US" dirty="0"/>
          </a:p>
        </p:txBody>
      </p:sp>
      <p:pic>
        <p:nvPicPr>
          <p:cNvPr id="6" name="Picture 5" descr="photo_BLUE_Delores.jpg"/>
          <p:cNvPicPr>
            <a:picLocks noChangeAspect="1"/>
          </p:cNvPicPr>
          <p:nvPr userDrawn="1"/>
        </p:nvPicPr>
        <p:blipFill>
          <a:blip r:embed="rId3"/>
          <a:stretch>
            <a:fillRect/>
          </a:stretch>
        </p:blipFill>
        <p:spPr>
          <a:xfrm>
            <a:off x="0" y="3196492"/>
            <a:ext cx="3341142" cy="2294060"/>
          </a:xfrm>
          <a:prstGeom prst="rect">
            <a:avLst/>
          </a:prstGeom>
        </p:spPr>
      </p:pic>
      <p:pic>
        <p:nvPicPr>
          <p:cNvPr id="1026" name="Picture 2" descr="W:\TRANSFER\MBupload\SERVER-new\Logo\SystemCenter\SystemCenter\SysCnt_h_rgb.png"/>
          <p:cNvPicPr>
            <a:picLocks noChangeAspect="1" noChangeArrowheads="1"/>
          </p:cNvPicPr>
          <p:nvPr userDrawn="1"/>
        </p:nvPicPr>
        <p:blipFill>
          <a:blip r:embed="rId4"/>
          <a:srcRect/>
          <a:stretch>
            <a:fillRect/>
          </a:stretch>
        </p:blipFill>
        <p:spPr bwMode="auto">
          <a:xfrm>
            <a:off x="762000" y="914400"/>
            <a:ext cx="2511425" cy="532000"/>
          </a:xfrm>
          <a:prstGeom prst="rect">
            <a:avLst/>
          </a:prstGeom>
          <a:noFill/>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 id="2147483703" r:id="rId11"/>
    <p:sldLayoutId id="2147483704" r:id="rId12"/>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777777"/>
          </a:solidFill>
          <a:effectLst/>
          <a:latin typeface="Segoe" pitchFamily="34" charset="0"/>
          <a:ea typeface="+mn-ea"/>
          <a:cs typeface="Arial" charset="0"/>
        </a:defRPr>
      </a:lvl1pPr>
    </p:titleStyle>
    <p:bodyStyle>
      <a:lvl1pPr marL="457200" indent="-457200" algn="l" defTabSz="914363" rtl="0" eaLnBrk="1" latinLnBrk="0" hangingPunct="1">
        <a:lnSpc>
          <a:spcPct val="90000"/>
        </a:lnSpc>
        <a:spcBef>
          <a:spcPct val="20000"/>
        </a:spcBef>
        <a:buClr>
          <a:srgbClr val="777777"/>
        </a:buClr>
        <a:buSzPct val="130000"/>
        <a:buFont typeface="Arial" pitchFamily="34" charset="0"/>
        <a:buChar char="•"/>
        <a:defRPr sz="3200" kern="1200">
          <a:solidFill>
            <a:schemeClr val="tx1"/>
          </a:solidFill>
          <a:latin typeface="+mn-lt"/>
          <a:ea typeface="+mn-ea"/>
          <a:cs typeface="+mn-cs"/>
        </a:defRPr>
      </a:lvl1pPr>
      <a:lvl2pPr marL="854075" indent="-396875" algn="l" defTabSz="914363" rtl="0" eaLnBrk="1" latinLnBrk="0" hangingPunct="1">
        <a:lnSpc>
          <a:spcPct val="90000"/>
        </a:lnSpc>
        <a:spcBef>
          <a:spcPct val="20000"/>
        </a:spcBef>
        <a:buClr>
          <a:srgbClr val="777777"/>
        </a:buClr>
        <a:buFont typeface="Segoe" pitchFamily="34" charset="0"/>
        <a:buChar char="−"/>
        <a:defRPr sz="2800" kern="1200">
          <a:solidFill>
            <a:schemeClr val="tx1"/>
          </a:solidFill>
          <a:latin typeface="+mn-lt"/>
          <a:ea typeface="+mn-ea"/>
          <a:cs typeface="+mn-cs"/>
        </a:defRPr>
      </a:lvl2pPr>
      <a:lvl3pPr marL="1258888" indent="-404813"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a:ln w="3175">
            <a:noFill/>
          </a:ln>
          <a:solidFill>
            <a:srgbClr val="777777"/>
          </a:solidFill>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Configuration Manager 2007 R3</a:t>
            </a:r>
            <a:endParaRPr lang="en-US" sz="4400" dirty="0"/>
          </a:p>
        </p:txBody>
      </p:sp>
      <p:sp>
        <p:nvSpPr>
          <p:cNvPr id="3" name="Subtitle 2"/>
          <p:cNvSpPr>
            <a:spLocks noGrp="1"/>
          </p:cNvSpPr>
          <p:nvPr>
            <p:ph type="subTitle" idx="1"/>
          </p:nvPr>
        </p:nvSpPr>
        <p:spPr/>
        <p:txBody>
          <a:bodyPr/>
          <a:lstStyle/>
          <a:p>
            <a:r>
              <a:rPr lang="en-US" dirty="0" smtClean="0"/>
              <a:t>Wally Mead</a:t>
            </a:r>
          </a:p>
          <a:p>
            <a:r>
              <a:rPr lang="en-US" dirty="0" smtClean="0"/>
              <a:t>Senior Program Manager</a:t>
            </a:r>
          </a:p>
          <a:p>
            <a:r>
              <a:rPr lang="en-US" dirty="0" smtClean="0"/>
              <a:t>Microsoft Corporation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81000" y="1412874"/>
            <a:ext cx="8382000" cy="4835525"/>
          </a:xfrm>
        </p:spPr>
        <p:txBody>
          <a:bodyPr>
            <a:normAutofit/>
          </a:bodyPr>
          <a:lstStyle/>
          <a:p>
            <a:r>
              <a:rPr lang="en-US" sz="2800" b="1" dirty="0" smtClean="0"/>
              <a:t>Phase 1:  Monitor</a:t>
            </a:r>
            <a:r>
              <a:rPr lang="en-US" sz="2800" dirty="0" smtClean="0"/>
              <a:t> current power state and consumptions  </a:t>
            </a:r>
          </a:p>
          <a:p>
            <a:endParaRPr lang="en-US" sz="2800" dirty="0" smtClean="0"/>
          </a:p>
          <a:p>
            <a:r>
              <a:rPr lang="en-US" sz="2800" b="1" dirty="0" smtClean="0"/>
              <a:t>Phase 2:  Plan</a:t>
            </a:r>
            <a:r>
              <a:rPr lang="en-US" sz="2800" dirty="0" smtClean="0"/>
              <a:t> and create power management policy, check for exceptions</a:t>
            </a:r>
          </a:p>
          <a:p>
            <a:endParaRPr lang="en-US" sz="2800" dirty="0" smtClean="0"/>
          </a:p>
          <a:p>
            <a:r>
              <a:rPr lang="en-US" sz="2800" b="1" dirty="0" smtClean="0"/>
              <a:t>Phase 3:  Apply </a:t>
            </a:r>
            <a:r>
              <a:rPr lang="en-US" sz="2800" dirty="0" smtClean="0"/>
              <a:t>power management policy</a:t>
            </a:r>
          </a:p>
          <a:p>
            <a:endParaRPr lang="en-US" sz="2800" dirty="0" smtClean="0"/>
          </a:p>
          <a:p>
            <a:r>
              <a:rPr lang="en-US" sz="2800" b="1" dirty="0" smtClean="0"/>
              <a:t>Phase 4:  Check compliance </a:t>
            </a:r>
            <a:r>
              <a:rPr lang="en-US" sz="2800" dirty="0" smtClean="0"/>
              <a:t>and report </a:t>
            </a:r>
            <a:r>
              <a:rPr lang="en-US" sz="2800" b="1" dirty="0" smtClean="0"/>
              <a:t>savings </a:t>
            </a:r>
            <a:r>
              <a:rPr lang="en-US" sz="2800" dirty="0" smtClean="0"/>
              <a:t>in power consumption and cost</a:t>
            </a:r>
          </a:p>
          <a:p>
            <a:endParaRPr lang="en-US" sz="2800" dirty="0" smtClean="0"/>
          </a:p>
        </p:txBody>
      </p:sp>
      <p:sp>
        <p:nvSpPr>
          <p:cNvPr id="4" name="Title 3"/>
          <p:cNvSpPr>
            <a:spLocks noGrp="1"/>
          </p:cNvSpPr>
          <p:nvPr>
            <p:ph type="title"/>
          </p:nvPr>
        </p:nvSpPr>
        <p:spPr/>
        <p:txBody>
          <a:bodyPr/>
          <a:lstStyle/>
          <a:p>
            <a:r>
              <a:rPr lang="en-US" dirty="0" err="1" smtClean="0"/>
              <a:t>ConfigMgr</a:t>
            </a:r>
            <a:r>
              <a:rPr lang="en-US" dirty="0" smtClean="0"/>
              <a:t> 2007 R3 </a:t>
            </a:r>
            <a:r>
              <a:rPr lang="en-US" dirty="0" smtClean="0"/>
              <a:t>Investment</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 descr="E:\slides\icons\_XML ICONS\user business man people person.png"/>
          <p:cNvPicPr>
            <a:picLocks noChangeAspect="1" noChangeArrowheads="1"/>
          </p:cNvPicPr>
          <p:nvPr/>
        </p:nvPicPr>
        <p:blipFill>
          <a:blip r:embed="rId3" cstate="print"/>
          <a:srcRect/>
          <a:stretch>
            <a:fillRect/>
          </a:stretch>
        </p:blipFill>
        <p:spPr bwMode="auto">
          <a:xfrm>
            <a:off x="533400" y="2017693"/>
            <a:ext cx="688293" cy="914400"/>
          </a:xfrm>
          <a:prstGeom prst="rect">
            <a:avLst/>
          </a:prstGeom>
          <a:noFill/>
        </p:spPr>
      </p:pic>
      <p:pic>
        <p:nvPicPr>
          <p:cNvPr id="9" name="Picture 4" descr="\\eventsql\dvd\Online_ART\DVD_ART34\Artwork_Imagery\Icons - Illustrations\_WINDOWS VISTA ICONS\Female User woman people person.png"/>
          <p:cNvPicPr>
            <a:picLocks noChangeAspect="1" noChangeArrowheads="1"/>
          </p:cNvPicPr>
          <p:nvPr/>
        </p:nvPicPr>
        <p:blipFill>
          <a:blip r:embed="rId4" cstate="print"/>
          <a:srcRect/>
          <a:stretch>
            <a:fillRect/>
          </a:stretch>
        </p:blipFill>
        <p:spPr bwMode="auto">
          <a:xfrm>
            <a:off x="3352800" y="1941493"/>
            <a:ext cx="685800" cy="955222"/>
          </a:xfrm>
          <a:prstGeom prst="rect">
            <a:avLst/>
          </a:prstGeom>
          <a:noFill/>
        </p:spPr>
      </p:pic>
      <p:sp>
        <p:nvSpPr>
          <p:cNvPr id="10" name="TextBox 9"/>
          <p:cNvSpPr txBox="1"/>
          <p:nvPr/>
        </p:nvSpPr>
        <p:spPr>
          <a:xfrm>
            <a:off x="457200" y="2932093"/>
            <a:ext cx="2133600" cy="1077218"/>
          </a:xfrm>
          <a:prstGeom prst="rect">
            <a:avLst/>
          </a:prstGeom>
          <a:noFill/>
        </p:spPr>
        <p:txBody>
          <a:bodyPr wrap="square" lIns="0" tIns="0" rIns="0" bIns="0" rtlCol="0">
            <a:spAutoFit/>
          </a:bodyPr>
          <a:lstStyle/>
          <a:p>
            <a:r>
              <a:rPr lang="en-US" sz="1400" i="1" dirty="0" smtClean="0"/>
              <a:t>Ray asks Meg to provide analysis of  power consumption of  desktops, laptops, monitors in  </a:t>
            </a:r>
            <a:r>
              <a:rPr lang="en-US" sz="1400" i="1" dirty="0" err="1" smtClean="0"/>
              <a:t>Woodgrove</a:t>
            </a:r>
            <a:endParaRPr lang="en-US" sz="1400" i="1" dirty="0"/>
          </a:p>
        </p:txBody>
      </p:sp>
      <p:cxnSp>
        <p:nvCxnSpPr>
          <p:cNvPr id="12" name="Straight Arrow Connector 11"/>
          <p:cNvCxnSpPr/>
          <p:nvPr/>
        </p:nvCxnSpPr>
        <p:spPr>
          <a:xfrm>
            <a:off x="1524000" y="2498228"/>
            <a:ext cx="1600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71800" y="2908519"/>
            <a:ext cx="2133600" cy="861774"/>
          </a:xfrm>
          <a:prstGeom prst="rect">
            <a:avLst/>
          </a:prstGeom>
          <a:noFill/>
        </p:spPr>
        <p:txBody>
          <a:bodyPr wrap="square" lIns="0" tIns="0" rIns="0" bIns="0" rtlCol="0">
            <a:spAutoFit/>
          </a:bodyPr>
          <a:lstStyle/>
          <a:p>
            <a:r>
              <a:rPr lang="en-US" sz="1400" i="1" dirty="0" smtClean="0"/>
              <a:t>Meg enables CM power management agent to understand current power state and consumption  </a:t>
            </a:r>
            <a:endParaRPr lang="en-US" sz="1400" i="1" dirty="0"/>
          </a:p>
        </p:txBody>
      </p:sp>
      <p:cxnSp>
        <p:nvCxnSpPr>
          <p:cNvPr id="80" name="Straight Arrow Connector 79"/>
          <p:cNvCxnSpPr/>
          <p:nvPr/>
        </p:nvCxnSpPr>
        <p:spPr>
          <a:xfrm>
            <a:off x="4495800" y="2498228"/>
            <a:ext cx="1600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1" name="Picture 3" descr="C:\Program Files\Microsoft Resource DVD Artwork\DVD_ART\Artwork_Imagery\HARDWARE_IMAGERY\Illustration - Misc Hardware\XML Icons\Server.png"/>
          <p:cNvPicPr>
            <a:picLocks noChangeAspect="1" noChangeArrowheads="1"/>
          </p:cNvPicPr>
          <p:nvPr/>
        </p:nvPicPr>
        <p:blipFill>
          <a:blip r:embed="rId5" cstate="print"/>
          <a:srcRect/>
          <a:stretch>
            <a:fillRect/>
          </a:stretch>
        </p:blipFill>
        <p:spPr bwMode="auto">
          <a:xfrm>
            <a:off x="6477000" y="1789093"/>
            <a:ext cx="895174" cy="990600"/>
          </a:xfrm>
          <a:prstGeom prst="rect">
            <a:avLst/>
          </a:prstGeom>
          <a:noFill/>
        </p:spPr>
      </p:pic>
      <p:sp>
        <p:nvSpPr>
          <p:cNvPr id="83" name="TextBox 82"/>
          <p:cNvSpPr txBox="1"/>
          <p:nvPr/>
        </p:nvSpPr>
        <p:spPr>
          <a:xfrm>
            <a:off x="6096000" y="2819162"/>
            <a:ext cx="2438400" cy="646331"/>
          </a:xfrm>
          <a:prstGeom prst="rect">
            <a:avLst/>
          </a:prstGeom>
          <a:noFill/>
        </p:spPr>
        <p:txBody>
          <a:bodyPr wrap="square" lIns="0" tIns="0" rIns="0" bIns="0" rtlCol="0">
            <a:spAutoFit/>
          </a:bodyPr>
          <a:lstStyle/>
          <a:p>
            <a:r>
              <a:rPr lang="en-US" sz="1400" i="1" dirty="0" smtClean="0"/>
              <a:t>CM collects and reports “current” power management state and consumption </a:t>
            </a:r>
            <a:endParaRPr lang="en-US" sz="1400" i="1" dirty="0"/>
          </a:p>
        </p:txBody>
      </p:sp>
      <p:cxnSp>
        <p:nvCxnSpPr>
          <p:cNvPr id="85" name="Straight Arrow Connector 84"/>
          <p:cNvCxnSpPr/>
          <p:nvPr/>
        </p:nvCxnSpPr>
        <p:spPr>
          <a:xfrm rot="5400000">
            <a:off x="6565661" y="3704964"/>
            <a:ext cx="433868" cy="15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562600" y="5675293"/>
            <a:ext cx="3276600" cy="954107"/>
          </a:xfrm>
          <a:prstGeom prst="rect">
            <a:avLst/>
          </a:prstGeom>
          <a:noFill/>
        </p:spPr>
        <p:txBody>
          <a:bodyPr wrap="square" rtlCol="0">
            <a:spAutoFit/>
          </a:bodyPr>
          <a:lstStyle/>
          <a:p>
            <a:r>
              <a:rPr lang="en-US" sz="1400" i="1" dirty="0" smtClean="0"/>
              <a:t>Total energy consumption </a:t>
            </a:r>
          </a:p>
          <a:p>
            <a:r>
              <a:rPr lang="en-US" sz="1400" i="1" dirty="0" smtClean="0"/>
              <a:t>Before implementing power policy</a:t>
            </a:r>
          </a:p>
          <a:p>
            <a:r>
              <a:rPr lang="en-US" sz="1400" b="1" dirty="0" smtClean="0">
                <a:solidFill>
                  <a:srgbClr val="FF0000"/>
                </a:solidFill>
              </a:rPr>
              <a:t>568,797</a:t>
            </a:r>
            <a:r>
              <a:rPr lang="en-US" sz="1400" dirty="0" smtClean="0">
                <a:solidFill>
                  <a:srgbClr val="FF0000"/>
                </a:solidFill>
              </a:rPr>
              <a:t> kWh</a:t>
            </a:r>
          </a:p>
          <a:p>
            <a:r>
              <a:rPr lang="en-US" sz="1400" b="1" dirty="0" smtClean="0">
                <a:solidFill>
                  <a:srgbClr val="FF0000"/>
                </a:solidFill>
              </a:rPr>
              <a:t>$771,192 </a:t>
            </a:r>
            <a:r>
              <a:rPr lang="en-US" sz="1400" dirty="0" smtClean="0"/>
              <a:t> </a:t>
            </a:r>
            <a:endParaRPr lang="en-US" sz="1400" i="1" dirty="0" smtClean="0"/>
          </a:p>
        </p:txBody>
      </p:sp>
      <p:sp>
        <p:nvSpPr>
          <p:cNvPr id="93" name="TextBox 92"/>
          <p:cNvSpPr txBox="1"/>
          <p:nvPr/>
        </p:nvSpPr>
        <p:spPr>
          <a:xfrm>
            <a:off x="5486400" y="4017764"/>
            <a:ext cx="3581400" cy="1200329"/>
          </a:xfrm>
          <a:prstGeom prst="rect">
            <a:avLst/>
          </a:prstGeom>
          <a:noFill/>
        </p:spPr>
        <p:txBody>
          <a:bodyPr wrap="square" rtlCol="0">
            <a:spAutoFit/>
          </a:bodyPr>
          <a:lstStyle/>
          <a:p>
            <a:pPr marL="228600" indent="-228600">
              <a:buFont typeface="Arial" pitchFamily="34" charset="0"/>
              <a:buChar char="•"/>
            </a:pPr>
            <a:r>
              <a:rPr lang="en-US" sz="1400" i="1" dirty="0" smtClean="0"/>
              <a:t>Only </a:t>
            </a:r>
            <a:r>
              <a:rPr lang="en-US" sz="1600" b="1" i="1" dirty="0" smtClean="0">
                <a:solidFill>
                  <a:srgbClr val="FF0000"/>
                </a:solidFill>
              </a:rPr>
              <a:t>20% </a:t>
            </a:r>
            <a:r>
              <a:rPr lang="en-US" sz="1400" i="1" dirty="0" smtClean="0"/>
              <a:t>of computers  and monitors are turned off/stand by when inactive</a:t>
            </a:r>
          </a:p>
          <a:p>
            <a:pPr marL="228600" indent="-228600">
              <a:buFont typeface="Arial" pitchFamily="34" charset="0"/>
              <a:buChar char="•"/>
            </a:pPr>
            <a:r>
              <a:rPr lang="en-US" sz="1400" b="1" i="1" dirty="0" smtClean="0">
                <a:solidFill>
                  <a:srgbClr val="FF0000"/>
                </a:solidFill>
              </a:rPr>
              <a:t>10% </a:t>
            </a:r>
            <a:r>
              <a:rPr lang="en-US" sz="1400" i="1" dirty="0" smtClean="0"/>
              <a:t>of machines not capable of having power management enabled</a:t>
            </a:r>
          </a:p>
          <a:p>
            <a:pPr marL="228600" indent="-228600">
              <a:buFont typeface="Arial" pitchFamily="34" charset="0"/>
              <a:buChar char="•"/>
            </a:pPr>
            <a:r>
              <a:rPr lang="en-US" sz="1400" b="1" i="1" dirty="0" smtClean="0">
                <a:solidFill>
                  <a:srgbClr val="FF0000"/>
                </a:solidFill>
              </a:rPr>
              <a:t>91% </a:t>
            </a:r>
            <a:r>
              <a:rPr lang="en-US" sz="1400" i="1" dirty="0" smtClean="0"/>
              <a:t>of people zero activity after 5 P.M. </a:t>
            </a:r>
          </a:p>
        </p:txBody>
      </p:sp>
      <p:cxnSp>
        <p:nvCxnSpPr>
          <p:cNvPr id="97" name="Straight Arrow Connector 96"/>
          <p:cNvCxnSpPr/>
          <p:nvPr/>
        </p:nvCxnSpPr>
        <p:spPr>
          <a:xfrm rot="5400000">
            <a:off x="6552803" y="5446296"/>
            <a:ext cx="457200"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Cloud Callout 14"/>
          <p:cNvSpPr/>
          <p:nvPr/>
        </p:nvSpPr>
        <p:spPr bwMode="auto">
          <a:xfrm>
            <a:off x="762000" y="950893"/>
            <a:ext cx="1524000" cy="1143000"/>
          </a:xfrm>
          <a:prstGeom prst="cloudCallout">
            <a:avLst/>
          </a:prstGeom>
          <a:gradFill>
            <a:gsLst>
              <a:gs pos="0">
                <a:schemeClr val="accent6">
                  <a:lumMod val="50000"/>
                </a:schemeClr>
              </a:gs>
              <a:gs pos="80000">
                <a:schemeClr val="accent6"/>
              </a:gs>
              <a:gs pos="100000">
                <a:schemeClr val="accent6"/>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50800" dist="38100" dir="2700000" algn="tl" rotWithShape="0">
                  <a:prstClr val="black">
                    <a:alpha val="40000"/>
                  </a:prstClr>
                </a:outerShdw>
              </a:effectLst>
              <a:latin typeface="Segoe" pitchFamily="34" charset="0"/>
            </a:endParaRPr>
          </a:p>
        </p:txBody>
      </p:sp>
      <p:sp>
        <p:nvSpPr>
          <p:cNvPr id="16" name="TextBox 15"/>
          <p:cNvSpPr txBox="1"/>
          <p:nvPr/>
        </p:nvSpPr>
        <p:spPr>
          <a:xfrm>
            <a:off x="990600" y="1179493"/>
            <a:ext cx="1371600" cy="646331"/>
          </a:xfrm>
          <a:prstGeom prst="rect">
            <a:avLst/>
          </a:prstGeom>
          <a:noFill/>
        </p:spPr>
        <p:txBody>
          <a:bodyPr wrap="square" rtlCol="0">
            <a:spAutoFit/>
          </a:bodyPr>
          <a:lstStyle/>
          <a:p>
            <a:r>
              <a:rPr lang="en-US" sz="1200" b="1" dirty="0" smtClean="0">
                <a:solidFill>
                  <a:schemeClr val="bg1"/>
                </a:solidFill>
                <a:effectLst>
                  <a:outerShdw blurRad="38100" dist="38100" dir="2700000" algn="tl">
                    <a:srgbClr val="000000">
                      <a:alpha val="43137"/>
                    </a:srgbClr>
                  </a:outerShdw>
                </a:effectLst>
              </a:rPr>
              <a:t>How can I decrease utility costs? </a:t>
            </a:r>
            <a:endParaRPr lang="en-US" sz="1200" b="1" dirty="0" err="1" smtClean="0">
              <a:solidFill>
                <a:schemeClr val="bg1"/>
              </a:solidFill>
              <a:effectLst>
                <a:outerShdw blurRad="38100" dist="38100" dir="2700000" algn="tl">
                  <a:srgbClr val="000000">
                    <a:alpha val="43137"/>
                  </a:srgbClr>
                </a:outerShdw>
              </a:effectLst>
            </a:endParaRPr>
          </a:p>
        </p:txBody>
      </p:sp>
      <p:sp>
        <p:nvSpPr>
          <p:cNvPr id="17" name="Title 16"/>
          <p:cNvSpPr>
            <a:spLocks noGrp="1"/>
          </p:cNvSpPr>
          <p:nvPr>
            <p:ph type="title"/>
          </p:nvPr>
        </p:nvSpPr>
        <p:spPr>
          <a:xfrm>
            <a:off x="381000" y="230188"/>
            <a:ext cx="8382000" cy="443198"/>
          </a:xfrm>
        </p:spPr>
        <p:txBody>
          <a:bodyPr/>
          <a:lstStyle/>
          <a:p>
            <a:r>
              <a:rPr lang="en-US" sz="3200" dirty="0"/>
              <a:t>Phase 1: Monitor current state and consumption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81000" y="228600"/>
            <a:ext cx="8382000" cy="443198"/>
          </a:xfrm>
          <a:prstGeom prst="rect">
            <a:avLst/>
          </a:prstGeom>
        </p:spPr>
        <p:txBody>
          <a:bodyPr/>
          <a:lstStyle/>
          <a:p>
            <a:pPr lvl="0">
              <a:lnSpc>
                <a:spcPct val="90000"/>
              </a:lnSpc>
              <a:spcBef>
                <a:spcPct val="0"/>
              </a:spcBef>
            </a:pPr>
            <a:r>
              <a:rPr lang="en-US" sz="4000" spc="-150" dirty="0" smtClean="0">
                <a:ln w="3175">
                  <a:noFill/>
                </a:ln>
                <a:solidFill>
                  <a:srgbClr val="777777"/>
                </a:solidFill>
                <a:latin typeface="Segoe" pitchFamily="34" charset="0"/>
                <a:cs typeface="Arial" charset="0"/>
              </a:rPr>
              <a:t>User/Machine/Monitor Activity Report</a:t>
            </a:r>
          </a:p>
          <a:p>
            <a:pPr marL="0" marR="0" lvl="0" indent="0" algn="l" defTabSz="914363"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150" normalizeH="0" baseline="0" noProof="0" dirty="0" smtClean="0">
              <a:ln w="3175">
                <a:noFill/>
              </a:ln>
              <a:solidFill>
                <a:srgbClr val="777777"/>
              </a:solidFill>
              <a:effectLst/>
              <a:uLnTx/>
              <a:uFillTx/>
              <a:latin typeface="Segoe" pitchFamily="34" charset="0"/>
              <a:ea typeface="+mn-ea"/>
              <a:cs typeface="Arial" charset="0"/>
            </a:endParaRPr>
          </a:p>
        </p:txBody>
      </p:sp>
      <p:pic>
        <p:nvPicPr>
          <p:cNvPr id="5" name="Picture 4" descr="Usage Variance Report.png"/>
          <p:cNvPicPr>
            <a:picLocks noChangeAspect="1"/>
          </p:cNvPicPr>
          <p:nvPr/>
        </p:nvPicPr>
        <p:blipFill>
          <a:blip r:embed="rId2"/>
          <a:stretch>
            <a:fillRect/>
          </a:stretch>
        </p:blipFill>
        <p:spPr>
          <a:xfrm>
            <a:off x="1143000" y="914400"/>
            <a:ext cx="6477000" cy="5739235"/>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81000" y="1219200"/>
            <a:ext cx="8382000" cy="4876799"/>
          </a:xfrm>
        </p:spPr>
        <p:txBody>
          <a:bodyPr>
            <a:normAutofit/>
          </a:bodyPr>
          <a:lstStyle/>
          <a:p>
            <a:r>
              <a:rPr lang="en-US" sz="2400" dirty="0" smtClean="0"/>
              <a:t>Analyze the data collected to define right power policy</a:t>
            </a:r>
          </a:p>
          <a:p>
            <a:pPr>
              <a:buNone/>
            </a:pPr>
            <a:r>
              <a:rPr lang="en-US" sz="2400" dirty="0" smtClean="0"/>
              <a:t>	</a:t>
            </a:r>
            <a:r>
              <a:rPr lang="en-US" sz="2000" dirty="0" smtClean="0"/>
              <a:t>Examples:</a:t>
            </a:r>
            <a:endParaRPr lang="en-US" sz="2400" dirty="0" smtClean="0"/>
          </a:p>
          <a:p>
            <a:pPr lvl="1"/>
            <a:r>
              <a:rPr lang="en-US" sz="2000" dirty="0" smtClean="0"/>
              <a:t>User activity is heavy 8 – 11 A.M. , decrease 11 A.M. – 1 P.M., and picks up again 1 – 4:30 P.M. </a:t>
            </a:r>
          </a:p>
          <a:p>
            <a:pPr lvl="1"/>
            <a:r>
              <a:rPr lang="en-US" sz="2000" dirty="0" smtClean="0"/>
              <a:t>91% of people zero activity by 5 P.M. </a:t>
            </a:r>
          </a:p>
          <a:p>
            <a:pPr lvl="1"/>
            <a:r>
              <a:rPr lang="en-US" sz="2000" dirty="0" smtClean="0"/>
              <a:t>91% of people zero activity by 4 P.M. on Friday </a:t>
            </a:r>
          </a:p>
          <a:p>
            <a:pPr lvl="1"/>
            <a:r>
              <a:rPr lang="en-US" sz="2000" dirty="0" smtClean="0"/>
              <a:t>98% of people zero activity during </a:t>
            </a:r>
            <a:r>
              <a:rPr lang="en-US" sz="2000" dirty="0" smtClean="0"/>
              <a:t>weekends</a:t>
            </a:r>
            <a:endParaRPr lang="en-US" sz="2000" dirty="0" smtClean="0"/>
          </a:p>
        </p:txBody>
      </p:sp>
      <p:sp>
        <p:nvSpPr>
          <p:cNvPr id="4" name="Title 3"/>
          <p:cNvSpPr>
            <a:spLocks noGrp="1"/>
          </p:cNvSpPr>
          <p:nvPr>
            <p:ph type="title"/>
          </p:nvPr>
        </p:nvSpPr>
        <p:spPr>
          <a:xfrm>
            <a:off x="381000" y="230188"/>
            <a:ext cx="8382000" cy="387798"/>
          </a:xfrm>
        </p:spPr>
        <p:txBody>
          <a:bodyPr/>
          <a:lstStyle/>
          <a:p>
            <a:r>
              <a:rPr lang="en-US" sz="2800" dirty="0"/>
              <a:t>Phase 2:  Plan and create power management policy</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81000" y="1219200"/>
            <a:ext cx="8382000" cy="4876799"/>
          </a:xfrm>
        </p:spPr>
        <p:txBody>
          <a:bodyPr>
            <a:normAutofit/>
          </a:bodyPr>
          <a:lstStyle/>
          <a:p>
            <a:r>
              <a:rPr lang="en-US" sz="2400" dirty="0" smtClean="0"/>
              <a:t>Look for clients that can’t support power management</a:t>
            </a:r>
          </a:p>
          <a:p>
            <a:endParaRPr lang="en-US" sz="2400" dirty="0" smtClean="0"/>
          </a:p>
          <a:p>
            <a:r>
              <a:rPr lang="en-US" sz="2400" dirty="0" smtClean="0"/>
              <a:t>Exclude clients that shouldn’t be managed for power</a:t>
            </a:r>
          </a:p>
          <a:p>
            <a:endParaRPr lang="en-US" sz="2400" dirty="0" smtClean="0"/>
          </a:p>
          <a:p>
            <a:r>
              <a:rPr lang="en-US" sz="2400" dirty="0" smtClean="0"/>
              <a:t>Define policy for each facility (organization, department)</a:t>
            </a:r>
          </a:p>
          <a:p>
            <a:endParaRPr lang="en-US" sz="2400" dirty="0" smtClean="0"/>
          </a:p>
          <a:p>
            <a:r>
              <a:rPr lang="en-US" sz="2400" dirty="0" smtClean="0"/>
              <a:t>Define different policy for peak and non-peak times</a:t>
            </a:r>
          </a:p>
          <a:p>
            <a:endParaRPr lang="en-US" sz="2400" dirty="0" smtClean="0"/>
          </a:p>
          <a:p>
            <a:r>
              <a:rPr lang="en-US" sz="2400" dirty="0" smtClean="0"/>
              <a:t>Out of the box power policies </a:t>
            </a:r>
          </a:p>
          <a:p>
            <a:pPr lvl="1"/>
            <a:r>
              <a:rPr lang="en-US" sz="2000" dirty="0" smtClean="0"/>
              <a:t>Balanced, Power saver, High performance (XP, Vista &amp; greater)</a:t>
            </a:r>
          </a:p>
          <a:p>
            <a:pPr lvl="1"/>
            <a:r>
              <a:rPr lang="en-US" sz="2000" dirty="0" smtClean="0"/>
              <a:t>Customize out of the box power policies</a:t>
            </a:r>
          </a:p>
        </p:txBody>
      </p:sp>
      <p:sp>
        <p:nvSpPr>
          <p:cNvPr id="4" name="Title 3"/>
          <p:cNvSpPr>
            <a:spLocks noGrp="1"/>
          </p:cNvSpPr>
          <p:nvPr>
            <p:ph type="title"/>
          </p:nvPr>
        </p:nvSpPr>
        <p:spPr>
          <a:xfrm>
            <a:off x="381000" y="230188"/>
            <a:ext cx="8382000" cy="387798"/>
          </a:xfrm>
        </p:spPr>
        <p:txBody>
          <a:bodyPr/>
          <a:lstStyle/>
          <a:p>
            <a:r>
              <a:rPr lang="en-US" sz="2800" dirty="0"/>
              <a:t>Phase 2:  Plan and create power management </a:t>
            </a:r>
            <a:r>
              <a:rPr lang="en-US" sz="2800" dirty="0" smtClean="0"/>
              <a:t>policy cont.</a:t>
            </a:r>
            <a:endParaRPr lang="en-US" sz="28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Power Policy Properties</a:t>
            </a:r>
          </a:p>
        </p:txBody>
      </p:sp>
      <p:graphicFrame>
        <p:nvGraphicFramePr>
          <p:cNvPr id="8" name="Table 7"/>
          <p:cNvGraphicFramePr>
            <a:graphicFrameLocks noGrp="1"/>
          </p:cNvGraphicFramePr>
          <p:nvPr/>
        </p:nvGraphicFramePr>
        <p:xfrm>
          <a:off x="457200" y="914400"/>
          <a:ext cx="7696200" cy="1371600"/>
        </p:xfrm>
        <a:graphic>
          <a:graphicData uri="http://schemas.openxmlformats.org/drawingml/2006/table">
            <a:tbl>
              <a:tblPr firstRow="1" bandRow="1">
                <a:tableStyleId>{5C22544A-7EE6-4342-B048-85BDC9FD1C3A}</a:tableStyleId>
              </a:tblPr>
              <a:tblGrid>
                <a:gridCol w="1616202"/>
                <a:gridCol w="2462784"/>
                <a:gridCol w="3617214"/>
              </a:tblGrid>
              <a:tr h="284453">
                <a:tc>
                  <a:txBody>
                    <a:bodyPr/>
                    <a:lstStyle/>
                    <a:p>
                      <a:pPr marL="0" marR="0" algn="l" rtl="0" eaLnBrk="1" fontAlgn="t" latinLnBrk="0" hangingPunct="1">
                        <a:lnSpc>
                          <a:spcPct val="115000"/>
                        </a:lnSpc>
                        <a:spcBef>
                          <a:spcPts val="0"/>
                        </a:spcBef>
                        <a:spcAft>
                          <a:spcPts val="0"/>
                        </a:spcAft>
                      </a:pPr>
                      <a:r>
                        <a:rPr lang="en-US" sz="1200" b="1" i="0" u="none" strike="noStrike" kern="1200" dirty="0">
                          <a:solidFill>
                            <a:srgbClr val="FFFFFF"/>
                          </a:solidFill>
                          <a:latin typeface="Calibri"/>
                          <a:ea typeface="PMingLiU"/>
                          <a:cs typeface="Times New Roman"/>
                        </a:rPr>
                        <a:t>Power plan name</a:t>
                      </a:r>
                      <a:endParaRPr lang="en-US" sz="1200" b="0" i="0" u="none" strike="noStrike" kern="1200" dirty="0">
                        <a:solidFill>
                          <a:schemeClr val="tx1"/>
                        </a:solidFill>
                        <a:latin typeface="Calibri"/>
                        <a:ea typeface="PMingLiU"/>
                        <a:cs typeface="Times New Roman"/>
                      </a:endParaRPr>
                    </a:p>
                  </a:txBody>
                  <a:tcPr marL="68580" marR="68580" marT="9525" marB="0"/>
                </a:tc>
                <a:tc>
                  <a:txBody>
                    <a:bodyPr/>
                    <a:lstStyle/>
                    <a:p>
                      <a:pPr marL="0" marR="0" algn="l" rtl="0" eaLnBrk="1" fontAlgn="t" latinLnBrk="0" hangingPunct="1">
                        <a:lnSpc>
                          <a:spcPct val="115000"/>
                        </a:lnSpc>
                        <a:spcBef>
                          <a:spcPts val="0"/>
                        </a:spcBef>
                        <a:spcAft>
                          <a:spcPts val="0"/>
                        </a:spcAft>
                      </a:pPr>
                      <a:r>
                        <a:rPr lang="en-US" sz="1200" b="1" i="0" u="none" strike="noStrike" kern="1200" dirty="0">
                          <a:solidFill>
                            <a:srgbClr val="FFFFFF"/>
                          </a:solidFill>
                          <a:latin typeface="Calibri"/>
                          <a:ea typeface="PMingLiU"/>
                          <a:cs typeface="Times New Roman"/>
                        </a:rPr>
                        <a:t>Vista, Win 7 and Server 2008</a:t>
                      </a:r>
                      <a:endParaRPr lang="en-US" sz="1200" b="0" i="0" u="none" strike="noStrike" kern="1200" dirty="0">
                        <a:solidFill>
                          <a:schemeClr val="tx1"/>
                        </a:solidFill>
                        <a:latin typeface="Calibri"/>
                        <a:ea typeface="PMingLiU"/>
                        <a:cs typeface="Times New Roman"/>
                      </a:endParaRPr>
                    </a:p>
                  </a:txBody>
                  <a:tcPr marL="68580" marR="68580" marT="9525" marB="0"/>
                </a:tc>
                <a:tc>
                  <a:txBody>
                    <a:bodyPr/>
                    <a:lstStyle/>
                    <a:p>
                      <a:pPr marL="0" marR="0" algn="l" rtl="0" eaLnBrk="1" fontAlgn="t" latinLnBrk="0" hangingPunct="1">
                        <a:lnSpc>
                          <a:spcPct val="115000"/>
                        </a:lnSpc>
                        <a:spcBef>
                          <a:spcPts val="0"/>
                        </a:spcBef>
                        <a:spcAft>
                          <a:spcPts val="0"/>
                        </a:spcAft>
                      </a:pPr>
                      <a:r>
                        <a:rPr lang="en-US" sz="1200" b="1" i="0" u="none" strike="noStrike" kern="1200">
                          <a:solidFill>
                            <a:srgbClr val="FFFFFF"/>
                          </a:solidFill>
                          <a:latin typeface="Calibri"/>
                          <a:ea typeface="PMingLiU"/>
                          <a:cs typeface="Times New Roman"/>
                        </a:rPr>
                        <a:t>XP and Server 2003</a:t>
                      </a:r>
                      <a:endParaRPr lang="en-US" sz="1200" b="0" i="0" u="none" strike="noStrike" kern="1200">
                        <a:solidFill>
                          <a:schemeClr val="tx1"/>
                        </a:solidFill>
                        <a:latin typeface="Calibri"/>
                        <a:ea typeface="PMingLiU"/>
                        <a:cs typeface="Times New Roman"/>
                      </a:endParaRPr>
                    </a:p>
                  </a:txBody>
                  <a:tcPr marL="68580" marR="68580" marT="9525" marB="0"/>
                </a:tc>
              </a:tr>
              <a:tr h="378600">
                <a:tc>
                  <a:txBody>
                    <a:bodyPr/>
                    <a:lstStyle/>
                    <a:p>
                      <a:pPr marL="0" marR="0" algn="l" rtl="0" eaLnBrk="1" fontAlgn="t" latinLnBrk="0" hangingPunct="1">
                        <a:lnSpc>
                          <a:spcPct val="115000"/>
                        </a:lnSpc>
                        <a:spcBef>
                          <a:spcPts val="0"/>
                        </a:spcBef>
                        <a:spcAft>
                          <a:spcPts val="0"/>
                        </a:spcAft>
                      </a:pPr>
                      <a:r>
                        <a:rPr lang="en-US" sz="1200" b="1" i="0" u="none" strike="noStrike" kern="1200">
                          <a:solidFill>
                            <a:schemeClr val="tx1"/>
                          </a:solidFill>
                          <a:latin typeface="Calibri"/>
                          <a:ea typeface="PMingLiU"/>
                          <a:cs typeface="Times New Roman"/>
                        </a:rPr>
                        <a:t>Power saver</a:t>
                      </a:r>
                      <a:endParaRPr lang="en-US" sz="1200" b="0" i="0" u="none" strike="noStrike" kern="1200">
                        <a:solidFill>
                          <a:schemeClr val="tx1"/>
                        </a:solidFill>
                        <a:latin typeface="Calibri"/>
                        <a:ea typeface="PMingLiU"/>
                        <a:cs typeface="Times New Roman"/>
                      </a:endParaRPr>
                    </a:p>
                  </a:txBody>
                  <a:tcPr marL="68580" marR="68580" marT="9525" marB="0"/>
                </a:tc>
                <a:tc>
                  <a:txBody>
                    <a:bodyPr/>
                    <a:lstStyle/>
                    <a:p>
                      <a:pPr marL="0" marR="0" algn="l" rtl="0" eaLnBrk="1" fontAlgn="t" latinLnBrk="0" hangingPunct="1">
                        <a:lnSpc>
                          <a:spcPct val="115000"/>
                        </a:lnSpc>
                        <a:spcBef>
                          <a:spcPts val="0"/>
                        </a:spcBef>
                        <a:spcAft>
                          <a:spcPts val="0"/>
                        </a:spcAft>
                      </a:pPr>
                      <a:r>
                        <a:rPr lang="en-US" sz="1200" b="0" i="0" u="none" strike="noStrike" kern="1200">
                          <a:solidFill>
                            <a:schemeClr val="tx1"/>
                          </a:solidFill>
                          <a:latin typeface="Calibri"/>
                          <a:ea typeface="PMingLiU"/>
                          <a:cs typeface="Times New Roman"/>
                        </a:rPr>
                        <a:t>Apply Power Saver power plan</a:t>
                      </a:r>
                      <a:endParaRPr lang="en-US" sz="1800" b="0" i="0" u="none" strike="noStrike">
                        <a:latin typeface="Arial"/>
                      </a:endParaRPr>
                    </a:p>
                  </a:txBody>
                  <a:tcPr marL="68580" marR="68580" marT="9525" marB="0"/>
                </a:tc>
                <a:tc>
                  <a:txBody>
                    <a:bodyPr/>
                    <a:lstStyle/>
                    <a:p>
                      <a:pPr marL="0" marR="0" algn="l" rtl="0" eaLnBrk="1" fontAlgn="t" latinLnBrk="0" hangingPunct="1">
                        <a:lnSpc>
                          <a:spcPct val="115000"/>
                        </a:lnSpc>
                        <a:spcBef>
                          <a:spcPts val="0"/>
                        </a:spcBef>
                        <a:spcAft>
                          <a:spcPts val="0"/>
                        </a:spcAft>
                      </a:pPr>
                      <a:r>
                        <a:rPr lang="en-US" sz="1200" b="0" i="0" u="none" strike="noStrike" kern="1200">
                          <a:solidFill>
                            <a:schemeClr val="tx1"/>
                          </a:solidFill>
                          <a:latin typeface="Calibri"/>
                          <a:ea typeface="PMingLiU"/>
                          <a:cs typeface="Times New Roman"/>
                        </a:rPr>
                        <a:t>Apply Minimal power management power scheme </a:t>
                      </a:r>
                      <a:endParaRPr lang="en-US" sz="1800" b="0" i="0" u="none" strike="noStrike">
                        <a:latin typeface="Arial"/>
                      </a:endParaRPr>
                    </a:p>
                  </a:txBody>
                  <a:tcPr marL="68580" marR="68580" marT="9525" marB="0"/>
                </a:tc>
              </a:tr>
              <a:tr h="378600">
                <a:tc>
                  <a:txBody>
                    <a:bodyPr/>
                    <a:lstStyle/>
                    <a:p>
                      <a:pPr marL="0" marR="0" algn="l" rtl="0" eaLnBrk="1" fontAlgn="t" latinLnBrk="0" hangingPunct="1">
                        <a:lnSpc>
                          <a:spcPct val="115000"/>
                        </a:lnSpc>
                        <a:spcBef>
                          <a:spcPts val="0"/>
                        </a:spcBef>
                        <a:spcAft>
                          <a:spcPts val="0"/>
                        </a:spcAft>
                      </a:pPr>
                      <a:r>
                        <a:rPr lang="en-US" sz="1200" b="1" i="0" u="none" strike="noStrike" kern="1200" dirty="0">
                          <a:solidFill>
                            <a:schemeClr val="tx1"/>
                          </a:solidFill>
                          <a:latin typeface="Calibri"/>
                          <a:ea typeface="PMingLiU"/>
                          <a:cs typeface="Times New Roman"/>
                        </a:rPr>
                        <a:t>Balanced</a:t>
                      </a:r>
                      <a:endParaRPr lang="en-US" sz="1200" b="0" i="0" u="none" strike="noStrike" kern="1200" dirty="0">
                        <a:solidFill>
                          <a:schemeClr val="tx1"/>
                        </a:solidFill>
                        <a:latin typeface="Calibri"/>
                        <a:ea typeface="PMingLiU"/>
                        <a:cs typeface="Times New Roman"/>
                      </a:endParaRPr>
                    </a:p>
                  </a:txBody>
                  <a:tcPr marL="68580" marR="68580" marT="9525" marB="0"/>
                </a:tc>
                <a:tc>
                  <a:txBody>
                    <a:bodyPr/>
                    <a:lstStyle/>
                    <a:p>
                      <a:pPr marL="0" marR="0" algn="l" rtl="0" eaLnBrk="1" fontAlgn="t" latinLnBrk="0" hangingPunct="1">
                        <a:lnSpc>
                          <a:spcPct val="115000"/>
                        </a:lnSpc>
                        <a:spcBef>
                          <a:spcPts val="0"/>
                        </a:spcBef>
                        <a:spcAft>
                          <a:spcPts val="0"/>
                        </a:spcAft>
                      </a:pPr>
                      <a:r>
                        <a:rPr lang="en-US" sz="1200" b="0" i="0" u="none" strike="noStrike" kern="1200" dirty="0">
                          <a:solidFill>
                            <a:schemeClr val="tx1"/>
                          </a:solidFill>
                          <a:latin typeface="Calibri"/>
                          <a:ea typeface="PMingLiU"/>
                          <a:cs typeface="Times New Roman"/>
                        </a:rPr>
                        <a:t>Apply Balance power plan</a:t>
                      </a:r>
                      <a:endParaRPr lang="en-US" sz="1800" b="0" i="0" u="none" strike="noStrike" dirty="0">
                        <a:latin typeface="Arial"/>
                      </a:endParaRPr>
                    </a:p>
                  </a:txBody>
                  <a:tcPr marL="68580" marR="68580" marT="9525" marB="0"/>
                </a:tc>
                <a:tc>
                  <a:txBody>
                    <a:bodyPr/>
                    <a:lstStyle/>
                    <a:p>
                      <a:pPr marL="0" marR="0" algn="l" rtl="0" eaLnBrk="1" fontAlgn="t" latinLnBrk="0" hangingPunct="1">
                        <a:lnSpc>
                          <a:spcPct val="115000"/>
                        </a:lnSpc>
                        <a:spcBef>
                          <a:spcPts val="0"/>
                        </a:spcBef>
                        <a:spcAft>
                          <a:spcPts val="0"/>
                        </a:spcAft>
                      </a:pPr>
                      <a:r>
                        <a:rPr lang="en-US" sz="1200" b="0" i="0" u="none" strike="noStrike" kern="1200">
                          <a:solidFill>
                            <a:schemeClr val="tx1"/>
                          </a:solidFill>
                          <a:latin typeface="Calibri"/>
                          <a:ea typeface="PMingLiU"/>
                          <a:cs typeface="Times New Roman"/>
                        </a:rPr>
                        <a:t>Apply Home/Office Desk power scheme </a:t>
                      </a:r>
                      <a:endParaRPr lang="en-US" sz="1800" b="0" i="0" u="none" strike="noStrike">
                        <a:latin typeface="Arial"/>
                      </a:endParaRPr>
                    </a:p>
                  </a:txBody>
                  <a:tcPr marL="68580" marR="68580" marT="9525" marB="0"/>
                </a:tc>
              </a:tr>
              <a:tr h="329947">
                <a:tc>
                  <a:txBody>
                    <a:bodyPr/>
                    <a:lstStyle/>
                    <a:p>
                      <a:pPr marL="0" marR="0" algn="l" rtl="0" eaLnBrk="1" fontAlgn="t" latinLnBrk="0" hangingPunct="1">
                        <a:lnSpc>
                          <a:spcPct val="115000"/>
                        </a:lnSpc>
                        <a:spcBef>
                          <a:spcPts val="0"/>
                        </a:spcBef>
                        <a:spcAft>
                          <a:spcPts val="0"/>
                        </a:spcAft>
                      </a:pPr>
                      <a:r>
                        <a:rPr lang="en-US" sz="1200" b="1" i="0" u="none" strike="noStrike" kern="1200">
                          <a:solidFill>
                            <a:schemeClr val="tx1"/>
                          </a:solidFill>
                          <a:latin typeface="Calibri"/>
                          <a:ea typeface="PMingLiU"/>
                          <a:cs typeface="Times New Roman"/>
                        </a:rPr>
                        <a:t>High performance</a:t>
                      </a:r>
                      <a:endParaRPr lang="en-US" sz="1200" b="0" i="0" u="none" strike="noStrike" kern="1200">
                        <a:solidFill>
                          <a:schemeClr val="tx1"/>
                        </a:solidFill>
                        <a:latin typeface="Calibri"/>
                        <a:ea typeface="PMingLiU"/>
                        <a:cs typeface="Times New Roman"/>
                      </a:endParaRPr>
                    </a:p>
                  </a:txBody>
                  <a:tcPr marL="68580" marR="68580" marT="9525" marB="0"/>
                </a:tc>
                <a:tc>
                  <a:txBody>
                    <a:bodyPr/>
                    <a:lstStyle/>
                    <a:p>
                      <a:pPr marL="0" marR="0" algn="l" rtl="0" eaLnBrk="1" fontAlgn="t" latinLnBrk="0" hangingPunct="1">
                        <a:lnSpc>
                          <a:spcPct val="115000"/>
                        </a:lnSpc>
                        <a:spcBef>
                          <a:spcPts val="0"/>
                        </a:spcBef>
                        <a:spcAft>
                          <a:spcPts val="0"/>
                        </a:spcAft>
                      </a:pPr>
                      <a:r>
                        <a:rPr lang="en-US" sz="1200" b="0" i="0" u="none" strike="noStrike" kern="1200">
                          <a:solidFill>
                            <a:schemeClr val="tx1"/>
                          </a:solidFill>
                          <a:latin typeface="Calibri"/>
                          <a:ea typeface="PMingLiU"/>
                          <a:cs typeface="Times New Roman"/>
                        </a:rPr>
                        <a:t>Apply High performance power plan</a:t>
                      </a:r>
                      <a:endParaRPr lang="en-US" sz="1800" b="0" i="0" u="none" strike="noStrike">
                        <a:latin typeface="Arial"/>
                      </a:endParaRPr>
                    </a:p>
                  </a:txBody>
                  <a:tcPr marL="68580" marR="68580" marT="9525" marB="0"/>
                </a:tc>
                <a:tc>
                  <a:txBody>
                    <a:bodyPr/>
                    <a:lstStyle/>
                    <a:p>
                      <a:pPr marL="0" marR="0" algn="l" rtl="0" eaLnBrk="1" fontAlgn="t" latinLnBrk="0" hangingPunct="1">
                        <a:lnSpc>
                          <a:spcPct val="115000"/>
                        </a:lnSpc>
                        <a:spcBef>
                          <a:spcPts val="0"/>
                        </a:spcBef>
                        <a:spcAft>
                          <a:spcPts val="0"/>
                        </a:spcAft>
                      </a:pPr>
                      <a:r>
                        <a:rPr lang="en-US" sz="1200" b="0" i="0" u="none" strike="noStrike" kern="1200" dirty="0">
                          <a:solidFill>
                            <a:schemeClr val="tx1"/>
                          </a:solidFill>
                          <a:latin typeface="Calibri"/>
                          <a:ea typeface="PMingLiU"/>
                          <a:cs typeface="Times New Roman"/>
                        </a:rPr>
                        <a:t>Apply Always On power scheme </a:t>
                      </a:r>
                      <a:endParaRPr lang="en-US" sz="1800" b="0" i="0" u="none" strike="noStrike" dirty="0">
                        <a:latin typeface="Arial"/>
                      </a:endParaRPr>
                    </a:p>
                  </a:txBody>
                  <a:tcPr marL="68580" marR="68580" marT="9525" marB="0"/>
                </a:tc>
              </a:tr>
            </a:tbl>
          </a:graphicData>
        </a:graphic>
      </p:graphicFrame>
      <p:pic>
        <p:nvPicPr>
          <p:cNvPr id="43010" name="Picture 2"/>
          <p:cNvPicPr>
            <a:picLocks noChangeAspect="1" noChangeArrowheads="1"/>
          </p:cNvPicPr>
          <p:nvPr/>
        </p:nvPicPr>
        <p:blipFill>
          <a:blip r:embed="rId3"/>
          <a:srcRect/>
          <a:stretch>
            <a:fillRect/>
          </a:stretch>
        </p:blipFill>
        <p:spPr bwMode="auto">
          <a:xfrm>
            <a:off x="457200" y="2449805"/>
            <a:ext cx="3657600" cy="4205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8600" y="228600"/>
            <a:ext cx="8382000" cy="443198"/>
          </a:xfrm>
          <a:prstGeom prst="rect">
            <a:avLst/>
          </a:prstGeom>
        </p:spPr>
        <p:txBody>
          <a:bodyPr/>
          <a:lstStyle/>
          <a:p>
            <a:pPr lvl="0">
              <a:lnSpc>
                <a:spcPct val="90000"/>
              </a:lnSpc>
              <a:spcBef>
                <a:spcPct val="0"/>
              </a:spcBef>
            </a:pPr>
            <a:r>
              <a:rPr lang="en-US" sz="3200" spc="-150" dirty="0" smtClean="0">
                <a:ln w="3175">
                  <a:noFill/>
                </a:ln>
                <a:solidFill>
                  <a:srgbClr val="777777"/>
                </a:solidFill>
                <a:latin typeface="Segoe" pitchFamily="34" charset="0"/>
                <a:cs typeface="Arial" charset="0"/>
              </a:rPr>
              <a:t>Power Capabilities Report</a:t>
            </a:r>
            <a:endParaRPr kumimoji="0" lang="en-US" sz="2000" b="0" i="0" u="none" strike="noStrike" kern="1200" cap="none" spc="-150" normalizeH="0" baseline="0" noProof="0" dirty="0" smtClean="0">
              <a:ln w="3175">
                <a:noFill/>
              </a:ln>
              <a:solidFill>
                <a:srgbClr val="777777"/>
              </a:solidFill>
              <a:effectLst/>
              <a:uLnTx/>
              <a:uFillTx/>
              <a:latin typeface="Segoe" pitchFamily="34" charset="0"/>
              <a:ea typeface="+mn-ea"/>
              <a:cs typeface="Arial" charset="0"/>
            </a:endParaRPr>
          </a:p>
        </p:txBody>
      </p:sp>
      <p:pic>
        <p:nvPicPr>
          <p:cNvPr id="4" name="Picture 3" descr="Power Capabilities Report.png"/>
          <p:cNvPicPr>
            <a:picLocks noChangeAspect="1"/>
          </p:cNvPicPr>
          <p:nvPr/>
        </p:nvPicPr>
        <p:blipFill>
          <a:blip r:embed="rId2"/>
          <a:stretch>
            <a:fillRect/>
          </a:stretch>
        </p:blipFill>
        <p:spPr>
          <a:xfrm>
            <a:off x="1143000" y="1143000"/>
            <a:ext cx="6629400" cy="5398794"/>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 descr="E:\slides\icons\_XML ICONS\user business man people person.png"/>
          <p:cNvPicPr>
            <a:picLocks noChangeAspect="1" noChangeArrowheads="1"/>
          </p:cNvPicPr>
          <p:nvPr/>
        </p:nvPicPr>
        <p:blipFill>
          <a:blip r:embed="rId3" cstate="print"/>
          <a:srcRect/>
          <a:stretch>
            <a:fillRect/>
          </a:stretch>
        </p:blipFill>
        <p:spPr bwMode="auto">
          <a:xfrm>
            <a:off x="228600" y="1726049"/>
            <a:ext cx="688293" cy="914400"/>
          </a:xfrm>
          <a:prstGeom prst="rect">
            <a:avLst/>
          </a:prstGeom>
          <a:noFill/>
        </p:spPr>
      </p:pic>
      <p:pic>
        <p:nvPicPr>
          <p:cNvPr id="9" name="Picture 4" descr="\\eventsql\dvd\Online_ART\DVD_ART34\Artwork_Imagery\Icons - Illustrations\_WINDOWS VISTA ICONS\Female User woman people person.png"/>
          <p:cNvPicPr>
            <a:picLocks noChangeAspect="1" noChangeArrowheads="1"/>
          </p:cNvPicPr>
          <p:nvPr/>
        </p:nvPicPr>
        <p:blipFill>
          <a:blip r:embed="rId4" cstate="print"/>
          <a:srcRect/>
          <a:stretch>
            <a:fillRect/>
          </a:stretch>
        </p:blipFill>
        <p:spPr bwMode="auto">
          <a:xfrm>
            <a:off x="3048000" y="1649849"/>
            <a:ext cx="685800" cy="955222"/>
          </a:xfrm>
          <a:prstGeom prst="rect">
            <a:avLst/>
          </a:prstGeom>
          <a:noFill/>
        </p:spPr>
      </p:pic>
      <p:sp>
        <p:nvSpPr>
          <p:cNvPr id="10" name="TextBox 9"/>
          <p:cNvSpPr txBox="1"/>
          <p:nvPr/>
        </p:nvSpPr>
        <p:spPr>
          <a:xfrm>
            <a:off x="228600" y="2858631"/>
            <a:ext cx="2133600" cy="1723549"/>
          </a:xfrm>
          <a:prstGeom prst="rect">
            <a:avLst/>
          </a:prstGeom>
          <a:noFill/>
        </p:spPr>
        <p:txBody>
          <a:bodyPr wrap="square" lIns="0" tIns="0" rIns="0" bIns="0" rtlCol="0">
            <a:spAutoFit/>
          </a:bodyPr>
          <a:lstStyle/>
          <a:p>
            <a:pPr marL="117475" indent="-117475">
              <a:buFont typeface="Arial" pitchFamily="34" charset="0"/>
              <a:buChar char="•"/>
            </a:pPr>
            <a:r>
              <a:rPr lang="en-US" sz="1400" i="1" dirty="0" smtClean="0"/>
              <a:t>Ray asks Meg to decrease the energy cost by implementing efficient power management policies</a:t>
            </a:r>
          </a:p>
          <a:p>
            <a:pPr marL="117475" indent="-117475">
              <a:buFont typeface="Arial" pitchFamily="34" charset="0"/>
              <a:buChar char="•"/>
            </a:pPr>
            <a:r>
              <a:rPr lang="en-US" sz="1400" i="1" dirty="0" smtClean="0"/>
              <a:t>He request proof of saving to use in tax savings </a:t>
            </a:r>
            <a:endParaRPr lang="en-US" sz="1400" i="1" dirty="0"/>
          </a:p>
        </p:txBody>
      </p:sp>
      <p:cxnSp>
        <p:nvCxnSpPr>
          <p:cNvPr id="12" name="Straight Arrow Connector 11"/>
          <p:cNvCxnSpPr/>
          <p:nvPr/>
        </p:nvCxnSpPr>
        <p:spPr>
          <a:xfrm>
            <a:off x="1219200" y="2030849"/>
            <a:ext cx="1600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048000" y="2845475"/>
            <a:ext cx="2133600" cy="2154436"/>
          </a:xfrm>
          <a:prstGeom prst="rect">
            <a:avLst/>
          </a:prstGeom>
          <a:noFill/>
        </p:spPr>
        <p:txBody>
          <a:bodyPr wrap="square" lIns="0" tIns="0" rIns="0" bIns="0" rtlCol="0">
            <a:spAutoFit/>
          </a:bodyPr>
          <a:lstStyle/>
          <a:p>
            <a:pPr marL="117475" indent="-117475">
              <a:buFont typeface="Arial" pitchFamily="34" charset="0"/>
              <a:buChar char="•"/>
            </a:pPr>
            <a:r>
              <a:rPr lang="en-US" sz="1400" i="1" dirty="0" smtClean="0"/>
              <a:t>Meg defines and applies  power management policies using CM, continues to monitor power state and consumption</a:t>
            </a:r>
          </a:p>
          <a:p>
            <a:pPr marL="117475" indent="-117475">
              <a:buFont typeface="Arial" pitchFamily="34" charset="0"/>
              <a:buChar char="•"/>
            </a:pPr>
            <a:endParaRPr lang="en-US" sz="1400" i="1" dirty="0" smtClean="0"/>
          </a:p>
          <a:p>
            <a:pPr marL="117475" indent="-117475">
              <a:buFont typeface="Arial" pitchFamily="34" charset="0"/>
              <a:buChar char="•"/>
            </a:pPr>
            <a:r>
              <a:rPr lang="en-US" sz="1400" i="1" dirty="0" smtClean="0"/>
              <a:t>CM reports savings</a:t>
            </a:r>
          </a:p>
          <a:p>
            <a:pPr marL="117475" indent="-117475">
              <a:buFont typeface="Arial" pitchFamily="34" charset="0"/>
              <a:buChar char="•"/>
            </a:pPr>
            <a:r>
              <a:rPr lang="en-US" sz="1400" i="1" dirty="0" smtClean="0"/>
              <a:t>Meg send link of report to Ray</a:t>
            </a:r>
            <a:endParaRPr lang="en-US" sz="1400" i="1" dirty="0"/>
          </a:p>
        </p:txBody>
      </p:sp>
      <p:cxnSp>
        <p:nvCxnSpPr>
          <p:cNvPr id="80" name="Straight Arrow Connector 79"/>
          <p:cNvCxnSpPr/>
          <p:nvPr/>
        </p:nvCxnSpPr>
        <p:spPr>
          <a:xfrm>
            <a:off x="4191000" y="2030849"/>
            <a:ext cx="1981200" cy="265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1" name="Picture 3" descr="C:\Program Files\Microsoft Resource DVD Artwork\DVD_ART\Artwork_Imagery\HARDWARE_IMAGERY\Illustration - Misc Hardware\XML Icons\Server.png"/>
          <p:cNvPicPr>
            <a:picLocks noChangeAspect="1" noChangeArrowheads="1"/>
          </p:cNvPicPr>
          <p:nvPr/>
        </p:nvPicPr>
        <p:blipFill>
          <a:blip r:embed="rId5" cstate="print"/>
          <a:srcRect/>
          <a:stretch>
            <a:fillRect/>
          </a:stretch>
        </p:blipFill>
        <p:spPr bwMode="auto">
          <a:xfrm>
            <a:off x="6477000" y="1573649"/>
            <a:ext cx="895174" cy="990600"/>
          </a:xfrm>
          <a:prstGeom prst="rect">
            <a:avLst/>
          </a:prstGeom>
          <a:noFill/>
        </p:spPr>
      </p:pic>
      <p:sp>
        <p:nvSpPr>
          <p:cNvPr id="83" name="TextBox 82"/>
          <p:cNvSpPr txBox="1"/>
          <p:nvPr/>
        </p:nvSpPr>
        <p:spPr>
          <a:xfrm>
            <a:off x="6324600" y="2869049"/>
            <a:ext cx="2133600" cy="861774"/>
          </a:xfrm>
          <a:prstGeom prst="rect">
            <a:avLst/>
          </a:prstGeom>
          <a:noFill/>
        </p:spPr>
        <p:txBody>
          <a:bodyPr wrap="square" lIns="0" tIns="0" rIns="0" bIns="0" rtlCol="0">
            <a:spAutoFit/>
          </a:bodyPr>
          <a:lstStyle/>
          <a:p>
            <a:r>
              <a:rPr lang="en-US" sz="1400" i="1" dirty="0" smtClean="0"/>
              <a:t>CM applies power policy and reports power management state and consumption</a:t>
            </a:r>
            <a:endParaRPr lang="en-US" sz="1400" i="1" dirty="0"/>
          </a:p>
        </p:txBody>
      </p:sp>
      <p:cxnSp>
        <p:nvCxnSpPr>
          <p:cNvPr id="85" name="Straight Arrow Connector 84"/>
          <p:cNvCxnSpPr/>
          <p:nvPr/>
        </p:nvCxnSpPr>
        <p:spPr>
          <a:xfrm rot="5400000">
            <a:off x="6463725" y="4101524"/>
            <a:ext cx="63615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172200" y="4419600"/>
            <a:ext cx="2895600" cy="769441"/>
          </a:xfrm>
          <a:prstGeom prst="rect">
            <a:avLst/>
          </a:prstGeom>
          <a:noFill/>
        </p:spPr>
        <p:txBody>
          <a:bodyPr wrap="square" rtlCol="0">
            <a:spAutoFit/>
          </a:bodyPr>
          <a:lstStyle/>
          <a:p>
            <a:r>
              <a:rPr lang="en-US" sz="1400" b="1" i="1" dirty="0" smtClean="0"/>
              <a:t>Now</a:t>
            </a:r>
            <a:r>
              <a:rPr lang="en-US" sz="1400" b="1" i="1" dirty="0" smtClean="0">
                <a:solidFill>
                  <a:srgbClr val="FF0000"/>
                </a:solidFill>
              </a:rPr>
              <a:t> </a:t>
            </a:r>
            <a:r>
              <a:rPr lang="en-US" sz="1600" b="1" i="1" dirty="0" smtClean="0">
                <a:solidFill>
                  <a:srgbClr val="00B050"/>
                </a:solidFill>
              </a:rPr>
              <a:t>90% </a:t>
            </a:r>
            <a:r>
              <a:rPr lang="en-US" sz="1400" i="1" dirty="0" smtClean="0"/>
              <a:t>of computers/monitors are turned off/stand by when inactive</a:t>
            </a:r>
          </a:p>
        </p:txBody>
      </p:sp>
      <p:sp>
        <p:nvSpPr>
          <p:cNvPr id="90" name="TextBox 89"/>
          <p:cNvSpPr txBox="1"/>
          <p:nvPr/>
        </p:nvSpPr>
        <p:spPr>
          <a:xfrm>
            <a:off x="6172200" y="5764649"/>
            <a:ext cx="2971800" cy="1384995"/>
          </a:xfrm>
          <a:prstGeom prst="rect">
            <a:avLst/>
          </a:prstGeom>
          <a:noFill/>
        </p:spPr>
        <p:txBody>
          <a:bodyPr wrap="square" rtlCol="0">
            <a:spAutoFit/>
          </a:bodyPr>
          <a:lstStyle/>
          <a:p>
            <a:r>
              <a:rPr lang="en-US" sz="1400" i="1" dirty="0" smtClean="0"/>
              <a:t>Total energy consumption </a:t>
            </a:r>
          </a:p>
          <a:p>
            <a:r>
              <a:rPr lang="en-US" sz="1400" i="1" dirty="0" smtClean="0"/>
              <a:t>After power policy</a:t>
            </a:r>
          </a:p>
          <a:p>
            <a:r>
              <a:rPr lang="en-US" sz="1400" b="1" dirty="0" smtClean="0">
                <a:solidFill>
                  <a:srgbClr val="00B050"/>
                </a:solidFill>
              </a:rPr>
              <a:t>2,640,172 </a:t>
            </a:r>
            <a:r>
              <a:rPr lang="en-US" sz="1400" dirty="0" smtClean="0">
                <a:solidFill>
                  <a:srgbClr val="00B050"/>
                </a:solidFill>
              </a:rPr>
              <a:t>kWh </a:t>
            </a:r>
            <a:r>
              <a:rPr lang="en-US" sz="1400" dirty="0" err="1" smtClean="0"/>
              <a:t>vs</a:t>
            </a:r>
            <a:r>
              <a:rPr lang="en-US" sz="1400" dirty="0" smtClean="0"/>
              <a:t> </a:t>
            </a:r>
            <a:r>
              <a:rPr lang="en-US" sz="1400" b="1" dirty="0" smtClean="0">
                <a:solidFill>
                  <a:srgbClr val="FF0000"/>
                </a:solidFill>
              </a:rPr>
              <a:t>8,568,797</a:t>
            </a:r>
            <a:r>
              <a:rPr lang="en-US" sz="1400" dirty="0" smtClean="0">
                <a:solidFill>
                  <a:srgbClr val="FF0000"/>
                </a:solidFill>
              </a:rPr>
              <a:t> kWh</a:t>
            </a:r>
            <a:endParaRPr lang="en-US" sz="1400" dirty="0" smtClean="0"/>
          </a:p>
          <a:p>
            <a:r>
              <a:rPr lang="en-US" sz="1400" b="1" dirty="0" smtClean="0">
                <a:solidFill>
                  <a:srgbClr val="00B050"/>
                </a:solidFill>
              </a:rPr>
              <a:t>$237,615 </a:t>
            </a:r>
            <a:r>
              <a:rPr lang="en-US" sz="1400" dirty="0" err="1" smtClean="0"/>
              <a:t>vs</a:t>
            </a:r>
            <a:r>
              <a:rPr lang="en-US" sz="1400" dirty="0" smtClean="0"/>
              <a:t> </a:t>
            </a:r>
            <a:r>
              <a:rPr lang="en-US" sz="1400" b="1" dirty="0" smtClean="0">
                <a:solidFill>
                  <a:srgbClr val="FF0000"/>
                </a:solidFill>
              </a:rPr>
              <a:t>$771,192</a:t>
            </a:r>
            <a:r>
              <a:rPr lang="en-US" sz="1400" dirty="0" smtClean="0">
                <a:solidFill>
                  <a:srgbClr val="FF0000"/>
                </a:solidFill>
              </a:rPr>
              <a:t> </a:t>
            </a:r>
          </a:p>
          <a:p>
            <a:endParaRPr lang="en-US" sz="1400" dirty="0" smtClean="0"/>
          </a:p>
          <a:p>
            <a:r>
              <a:rPr lang="en-US" sz="1400" dirty="0" smtClean="0"/>
              <a:t> </a:t>
            </a:r>
            <a:endParaRPr lang="en-US" sz="1400" i="1" dirty="0" smtClean="0"/>
          </a:p>
        </p:txBody>
      </p:sp>
      <p:cxnSp>
        <p:nvCxnSpPr>
          <p:cNvPr id="17" name="Straight Connector 16"/>
          <p:cNvCxnSpPr/>
          <p:nvPr/>
        </p:nvCxnSpPr>
        <p:spPr>
          <a:xfrm>
            <a:off x="7726680" y="6324600"/>
            <a:ext cx="11887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45680" y="6551612"/>
            <a:ext cx="64008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loud Callout 17"/>
          <p:cNvSpPr/>
          <p:nvPr/>
        </p:nvSpPr>
        <p:spPr bwMode="auto">
          <a:xfrm>
            <a:off x="3429000" y="914400"/>
            <a:ext cx="1524000" cy="1143000"/>
          </a:xfrm>
          <a:prstGeom prst="cloudCallout">
            <a:avLst/>
          </a:prstGeom>
          <a:gradFill>
            <a:gsLst>
              <a:gs pos="0">
                <a:schemeClr val="accent6">
                  <a:lumMod val="50000"/>
                </a:schemeClr>
              </a:gs>
              <a:gs pos="80000">
                <a:schemeClr val="accent6"/>
              </a:gs>
              <a:gs pos="100000">
                <a:schemeClr val="accent6"/>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50800" dist="38100" dir="2700000" algn="tl" rotWithShape="0">
                  <a:prstClr val="black">
                    <a:alpha val="40000"/>
                  </a:prstClr>
                </a:outerShdw>
              </a:effectLst>
              <a:latin typeface="Segoe" pitchFamily="34" charset="0"/>
            </a:endParaRPr>
          </a:p>
        </p:txBody>
      </p:sp>
      <p:sp>
        <p:nvSpPr>
          <p:cNvPr id="19" name="TextBox 18"/>
          <p:cNvSpPr txBox="1"/>
          <p:nvPr/>
        </p:nvSpPr>
        <p:spPr>
          <a:xfrm>
            <a:off x="3657600" y="1074003"/>
            <a:ext cx="1371600" cy="830997"/>
          </a:xfrm>
          <a:prstGeom prst="rect">
            <a:avLst/>
          </a:prstGeom>
          <a:noFill/>
        </p:spPr>
        <p:txBody>
          <a:bodyPr wrap="square" rtlCol="0">
            <a:spAutoFit/>
          </a:bodyPr>
          <a:lstStyle/>
          <a:p>
            <a:r>
              <a:rPr lang="en-US" sz="1200" b="1" dirty="0" smtClean="0">
                <a:solidFill>
                  <a:schemeClr val="bg1"/>
                </a:solidFill>
                <a:effectLst>
                  <a:outerShdw blurRad="38100" dist="38100" dir="2700000" algn="tl">
                    <a:srgbClr val="000000">
                      <a:alpha val="43137"/>
                    </a:srgbClr>
                  </a:outerShdw>
                </a:effectLst>
              </a:rPr>
              <a:t>I need to prove energy saved and pollution prevented</a:t>
            </a:r>
          </a:p>
        </p:txBody>
      </p:sp>
      <p:cxnSp>
        <p:nvCxnSpPr>
          <p:cNvPr id="22" name="Straight Arrow Connector 21"/>
          <p:cNvCxnSpPr/>
          <p:nvPr/>
        </p:nvCxnSpPr>
        <p:spPr>
          <a:xfrm rot="10800000" flipV="1">
            <a:off x="5181600" y="6019800"/>
            <a:ext cx="915988"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6464518" y="5498882"/>
            <a:ext cx="63615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843290" y="4871710"/>
            <a:ext cx="59942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itle 22"/>
          <p:cNvSpPr>
            <a:spLocks noGrp="1"/>
          </p:cNvSpPr>
          <p:nvPr>
            <p:ph type="title"/>
          </p:nvPr>
        </p:nvSpPr>
        <p:spPr/>
        <p:txBody>
          <a:bodyPr/>
          <a:lstStyle/>
          <a:p>
            <a:r>
              <a:rPr lang="en-US" dirty="0"/>
              <a:t>Phase 3:  Calculate savings</a:t>
            </a:r>
          </a:p>
        </p:txBody>
      </p:sp>
      <p:graphicFrame>
        <p:nvGraphicFramePr>
          <p:cNvPr id="24" name="Table 23"/>
          <p:cNvGraphicFramePr>
            <a:graphicFrameLocks noGrp="1"/>
          </p:cNvGraphicFramePr>
          <p:nvPr/>
        </p:nvGraphicFramePr>
        <p:xfrm>
          <a:off x="228600" y="5334000"/>
          <a:ext cx="4876800" cy="1146810"/>
        </p:xfrm>
        <a:graphic>
          <a:graphicData uri="http://schemas.openxmlformats.org/drawingml/2006/table">
            <a:tbl>
              <a:tblPr firstRow="1" bandRow="1">
                <a:tableStyleId>{5C22544A-7EE6-4342-B048-85BDC9FD1C3A}</a:tableStyleId>
              </a:tblPr>
              <a:tblGrid>
                <a:gridCol w="1219200"/>
                <a:gridCol w="822960"/>
                <a:gridCol w="1021080"/>
                <a:gridCol w="899160"/>
                <a:gridCol w="914400"/>
              </a:tblGrid>
              <a:tr h="554646">
                <a:tc>
                  <a:txBody>
                    <a:bodyPr/>
                    <a:lstStyle/>
                    <a:p>
                      <a:pPr marL="0" algn="ctr" rtl="0" eaLnBrk="1" fontAlgn="t" latinLnBrk="0" hangingPunct="1">
                        <a:spcBef>
                          <a:spcPts val="0"/>
                        </a:spcBef>
                        <a:spcAft>
                          <a:spcPts val="0"/>
                        </a:spcAft>
                      </a:pPr>
                      <a:r>
                        <a:rPr lang="en-US" sz="1400" b="1" i="0" u="none" strike="noStrike" kern="1200" dirty="0">
                          <a:solidFill>
                            <a:schemeClr val="tx1"/>
                          </a:solidFill>
                          <a:latin typeface="Calibri"/>
                        </a:rPr>
                        <a:t>Energy Saved (kWh)</a:t>
                      </a:r>
                      <a:endParaRPr lang="en-US" sz="1800" b="0" i="0" u="none" strike="noStrike" dirty="0">
                        <a:latin typeface="Arial"/>
                      </a:endParaRPr>
                    </a:p>
                  </a:txBody>
                  <a:tcPr marL="9525" marR="9525" marT="9525" marB="0"/>
                </a:tc>
                <a:tc>
                  <a:txBody>
                    <a:bodyPr/>
                    <a:lstStyle/>
                    <a:p>
                      <a:pPr marL="0" algn="ctr" rtl="0" eaLnBrk="1" fontAlgn="t" latinLnBrk="0" hangingPunct="1">
                        <a:spcBef>
                          <a:spcPts val="0"/>
                        </a:spcBef>
                        <a:spcAft>
                          <a:spcPts val="0"/>
                        </a:spcAft>
                      </a:pPr>
                      <a:r>
                        <a:rPr lang="en-US" sz="1400" b="1" i="0" u="none" strike="noStrike" kern="1200">
                          <a:solidFill>
                            <a:schemeClr val="tx1"/>
                          </a:solidFill>
                          <a:latin typeface="Calibri"/>
                        </a:rPr>
                        <a:t>$ Saved Annually</a:t>
                      </a:r>
                    </a:p>
                  </a:txBody>
                  <a:tcPr marL="9525" marR="9525" marT="9525" marB="0"/>
                </a:tc>
                <a:tc>
                  <a:txBody>
                    <a:bodyPr/>
                    <a:lstStyle/>
                    <a:p>
                      <a:pPr marL="0" algn="ctr" rtl="0" eaLnBrk="1" fontAlgn="t" latinLnBrk="0" hangingPunct="1">
                        <a:spcBef>
                          <a:spcPts val="0"/>
                        </a:spcBef>
                        <a:spcAft>
                          <a:spcPts val="0"/>
                        </a:spcAft>
                      </a:pPr>
                      <a:r>
                        <a:rPr lang="en-US" sz="1400" b="1" i="0" u="none" strike="noStrike" kern="1200">
                          <a:solidFill>
                            <a:schemeClr val="tx1"/>
                          </a:solidFill>
                          <a:latin typeface="Calibri"/>
                        </a:rPr>
                        <a:t>Pollution prevented: CO2 (in tons)</a:t>
                      </a:r>
                      <a:endParaRPr lang="en-US" sz="1800" b="0" i="0" u="none" strike="noStrike">
                        <a:latin typeface="Arial"/>
                      </a:endParaRPr>
                    </a:p>
                  </a:txBody>
                  <a:tcPr marL="9525" marR="9525" marT="9525" marB="0"/>
                </a:tc>
                <a:tc>
                  <a:txBody>
                    <a:bodyPr/>
                    <a:lstStyle/>
                    <a:p>
                      <a:pPr marL="0" algn="ctr" rtl="0" eaLnBrk="1" fontAlgn="t" latinLnBrk="0" hangingPunct="1">
                        <a:spcBef>
                          <a:spcPts val="0"/>
                        </a:spcBef>
                        <a:spcAft>
                          <a:spcPts val="0"/>
                        </a:spcAft>
                      </a:pPr>
                      <a:r>
                        <a:rPr lang="en-US" sz="1400" b="1" i="0" u="none" strike="noStrike" kern="1200">
                          <a:solidFill>
                            <a:schemeClr val="tx1"/>
                          </a:solidFill>
                          <a:latin typeface="Calibri"/>
                        </a:rPr>
                        <a:t>Acres of trees planted </a:t>
                      </a:r>
                      <a:endParaRPr lang="en-US" sz="1800" b="0" i="0" u="none" strike="noStrike">
                        <a:latin typeface="Arial"/>
                      </a:endParaRPr>
                    </a:p>
                  </a:txBody>
                  <a:tcPr marL="9525" marR="9525" marT="9525" marB="0"/>
                </a:tc>
                <a:tc>
                  <a:txBody>
                    <a:bodyPr/>
                    <a:lstStyle/>
                    <a:p>
                      <a:pPr marL="0" algn="ctr" rtl="0" eaLnBrk="1" fontAlgn="t" latinLnBrk="0" hangingPunct="1">
                        <a:spcBef>
                          <a:spcPts val="0"/>
                        </a:spcBef>
                        <a:spcAft>
                          <a:spcPts val="0"/>
                        </a:spcAft>
                      </a:pPr>
                      <a:r>
                        <a:rPr lang="en-US" sz="1400" b="1" i="0" u="none" strike="noStrike" kern="1200">
                          <a:solidFill>
                            <a:schemeClr val="tx1"/>
                          </a:solidFill>
                          <a:latin typeface="Calibri"/>
                        </a:rPr>
                        <a:t>Number of cars removed </a:t>
                      </a:r>
                      <a:endParaRPr lang="en-US" sz="1800" b="0" i="0" u="none" strike="noStrike">
                        <a:latin typeface="Arial"/>
                      </a:endParaRPr>
                    </a:p>
                  </a:txBody>
                  <a:tcPr marL="9525" marR="9525" marT="9525" marB="0"/>
                </a:tc>
              </a:tr>
              <a:tr h="424524">
                <a:tc>
                  <a:txBody>
                    <a:bodyPr/>
                    <a:lstStyle/>
                    <a:p>
                      <a:pPr marL="0" algn="ctr" rtl="0" eaLnBrk="1" fontAlgn="b" latinLnBrk="0" hangingPunct="1">
                        <a:spcBef>
                          <a:spcPts val="0"/>
                        </a:spcBef>
                        <a:spcAft>
                          <a:spcPts val="0"/>
                        </a:spcAft>
                      </a:pPr>
                      <a:r>
                        <a:rPr lang="en-US" sz="1600" b="1" i="0" u="none" strike="noStrike" kern="1200">
                          <a:solidFill>
                            <a:srgbClr val="00B050"/>
                          </a:solidFill>
                          <a:latin typeface="Calibri"/>
                        </a:rPr>
                        <a:t>           5,928,625.00 </a:t>
                      </a:r>
                      <a:endParaRPr lang="en-US" sz="1800" b="0" i="0" u="none" strike="noStrike">
                        <a:latin typeface="Arial"/>
                      </a:endParaRPr>
                    </a:p>
                  </a:txBody>
                  <a:tcPr marL="9525" marR="9525" marT="9525" marB="0" anchor="b"/>
                </a:tc>
                <a:tc>
                  <a:txBody>
                    <a:bodyPr/>
                    <a:lstStyle/>
                    <a:p>
                      <a:pPr marL="0" algn="ctr" rtl="0" eaLnBrk="1" fontAlgn="b" latinLnBrk="0" hangingPunct="1">
                        <a:spcBef>
                          <a:spcPts val="0"/>
                        </a:spcBef>
                        <a:spcAft>
                          <a:spcPts val="0"/>
                        </a:spcAft>
                      </a:pPr>
                      <a:r>
                        <a:rPr lang="en-US" sz="1600" b="1" i="0" u="none" strike="noStrike" kern="1200">
                          <a:solidFill>
                            <a:srgbClr val="00B050"/>
                          </a:solidFill>
                          <a:latin typeface="Calibri"/>
                        </a:rPr>
                        <a:t>$533,576</a:t>
                      </a:r>
                      <a:endParaRPr lang="en-US" sz="1800" b="0" i="0" u="none" strike="noStrike">
                        <a:latin typeface="Arial"/>
                      </a:endParaRPr>
                    </a:p>
                  </a:txBody>
                  <a:tcPr marL="9525" marR="9525" marT="9525" marB="0" anchor="b"/>
                </a:tc>
                <a:tc>
                  <a:txBody>
                    <a:bodyPr/>
                    <a:lstStyle/>
                    <a:p>
                      <a:pPr marL="0" algn="ctr" rtl="0" eaLnBrk="1" fontAlgn="b" latinLnBrk="0" hangingPunct="1">
                        <a:spcBef>
                          <a:spcPts val="0"/>
                        </a:spcBef>
                        <a:spcAft>
                          <a:spcPts val="0"/>
                        </a:spcAft>
                      </a:pPr>
                      <a:r>
                        <a:rPr lang="en-US" sz="1600" b="1" i="0" u="none" strike="noStrike" kern="1200">
                          <a:solidFill>
                            <a:srgbClr val="00B050"/>
                          </a:solidFill>
                          <a:latin typeface="Calibri"/>
                        </a:rPr>
                        <a:t>13650</a:t>
                      </a:r>
                      <a:endParaRPr lang="en-US" sz="1800" b="0" i="0" u="none" strike="noStrike">
                        <a:latin typeface="Arial"/>
                      </a:endParaRPr>
                    </a:p>
                  </a:txBody>
                  <a:tcPr marL="9525" marR="9525" marT="9525" marB="0" anchor="b"/>
                </a:tc>
                <a:tc>
                  <a:txBody>
                    <a:bodyPr/>
                    <a:lstStyle/>
                    <a:p>
                      <a:pPr marL="0" algn="ctr" rtl="0" eaLnBrk="1" fontAlgn="b" latinLnBrk="0" hangingPunct="1">
                        <a:spcBef>
                          <a:spcPts val="0"/>
                        </a:spcBef>
                        <a:spcAft>
                          <a:spcPts val="0"/>
                        </a:spcAft>
                      </a:pPr>
                      <a:r>
                        <a:rPr lang="en-US" sz="1600" b="1" i="0" u="none" strike="noStrike" kern="1200">
                          <a:solidFill>
                            <a:srgbClr val="00B050"/>
                          </a:solidFill>
                          <a:latin typeface="Calibri"/>
                        </a:rPr>
                        <a:t>2814</a:t>
                      </a:r>
                      <a:endParaRPr lang="en-US" sz="1800" b="0" i="0" u="none" strike="noStrike">
                        <a:latin typeface="Arial"/>
                      </a:endParaRPr>
                    </a:p>
                  </a:txBody>
                  <a:tcPr marL="9525" marR="9525" marT="9525" marB="0" anchor="b"/>
                </a:tc>
                <a:tc>
                  <a:txBody>
                    <a:bodyPr/>
                    <a:lstStyle/>
                    <a:p>
                      <a:pPr marL="0" algn="ctr" rtl="0" eaLnBrk="1" fontAlgn="b" latinLnBrk="0" hangingPunct="1">
                        <a:spcBef>
                          <a:spcPts val="0"/>
                        </a:spcBef>
                        <a:spcAft>
                          <a:spcPts val="0"/>
                        </a:spcAft>
                      </a:pPr>
                      <a:r>
                        <a:rPr lang="en-US" sz="1600" b="1" i="0" u="none" strike="noStrike" kern="1200" dirty="0">
                          <a:solidFill>
                            <a:srgbClr val="00B050"/>
                          </a:solidFill>
                          <a:latin typeface="Calibri"/>
                        </a:rPr>
                        <a:t>2268</a:t>
                      </a:r>
                      <a:endParaRPr lang="en-US" sz="1800" b="0" i="0" u="none" strike="noStrike" dirty="0">
                        <a:latin typeface="Arial"/>
                      </a:endParaRPr>
                    </a:p>
                  </a:txBody>
                  <a:tcPr marL="9525" marR="9525" marT="9525" marB="0" anchor="b"/>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81000" y="1143000"/>
            <a:ext cx="8382000" cy="4876799"/>
          </a:xfrm>
        </p:spPr>
        <p:txBody>
          <a:bodyPr>
            <a:normAutofit/>
          </a:bodyPr>
          <a:lstStyle/>
          <a:p>
            <a:pPr lvl="0"/>
            <a:r>
              <a:rPr lang="en-US" sz="2600" dirty="0" smtClean="0"/>
              <a:t>Inventory report for power settings</a:t>
            </a:r>
          </a:p>
          <a:p>
            <a:pPr lvl="0"/>
            <a:endParaRPr lang="en-US" sz="2600" dirty="0" smtClean="0"/>
          </a:p>
          <a:p>
            <a:r>
              <a:rPr lang="en-US" sz="2600" dirty="0" smtClean="0"/>
              <a:t>Peak and non-peak time for user activity</a:t>
            </a:r>
          </a:p>
          <a:p>
            <a:endParaRPr lang="en-US" sz="2600" dirty="0" smtClean="0"/>
          </a:p>
          <a:p>
            <a:pPr lvl="0"/>
            <a:r>
              <a:rPr lang="en-US" sz="2600" dirty="0" smtClean="0"/>
              <a:t>On collection bases, select a time period and report:</a:t>
            </a:r>
          </a:p>
          <a:p>
            <a:pPr lvl="1"/>
            <a:r>
              <a:rPr lang="en-US" sz="2600" dirty="0" smtClean="0"/>
              <a:t>Power consumption (</a:t>
            </a:r>
            <a:r>
              <a:rPr lang="en-US" sz="2600" dirty="0" err="1" smtClean="0"/>
              <a:t>kwh</a:t>
            </a:r>
            <a:r>
              <a:rPr lang="en-US" sz="2600" dirty="0" smtClean="0"/>
              <a:t>)</a:t>
            </a:r>
          </a:p>
          <a:p>
            <a:pPr lvl="1"/>
            <a:r>
              <a:rPr lang="en-US" sz="2600" dirty="0" smtClean="0"/>
              <a:t>Power cost ($)</a:t>
            </a:r>
          </a:p>
          <a:p>
            <a:pPr lvl="1"/>
            <a:r>
              <a:rPr lang="en-US" sz="2600" dirty="0" smtClean="0"/>
              <a:t>CO2 footprint </a:t>
            </a:r>
          </a:p>
          <a:p>
            <a:pPr lvl="1"/>
            <a:endParaRPr lang="en-US" sz="2600" dirty="0" smtClean="0"/>
          </a:p>
          <a:p>
            <a:pPr lvl="0"/>
            <a:r>
              <a:rPr lang="en-US" sz="2600" dirty="0" smtClean="0"/>
              <a:t>Retain power </a:t>
            </a:r>
            <a:r>
              <a:rPr lang="en-US" sz="2600" dirty="0" smtClean="0"/>
              <a:t>monitoring data for 13 months</a:t>
            </a:r>
            <a:endParaRPr lang="en-US" sz="2600" dirty="0" smtClean="0">
              <a:solidFill>
                <a:schemeClr val="accent2"/>
              </a:solidFill>
            </a:endParaRPr>
          </a:p>
          <a:p>
            <a:pPr lvl="0"/>
            <a:endParaRPr lang="en-US" sz="2600" dirty="0" smtClean="0"/>
          </a:p>
          <a:p>
            <a:endParaRPr lang="en-US" sz="2600" dirty="0" smtClean="0"/>
          </a:p>
          <a:p>
            <a:pPr lvl="0"/>
            <a:endParaRPr lang="en-US" sz="2600" dirty="0" smtClean="0"/>
          </a:p>
          <a:p>
            <a:pPr lvl="0"/>
            <a:endParaRPr lang="en-US" sz="2600" dirty="0" smtClean="0"/>
          </a:p>
        </p:txBody>
      </p:sp>
      <p:sp>
        <p:nvSpPr>
          <p:cNvPr id="4" name="Title 3"/>
          <p:cNvSpPr>
            <a:spLocks noGrp="1"/>
          </p:cNvSpPr>
          <p:nvPr>
            <p:ph type="title"/>
          </p:nvPr>
        </p:nvSpPr>
        <p:spPr>
          <a:xfrm>
            <a:off x="381000" y="230188"/>
            <a:ext cx="8382000" cy="443198"/>
          </a:xfrm>
        </p:spPr>
        <p:txBody>
          <a:bodyPr/>
          <a:lstStyle/>
          <a:p>
            <a:r>
              <a:rPr lang="en-US" sz="3200" dirty="0"/>
              <a:t>Phase 4:  Check Compliance and Report savings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04800" y="304800"/>
            <a:ext cx="8382000" cy="443198"/>
          </a:xfrm>
          <a:prstGeom prst="rect">
            <a:avLst/>
          </a:prstGeom>
        </p:spPr>
        <p:txBody>
          <a:bodyPr/>
          <a:lstStyle/>
          <a:p>
            <a:pPr lvl="0">
              <a:lnSpc>
                <a:spcPct val="90000"/>
              </a:lnSpc>
              <a:spcBef>
                <a:spcPct val="0"/>
              </a:spcBef>
            </a:pPr>
            <a:r>
              <a:rPr lang="en-US" sz="4400" spc="-150" dirty="0" smtClean="0">
                <a:ln w="3175">
                  <a:noFill/>
                </a:ln>
                <a:solidFill>
                  <a:srgbClr val="777777"/>
                </a:solidFill>
                <a:latin typeface="Segoe" pitchFamily="34" charset="0"/>
                <a:cs typeface="Arial" charset="0"/>
              </a:rPr>
              <a:t>Power Cost Report</a:t>
            </a:r>
          </a:p>
          <a:p>
            <a:pPr marL="0" marR="0" lvl="0" indent="0" algn="l" defTabSz="914363" rtl="0" eaLnBrk="1" fontAlgn="auto" latinLnBrk="0" hangingPunct="1">
              <a:lnSpc>
                <a:spcPct val="90000"/>
              </a:lnSpc>
              <a:spcBef>
                <a:spcPct val="0"/>
              </a:spcBef>
              <a:spcAft>
                <a:spcPts val="0"/>
              </a:spcAft>
              <a:buClrTx/>
              <a:buSzTx/>
              <a:buFontTx/>
              <a:buNone/>
              <a:tabLst/>
              <a:defRPr/>
            </a:pPr>
            <a:endParaRPr kumimoji="0" lang="en-US" sz="3200" b="0" i="0" u="none" strike="noStrike" kern="1200" cap="none" spc="-150" normalizeH="0" baseline="0" noProof="0" dirty="0" smtClean="0">
              <a:ln w="3175">
                <a:noFill/>
              </a:ln>
              <a:solidFill>
                <a:srgbClr val="777777"/>
              </a:solidFill>
              <a:effectLst/>
              <a:uLnTx/>
              <a:uFillTx/>
              <a:latin typeface="Segoe" pitchFamily="34" charset="0"/>
              <a:ea typeface="+mn-ea"/>
              <a:cs typeface="Arial" charset="0"/>
            </a:endParaRPr>
          </a:p>
        </p:txBody>
      </p:sp>
      <p:pic>
        <p:nvPicPr>
          <p:cNvPr id="6" name="Picture 5" descr="Power Cost Report.png"/>
          <p:cNvPicPr>
            <a:picLocks noChangeAspect="1"/>
          </p:cNvPicPr>
          <p:nvPr/>
        </p:nvPicPr>
        <p:blipFill>
          <a:blip r:embed="rId2"/>
          <a:stretch>
            <a:fillRect/>
          </a:stretch>
        </p:blipFill>
        <p:spPr>
          <a:xfrm>
            <a:off x="1371600" y="1143000"/>
            <a:ext cx="6305773" cy="5530396"/>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Overview</a:t>
            </a:r>
            <a:endParaRPr lang="en-US" dirty="0"/>
          </a:p>
        </p:txBody>
      </p:sp>
      <p:sp>
        <p:nvSpPr>
          <p:cNvPr id="3" name="Content Placeholder 2"/>
          <p:cNvSpPr>
            <a:spLocks noGrp="1"/>
          </p:cNvSpPr>
          <p:nvPr>
            <p:ph idx="1"/>
          </p:nvPr>
        </p:nvSpPr>
        <p:spPr>
          <a:xfrm>
            <a:off x="304800" y="990600"/>
            <a:ext cx="4572000" cy="5610767"/>
          </a:xfrm>
        </p:spPr>
        <p:txBody>
          <a:bodyPr/>
          <a:lstStyle/>
          <a:p>
            <a:r>
              <a:rPr lang="en-US" sz="1800" b="1" dirty="0" smtClean="0">
                <a:latin typeface="Arial" pitchFamily="34" charset="0"/>
                <a:cs typeface="Arial" pitchFamily="34" charset="0"/>
              </a:rPr>
              <a:t>Power Management</a:t>
            </a:r>
          </a:p>
          <a:p>
            <a:pPr marL="576263" lvl="1" indent="-228600">
              <a:tabLst>
                <a:tab pos="685800" algn="l"/>
              </a:tabLst>
            </a:pPr>
            <a:r>
              <a:rPr lang="en-US" sz="1800" dirty="0" smtClean="0">
                <a:latin typeface="Arial" pitchFamily="34" charset="0"/>
                <a:cs typeface="Arial" pitchFamily="34" charset="0"/>
              </a:rPr>
              <a:t>Monitoring and planning</a:t>
            </a:r>
          </a:p>
          <a:p>
            <a:pPr marL="576263" lvl="1" indent="-228600"/>
            <a:r>
              <a:rPr lang="en-US" sz="1800" dirty="0" smtClean="0">
                <a:latin typeface="Arial" pitchFamily="34" charset="0"/>
                <a:cs typeface="Arial" pitchFamily="34" charset="0"/>
              </a:rPr>
              <a:t>Setting of power policy</a:t>
            </a:r>
          </a:p>
          <a:p>
            <a:pPr marL="576263" lvl="1" indent="-228600"/>
            <a:r>
              <a:rPr lang="en-US" sz="1800" dirty="0" smtClean="0">
                <a:latin typeface="Arial" pitchFamily="34" charset="0"/>
                <a:cs typeface="Arial" pitchFamily="34" charset="0"/>
              </a:rPr>
              <a:t>Summary reporting</a:t>
            </a:r>
          </a:p>
          <a:p>
            <a:endParaRPr lang="en-US" sz="1800" dirty="0" smtClean="0">
              <a:latin typeface="Arial" pitchFamily="34" charset="0"/>
              <a:cs typeface="Arial" pitchFamily="34" charset="0"/>
            </a:endParaRPr>
          </a:p>
          <a:p>
            <a:r>
              <a:rPr lang="en-US" sz="1800" b="1" dirty="0" smtClean="0">
                <a:latin typeface="Arial" pitchFamily="34" charset="0"/>
                <a:cs typeface="Arial" pitchFamily="34" charset="0"/>
              </a:rPr>
              <a:t>Scale and performance</a:t>
            </a:r>
          </a:p>
          <a:p>
            <a:pPr marL="576263" lvl="1" indent="-228600"/>
            <a:r>
              <a:rPr lang="en-US" sz="1800" dirty="0" smtClean="0">
                <a:latin typeface="Arial" pitchFamily="34" charset="0"/>
                <a:cs typeface="Arial" pitchFamily="34" charset="0"/>
              </a:rPr>
              <a:t>Delta AD discovery</a:t>
            </a:r>
          </a:p>
          <a:p>
            <a:pPr marL="576263" lvl="1" indent="-228600"/>
            <a:r>
              <a:rPr lang="en-US" sz="1800" dirty="0" smtClean="0">
                <a:latin typeface="Arial" pitchFamily="34" charset="0"/>
                <a:cs typeface="Arial" pitchFamily="34" charset="0"/>
              </a:rPr>
              <a:t>Real-time collection updates</a:t>
            </a:r>
          </a:p>
          <a:p>
            <a:pPr marL="576263" lvl="1" indent="-228600"/>
            <a:r>
              <a:rPr lang="en-US" sz="1800" dirty="0" smtClean="0">
                <a:latin typeface="Arial" pitchFamily="34" charset="0"/>
                <a:cs typeface="Arial" pitchFamily="34" charset="0"/>
              </a:rPr>
              <a:t>Scale to 300,000 clients</a:t>
            </a:r>
            <a:br>
              <a:rPr lang="en-US" sz="1800" dirty="0" smtClean="0">
                <a:latin typeface="Arial" pitchFamily="34" charset="0"/>
                <a:cs typeface="Arial" pitchFamily="34" charset="0"/>
              </a:rPr>
            </a:br>
            <a:r>
              <a:rPr lang="en-US" sz="1800" dirty="0" smtClean="0">
                <a:latin typeface="Arial" pitchFamily="34" charset="0"/>
                <a:cs typeface="Arial" pitchFamily="34" charset="0"/>
              </a:rPr>
              <a:t> per hierarchy</a:t>
            </a:r>
          </a:p>
          <a:p>
            <a:pPr marL="576263" lvl="1" indent="-228600"/>
            <a:endParaRPr lang="en-US" sz="1800" dirty="0" smtClean="0">
              <a:latin typeface="Arial" pitchFamily="34" charset="0"/>
              <a:cs typeface="Arial" pitchFamily="34" charset="0"/>
            </a:endParaRPr>
          </a:p>
          <a:p>
            <a:r>
              <a:rPr lang="en-US" sz="1800" b="1" dirty="0" smtClean="0">
                <a:latin typeface="Arial" pitchFamily="34" charset="0"/>
                <a:cs typeface="Arial" pitchFamily="34" charset="0"/>
              </a:rPr>
              <a:t>Operating System Deployment</a:t>
            </a:r>
          </a:p>
          <a:p>
            <a:pPr marL="576263" lvl="1" indent="-228600"/>
            <a:r>
              <a:rPr lang="en-US" sz="1800" dirty="0" err="1" smtClean="0">
                <a:latin typeface="Arial" pitchFamily="34" charset="0"/>
                <a:cs typeface="Arial" pitchFamily="34" charset="0"/>
              </a:rPr>
              <a:t>Prestaged</a:t>
            </a:r>
            <a:r>
              <a:rPr lang="en-US" sz="1800" dirty="0" smtClean="0">
                <a:latin typeface="Arial" pitchFamily="34" charset="0"/>
                <a:cs typeface="Arial" pitchFamily="34" charset="0"/>
              </a:rPr>
              <a:t> (OEM) media</a:t>
            </a:r>
          </a:p>
          <a:p>
            <a:endParaRPr lang="en-US" sz="1800" dirty="0" smtClean="0">
              <a:latin typeface="Arial" pitchFamily="34" charset="0"/>
              <a:cs typeface="Arial" pitchFamily="34" charset="0"/>
            </a:endParaRPr>
          </a:p>
          <a:p>
            <a:r>
              <a:rPr lang="en-US" sz="1800" b="1" dirty="0" smtClean="0">
                <a:latin typeface="Arial" pitchFamily="34" charset="0"/>
                <a:cs typeface="Arial" pitchFamily="34" charset="0"/>
              </a:rPr>
              <a:t>Simplified resource management</a:t>
            </a:r>
          </a:p>
          <a:p>
            <a:pPr>
              <a:buNone/>
            </a:pPr>
            <a:endParaRPr lang="en-US" sz="1800" dirty="0" smtClean="0">
              <a:latin typeface="Arial" pitchFamily="34" charset="0"/>
              <a:cs typeface="Arial" pitchFamily="34" charset="0"/>
            </a:endParaRPr>
          </a:p>
          <a:p>
            <a:r>
              <a:rPr lang="en-US" sz="1800" b="1" dirty="0" smtClean="0">
                <a:latin typeface="Arial" pitchFamily="34" charset="0"/>
                <a:cs typeface="Arial" pitchFamily="34" charset="0"/>
              </a:rPr>
              <a:t>MDM licensing additions</a:t>
            </a:r>
          </a:p>
          <a:p>
            <a:endParaRPr lang="en-US" dirty="0"/>
          </a:p>
        </p:txBody>
      </p:sp>
      <p:pic>
        <p:nvPicPr>
          <p:cNvPr id="4" name="Picture 2" descr="C:\Users\ericor\Desktop\R3\1.JPG"/>
          <p:cNvPicPr>
            <a:picLocks noChangeAspect="1" noChangeArrowheads="1"/>
          </p:cNvPicPr>
          <p:nvPr/>
        </p:nvPicPr>
        <p:blipFill>
          <a:blip r:embed="rId2"/>
          <a:srcRect/>
          <a:stretch>
            <a:fillRect/>
          </a:stretch>
        </p:blipFill>
        <p:spPr bwMode="auto">
          <a:xfrm>
            <a:off x="4724400" y="914400"/>
            <a:ext cx="4810125" cy="5676900"/>
          </a:xfrm>
          <a:prstGeom prst="rect">
            <a:avLst/>
          </a:prstGeom>
          <a:noFill/>
        </p:spPr>
      </p:pic>
      <p:sp>
        <p:nvSpPr>
          <p:cNvPr id="5" name="Rounded Rectangle 4"/>
          <p:cNvSpPr/>
          <p:nvPr/>
        </p:nvSpPr>
        <p:spPr bwMode="auto">
          <a:xfrm>
            <a:off x="5486400" y="2933700"/>
            <a:ext cx="2209800" cy="228600"/>
          </a:xfrm>
          <a:prstGeom prst="roundRect">
            <a:avLst/>
          </a:prstGeom>
          <a:noFill/>
          <a:ln w="19050">
            <a:solidFill>
              <a:srgbClr val="FF00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50800" dist="38100" dir="2700000" algn="tl" rotWithShape="0">
                  <a:prstClr val="black">
                    <a:alpha val="40000"/>
                  </a:prst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8600" y="228600"/>
            <a:ext cx="8382000" cy="443198"/>
          </a:xfrm>
          <a:prstGeom prst="rect">
            <a:avLst/>
          </a:prstGeom>
        </p:spPr>
        <p:txBody>
          <a:bodyPr/>
          <a:lstStyle/>
          <a:p>
            <a:pPr lvl="0">
              <a:lnSpc>
                <a:spcPct val="90000"/>
              </a:lnSpc>
              <a:spcBef>
                <a:spcPct val="0"/>
              </a:spcBef>
            </a:pPr>
            <a:r>
              <a:rPr lang="en-US" sz="4400" spc="-150" dirty="0" smtClean="0">
                <a:ln w="3175">
                  <a:noFill/>
                </a:ln>
                <a:solidFill>
                  <a:srgbClr val="777777"/>
                </a:solidFill>
                <a:latin typeface="Segoe" pitchFamily="34" charset="0"/>
                <a:cs typeface="Arial" charset="0"/>
              </a:rPr>
              <a:t>CO2 </a:t>
            </a:r>
            <a:r>
              <a:rPr lang="en-US" sz="4400" spc="-150" dirty="0" smtClean="0">
                <a:ln w="3175">
                  <a:noFill/>
                </a:ln>
                <a:solidFill>
                  <a:srgbClr val="777777"/>
                </a:solidFill>
                <a:latin typeface="Segoe" pitchFamily="34" charset="0"/>
                <a:cs typeface="Arial" charset="0"/>
              </a:rPr>
              <a:t>Footprint Report</a:t>
            </a:r>
            <a:endParaRPr lang="en-US" sz="4400" spc="-150" dirty="0" smtClean="0">
              <a:ln w="3175">
                <a:noFill/>
              </a:ln>
              <a:solidFill>
                <a:srgbClr val="777777"/>
              </a:solidFill>
              <a:latin typeface="Segoe" pitchFamily="34" charset="0"/>
              <a:cs typeface="Arial" charset="0"/>
            </a:endParaRPr>
          </a:p>
          <a:p>
            <a:pPr marL="0" marR="0" lvl="0" indent="0" algn="l" defTabSz="914363" rtl="0" eaLnBrk="1" fontAlgn="auto" latinLnBrk="0" hangingPunct="1">
              <a:lnSpc>
                <a:spcPct val="90000"/>
              </a:lnSpc>
              <a:spcBef>
                <a:spcPct val="0"/>
              </a:spcBef>
              <a:spcAft>
                <a:spcPts val="0"/>
              </a:spcAft>
              <a:buClrTx/>
              <a:buSzTx/>
              <a:buFontTx/>
              <a:buNone/>
              <a:tabLst/>
              <a:defRPr/>
            </a:pPr>
            <a:endParaRPr kumimoji="0" lang="en-US" sz="3200" b="0" i="0" u="none" strike="noStrike" kern="1200" cap="none" spc="-150" normalizeH="0" baseline="0" noProof="0" dirty="0" smtClean="0">
              <a:ln w="3175">
                <a:noFill/>
              </a:ln>
              <a:solidFill>
                <a:srgbClr val="777777"/>
              </a:solidFill>
              <a:effectLst/>
              <a:uLnTx/>
              <a:uFillTx/>
              <a:latin typeface="Segoe" pitchFamily="34" charset="0"/>
              <a:ea typeface="+mn-ea"/>
              <a:cs typeface="Arial" charset="0"/>
            </a:endParaRPr>
          </a:p>
        </p:txBody>
      </p:sp>
      <p:pic>
        <p:nvPicPr>
          <p:cNvPr id="4" name="Picture 3" descr="Environmental Impact Report.png"/>
          <p:cNvPicPr>
            <a:picLocks noChangeAspect="1"/>
          </p:cNvPicPr>
          <p:nvPr/>
        </p:nvPicPr>
        <p:blipFill>
          <a:blip r:embed="rId2"/>
          <a:stretch>
            <a:fillRect/>
          </a:stretch>
        </p:blipFill>
        <p:spPr>
          <a:xfrm>
            <a:off x="1600200" y="1295400"/>
            <a:ext cx="6313394" cy="5352863"/>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8600" y="228600"/>
            <a:ext cx="8382000" cy="443198"/>
          </a:xfrm>
          <a:prstGeom prst="rect">
            <a:avLst/>
          </a:prstGeom>
        </p:spPr>
        <p:txBody>
          <a:bodyPr/>
          <a:lstStyle/>
          <a:p>
            <a:pPr lvl="0">
              <a:lnSpc>
                <a:spcPct val="90000"/>
              </a:lnSpc>
              <a:spcBef>
                <a:spcPct val="0"/>
              </a:spcBef>
            </a:pPr>
            <a:r>
              <a:rPr lang="en-US" sz="3200" spc="-150" dirty="0" smtClean="0">
                <a:ln w="3175">
                  <a:noFill/>
                </a:ln>
                <a:solidFill>
                  <a:srgbClr val="777777"/>
                </a:solidFill>
                <a:latin typeface="Segoe" pitchFamily="34" charset="0"/>
                <a:cs typeface="Arial" charset="0"/>
              </a:rPr>
              <a:t>Power Settings </a:t>
            </a:r>
            <a:r>
              <a:rPr lang="en-US" sz="3200" spc="-150" dirty="0" smtClean="0">
                <a:ln w="3175">
                  <a:noFill/>
                </a:ln>
                <a:solidFill>
                  <a:srgbClr val="777777"/>
                </a:solidFill>
                <a:latin typeface="Segoe" pitchFamily="34" charset="0"/>
                <a:cs typeface="Arial" charset="0"/>
              </a:rPr>
              <a:t>Inventory Report </a:t>
            </a:r>
            <a:endParaRPr kumimoji="0" lang="en-US" sz="2000" b="0" i="0" u="none" strike="noStrike" kern="1200" cap="none" spc="-150" normalizeH="0" baseline="0" noProof="0" dirty="0" smtClean="0">
              <a:ln w="3175">
                <a:noFill/>
              </a:ln>
              <a:solidFill>
                <a:srgbClr val="777777"/>
              </a:solidFill>
              <a:effectLst/>
              <a:uLnTx/>
              <a:uFillTx/>
              <a:latin typeface="Segoe" pitchFamily="34" charset="0"/>
              <a:ea typeface="+mn-ea"/>
              <a:cs typeface="Arial" charset="0"/>
            </a:endParaRPr>
          </a:p>
        </p:txBody>
      </p:sp>
      <p:pic>
        <p:nvPicPr>
          <p:cNvPr id="4" name="Picture 3" descr="Power Settings Report.png"/>
          <p:cNvPicPr>
            <a:picLocks noChangeAspect="1"/>
          </p:cNvPicPr>
          <p:nvPr/>
        </p:nvPicPr>
        <p:blipFill>
          <a:blip r:embed="rId2"/>
          <a:stretch>
            <a:fillRect/>
          </a:stretch>
        </p:blipFill>
        <p:spPr>
          <a:xfrm>
            <a:off x="1524000" y="838200"/>
            <a:ext cx="5562600" cy="5793003"/>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latin typeface="Arial" pitchFamily="34" charset="0"/>
                <a:cs typeface="Arial" pitchFamily="34" charset="0"/>
              </a:rPr>
              <a:t>Scale </a:t>
            </a:r>
            <a:r>
              <a:rPr lang="en-US" sz="6600" dirty="0">
                <a:latin typeface="Arial" pitchFamily="34" charset="0"/>
                <a:cs typeface="Arial" pitchFamily="34" charset="0"/>
              </a:rPr>
              <a:t>and </a:t>
            </a:r>
            <a:r>
              <a:rPr lang="en-US" sz="6600" dirty="0" smtClean="0">
                <a:latin typeface="Arial" pitchFamily="34" charset="0"/>
                <a:cs typeface="Arial" pitchFamily="34" charset="0"/>
              </a:rPr>
              <a:t>Performance</a:t>
            </a:r>
            <a:endParaRPr lang="en-US" sz="66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smtClean="0"/>
              <a:t>Distribution Challenges Today</a:t>
            </a:r>
            <a:endParaRPr lang="en-US" sz="4400" dirty="0"/>
          </a:p>
        </p:txBody>
      </p:sp>
      <p:sp>
        <p:nvSpPr>
          <p:cNvPr id="3" name="Content Placeholder 2"/>
          <p:cNvSpPr>
            <a:spLocks noGrp="1"/>
          </p:cNvSpPr>
          <p:nvPr>
            <p:ph idx="1"/>
          </p:nvPr>
        </p:nvSpPr>
        <p:spPr>
          <a:xfrm>
            <a:off x="381000" y="1412875"/>
            <a:ext cx="8382000" cy="4185761"/>
          </a:xfrm>
        </p:spPr>
        <p:txBody>
          <a:bodyPr/>
          <a:lstStyle/>
          <a:p>
            <a:r>
              <a:rPr lang="en-US" dirty="0" smtClean="0"/>
              <a:t>An end user changes AD OUs and doesn’t receive any new software for at least a day</a:t>
            </a:r>
          </a:p>
          <a:p>
            <a:r>
              <a:rPr lang="en-US" dirty="0" smtClean="0"/>
              <a:t>A new employee joins the company and it takes at least one day for that employee to receive any new software</a:t>
            </a:r>
          </a:p>
          <a:p>
            <a:r>
              <a:rPr lang="en-US" dirty="0" smtClean="0"/>
              <a:t>An admin needs to continually maintain their OSD task sequences so the appropriate software and software updates are applied during the imaging process</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Delta Active Directory Discovery</a:t>
            </a:r>
            <a:endParaRPr lang="en-US" dirty="0"/>
          </a:p>
        </p:txBody>
      </p:sp>
      <p:sp>
        <p:nvSpPr>
          <p:cNvPr id="3" name="Content Placeholder 2"/>
          <p:cNvSpPr>
            <a:spLocks noGrp="1"/>
          </p:cNvSpPr>
          <p:nvPr>
            <p:ph idx="1"/>
          </p:nvPr>
        </p:nvSpPr>
        <p:spPr>
          <a:xfrm>
            <a:off x="381000" y="1412875"/>
            <a:ext cx="8382000" cy="3927229"/>
          </a:xfrm>
        </p:spPr>
        <p:txBody>
          <a:bodyPr/>
          <a:lstStyle/>
          <a:p>
            <a:r>
              <a:rPr lang="en-US" dirty="0" smtClean="0"/>
              <a:t>Each AD discovery query has 2 tasks:</a:t>
            </a:r>
          </a:p>
          <a:p>
            <a:pPr lvl="1">
              <a:buNone/>
            </a:pPr>
            <a:r>
              <a:rPr lang="en-US" dirty="0" smtClean="0"/>
              <a:t>1. Discover any changes to any users or systems, based on the query, that would likely affect targeting (default is 5 minutes)</a:t>
            </a:r>
          </a:p>
          <a:p>
            <a:pPr lvl="1">
              <a:buNone/>
            </a:pPr>
            <a:r>
              <a:rPr lang="en-US" dirty="0" smtClean="0"/>
              <a:t>2. Perform a periodic “full scan” to capture users and systems last logged time, ensuring active users and systems are not made obsolete</a:t>
            </a:r>
          </a:p>
          <a:p>
            <a:r>
              <a:rPr lang="en-US" dirty="0" smtClean="0"/>
              <a:t>On an individual query basis, select “Run “discovery now” for a full scan</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a:t>
            </a:r>
            <a:r>
              <a:rPr lang="en-US" dirty="0" smtClean="0"/>
              <a:t>AD Discovery Cont.</a:t>
            </a:r>
            <a:endParaRPr lang="en-US" dirty="0"/>
          </a:p>
        </p:txBody>
      </p:sp>
      <p:sp>
        <p:nvSpPr>
          <p:cNvPr id="3" name="Content Placeholder 2"/>
          <p:cNvSpPr>
            <a:spLocks noGrp="1"/>
          </p:cNvSpPr>
          <p:nvPr>
            <p:ph idx="1"/>
          </p:nvPr>
        </p:nvSpPr>
        <p:spPr>
          <a:xfrm>
            <a:off x="381000" y="1412875"/>
            <a:ext cx="8382000" cy="4684359"/>
          </a:xfrm>
        </p:spPr>
        <p:txBody>
          <a:bodyPr/>
          <a:lstStyle/>
          <a:p>
            <a:r>
              <a:rPr lang="en-US" dirty="0" smtClean="0"/>
              <a:t>AD queries supported are:</a:t>
            </a:r>
          </a:p>
          <a:p>
            <a:pPr lvl="1"/>
            <a:r>
              <a:rPr lang="en-US" dirty="0" smtClean="0"/>
              <a:t>User</a:t>
            </a:r>
          </a:p>
          <a:p>
            <a:pPr lvl="1"/>
            <a:r>
              <a:rPr lang="en-US" dirty="0" smtClean="0"/>
              <a:t>User Group</a:t>
            </a:r>
          </a:p>
          <a:p>
            <a:pPr lvl="1"/>
            <a:r>
              <a:rPr lang="en-US" dirty="0" smtClean="0"/>
              <a:t>System</a:t>
            </a:r>
          </a:p>
          <a:p>
            <a:pPr lvl="1"/>
            <a:r>
              <a:rPr lang="en-US" dirty="0" smtClean="0"/>
              <a:t>System Group</a:t>
            </a:r>
          </a:p>
          <a:p>
            <a:pPr lvl="1">
              <a:buNone/>
            </a:pPr>
            <a:r>
              <a:rPr lang="en-US" dirty="0" smtClean="0"/>
              <a:t>NOTE:  TBD for Security Group support with R3</a:t>
            </a:r>
          </a:p>
          <a:p>
            <a:r>
              <a:rPr lang="en-US" dirty="0" smtClean="0"/>
              <a:t>Able to view the last start time and last end time for each query as well as the average duration, calculated on the last 10 executions</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 AD Discovery Cont.</a:t>
            </a:r>
            <a:endParaRPr lang="en-US" dirty="0"/>
          </a:p>
        </p:txBody>
      </p:sp>
      <p:pic>
        <p:nvPicPr>
          <p:cNvPr id="2050" name="Picture 2"/>
          <p:cNvPicPr>
            <a:picLocks noChangeAspect="1" noChangeArrowheads="1"/>
          </p:cNvPicPr>
          <p:nvPr/>
        </p:nvPicPr>
        <p:blipFill>
          <a:blip r:embed="rId2"/>
          <a:srcRect/>
          <a:stretch>
            <a:fillRect/>
          </a:stretch>
        </p:blipFill>
        <p:spPr bwMode="auto">
          <a:xfrm>
            <a:off x="2362200" y="1295400"/>
            <a:ext cx="4210050" cy="4658149"/>
          </a:xfrm>
          <a:prstGeom prst="rect">
            <a:avLst/>
          </a:prstGeom>
          <a:noFill/>
          <a:ln w="9525">
            <a:noFill/>
            <a:miter lim="800000"/>
            <a:headEnd/>
            <a:tailEnd/>
          </a:ln>
        </p:spPr>
      </p:pic>
      <p:sp>
        <p:nvSpPr>
          <p:cNvPr id="4" name="Rounded Rectangle 3"/>
          <p:cNvSpPr/>
          <p:nvPr/>
        </p:nvSpPr>
        <p:spPr bwMode="auto">
          <a:xfrm>
            <a:off x="2514600" y="3657600"/>
            <a:ext cx="3886200" cy="609600"/>
          </a:xfrm>
          <a:prstGeom prst="roundRect">
            <a:avLst/>
          </a:prstGeom>
          <a:noFill/>
          <a:ln w="19050">
            <a:solidFill>
              <a:srgbClr val="FF00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50800" dist="38100" dir="2700000" algn="tl" rotWithShape="0">
                  <a:prstClr val="black">
                    <a:alpha val="40000"/>
                  </a:prstClr>
                </a:outerShdw>
              </a:effectLst>
              <a:latin typeface="Segoe" pitchFamily="34" charset="0"/>
            </a:endParaRPr>
          </a:p>
        </p:txBody>
      </p:sp>
      <p:sp>
        <p:nvSpPr>
          <p:cNvPr id="5" name="TextBox 4"/>
          <p:cNvSpPr txBox="1"/>
          <p:nvPr/>
        </p:nvSpPr>
        <p:spPr>
          <a:xfrm>
            <a:off x="152400" y="6248400"/>
            <a:ext cx="6587060" cy="461665"/>
          </a:xfrm>
          <a:prstGeom prst="rect">
            <a:avLst/>
          </a:prstGeom>
          <a:noFill/>
        </p:spPr>
        <p:txBody>
          <a:bodyPr wrap="none" rtlCol="0">
            <a:spAutoFit/>
          </a:bodyPr>
          <a:lstStyle/>
          <a:p>
            <a:r>
              <a:rPr lang="en-US" sz="2400" dirty="0" smtClean="0">
                <a:solidFill>
                  <a:srgbClr val="FF0000"/>
                </a:solidFill>
              </a:rPr>
              <a:t>Note: </a:t>
            </a:r>
            <a:r>
              <a:rPr lang="en-US" sz="2400" dirty="0" smtClean="0"/>
              <a:t>Delta Discovery is not enabled by default</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Collections</a:t>
            </a:r>
            <a:endParaRPr lang="en-US" dirty="0"/>
          </a:p>
        </p:txBody>
      </p:sp>
      <p:sp>
        <p:nvSpPr>
          <p:cNvPr id="3" name="Content Placeholder 2"/>
          <p:cNvSpPr>
            <a:spLocks noGrp="1"/>
          </p:cNvSpPr>
          <p:nvPr>
            <p:ph idx="1"/>
          </p:nvPr>
        </p:nvSpPr>
        <p:spPr>
          <a:xfrm>
            <a:off x="381000" y="1108075"/>
            <a:ext cx="8382000" cy="5140325"/>
          </a:xfrm>
        </p:spPr>
        <p:txBody>
          <a:bodyPr>
            <a:normAutofit/>
          </a:bodyPr>
          <a:lstStyle/>
          <a:p>
            <a:endParaRPr lang="en-US" sz="1800" dirty="0" smtClean="0"/>
          </a:p>
          <a:p>
            <a:r>
              <a:rPr lang="en-US" sz="2000" dirty="0" smtClean="0"/>
              <a:t>Step 1:  Collection is marked for fast evaluation </a:t>
            </a:r>
          </a:p>
          <a:p>
            <a:endParaRPr lang="en-US" sz="2000" dirty="0" smtClean="0"/>
          </a:p>
          <a:p>
            <a:pPr>
              <a:buNone/>
            </a:pPr>
            <a:endParaRPr lang="en-US" sz="1800" dirty="0"/>
          </a:p>
        </p:txBody>
      </p:sp>
      <p:pic>
        <p:nvPicPr>
          <p:cNvPr id="4" name="Picture 2" descr="C:\Users\ericor\Desktop\R3\2.JPG"/>
          <p:cNvPicPr>
            <a:picLocks noChangeAspect="1" noChangeArrowheads="1"/>
          </p:cNvPicPr>
          <p:nvPr/>
        </p:nvPicPr>
        <p:blipFill>
          <a:blip r:embed="rId3"/>
          <a:srcRect/>
          <a:stretch>
            <a:fillRect/>
          </a:stretch>
        </p:blipFill>
        <p:spPr bwMode="auto">
          <a:xfrm>
            <a:off x="2133600" y="1828800"/>
            <a:ext cx="4191000" cy="4683444"/>
          </a:xfrm>
          <a:prstGeom prst="rect">
            <a:avLst/>
          </a:prstGeom>
          <a:noFill/>
        </p:spPr>
      </p:pic>
      <p:sp>
        <p:nvSpPr>
          <p:cNvPr id="5" name="Rounded Rectangle 4"/>
          <p:cNvSpPr/>
          <p:nvPr/>
        </p:nvSpPr>
        <p:spPr bwMode="auto">
          <a:xfrm>
            <a:off x="2362200" y="5715000"/>
            <a:ext cx="1905000" cy="304800"/>
          </a:xfrm>
          <a:prstGeom prst="roundRect">
            <a:avLst/>
          </a:prstGeom>
          <a:noFill/>
          <a:ln w="19050">
            <a:solidFill>
              <a:srgbClr val="FF00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50800" dist="38100" dir="2700000" algn="tl" rotWithShape="0">
                  <a:prstClr val="black">
                    <a:alpha val="40000"/>
                  </a:prstClr>
                </a:outerShdw>
              </a:effectLst>
              <a:latin typeface="Segoe" pitchFamily="34" charset="0"/>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Collections Cont.</a:t>
            </a:r>
            <a:endParaRPr lang="en-US" dirty="0"/>
          </a:p>
        </p:txBody>
      </p:sp>
      <p:sp>
        <p:nvSpPr>
          <p:cNvPr id="3" name="Content Placeholder 2"/>
          <p:cNvSpPr>
            <a:spLocks noGrp="1"/>
          </p:cNvSpPr>
          <p:nvPr>
            <p:ph idx="1"/>
          </p:nvPr>
        </p:nvSpPr>
        <p:spPr>
          <a:xfrm>
            <a:off x="381000" y="1108075"/>
            <a:ext cx="8382000" cy="5140325"/>
          </a:xfrm>
        </p:spPr>
        <p:txBody>
          <a:bodyPr>
            <a:normAutofit/>
          </a:bodyPr>
          <a:lstStyle/>
          <a:p>
            <a:r>
              <a:rPr lang="en-US" sz="2000" dirty="0" smtClean="0"/>
              <a:t>Step 2:  Resource that Fast Collections applies to are:</a:t>
            </a:r>
          </a:p>
          <a:p>
            <a:pPr lvl="1">
              <a:buFont typeface="+mj-lt"/>
              <a:buAutoNum type="arabicPeriod"/>
            </a:pPr>
            <a:r>
              <a:rPr lang="en-US" sz="2000" dirty="0" smtClean="0"/>
              <a:t>Systems initially discovered</a:t>
            </a:r>
          </a:p>
          <a:p>
            <a:pPr lvl="1">
              <a:buFont typeface="+mj-lt"/>
              <a:buAutoNum type="arabicPeriod"/>
            </a:pPr>
            <a:r>
              <a:rPr lang="en-US" sz="2000" dirty="0" smtClean="0"/>
              <a:t>Clients provisioned via OSD</a:t>
            </a:r>
          </a:p>
          <a:p>
            <a:pPr lvl="1">
              <a:buFont typeface="+mj-lt"/>
              <a:buAutoNum type="arabicPeriod"/>
            </a:pPr>
            <a:r>
              <a:rPr lang="en-US" sz="2000" dirty="0" smtClean="0"/>
              <a:t>Initial hardware inventory reports from clients</a:t>
            </a:r>
          </a:p>
          <a:p>
            <a:pPr lvl="1">
              <a:buFont typeface="+mj-lt"/>
              <a:buAutoNum type="arabicPeriod"/>
            </a:pPr>
            <a:r>
              <a:rPr lang="en-US" sz="2000" dirty="0" smtClean="0"/>
              <a:t>Clients upgraded to a new ConfigMgr client version</a:t>
            </a:r>
          </a:p>
          <a:p>
            <a:pPr lvl="1">
              <a:buNone/>
            </a:pPr>
            <a:r>
              <a:rPr lang="en-US" sz="2000" dirty="0" smtClean="0"/>
              <a:t>Note:  Fast Collections do </a:t>
            </a:r>
            <a:r>
              <a:rPr lang="en-US" sz="2000" b="1" dirty="0" smtClean="0"/>
              <a:t>not</a:t>
            </a:r>
            <a:r>
              <a:rPr lang="en-US" sz="2000" dirty="0" smtClean="0"/>
              <a:t> apply to known clients within ConfigMgr, only the above four states</a:t>
            </a:r>
          </a:p>
          <a:p>
            <a:pPr>
              <a:buNone/>
            </a:pPr>
            <a:endParaRPr lang="en-US" sz="2000" dirty="0" smtClean="0"/>
          </a:p>
          <a:p>
            <a:r>
              <a:rPr lang="en-US" sz="2000" dirty="0" smtClean="0"/>
              <a:t>Step 3: Resource ID inserted into change tracking table where a separate collection evaluator thread is run (every 5 minutes) and evaluates collections marked for fast evaluation</a:t>
            </a:r>
          </a:p>
          <a:p>
            <a:endParaRPr lang="en-US" sz="2000" dirty="0" smtClean="0"/>
          </a:p>
          <a:p>
            <a:r>
              <a:rPr lang="en-US" sz="2000" dirty="0" smtClean="0"/>
              <a:t>NOTE:  Full </a:t>
            </a:r>
            <a:r>
              <a:rPr lang="en-US" sz="2000" dirty="0"/>
              <a:t>evaluations are still processed in the same </a:t>
            </a:r>
            <a:r>
              <a:rPr lang="en-US" sz="2000" dirty="0" smtClean="0"/>
              <a:t>way.  A </a:t>
            </a:r>
            <a:r>
              <a:rPr lang="en-US" sz="2000" dirty="0"/>
              <a:t>new collection needs a full evaluation to show </a:t>
            </a:r>
            <a:r>
              <a:rPr lang="en-US" sz="2000" b="1" dirty="0"/>
              <a:t>existing</a:t>
            </a:r>
            <a:r>
              <a:rPr lang="en-US" sz="2000" dirty="0"/>
              <a:t> </a:t>
            </a:r>
            <a:r>
              <a:rPr lang="en-US" sz="2000" dirty="0" smtClean="0"/>
              <a:t>clients</a:t>
            </a:r>
          </a:p>
          <a:p>
            <a:endParaRPr lang="en-US" sz="2000" dirty="0" smtClean="0"/>
          </a:p>
          <a:p>
            <a:endParaRPr lang="en-US" sz="18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81000" y="152400"/>
            <a:ext cx="8229600" cy="443198"/>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50" normalizeH="0" baseline="0" noProof="0" dirty="0" smtClean="0">
                <a:ln w="3175">
                  <a:noFill/>
                </a:ln>
                <a:solidFill>
                  <a:srgbClr val="777777"/>
                </a:solidFill>
                <a:effectLst/>
                <a:uLnTx/>
                <a:uFillTx/>
                <a:latin typeface="Segoe" pitchFamily="34" charset="0"/>
                <a:ea typeface="+mn-ea"/>
                <a:cs typeface="Arial" charset="0"/>
              </a:rPr>
              <a:t>Software Distribution process f</a:t>
            </a:r>
            <a:r>
              <a:rPr lang="en-US" sz="3200" spc="-150" dirty="0" smtClean="0">
                <a:ln w="3175">
                  <a:noFill/>
                </a:ln>
                <a:solidFill>
                  <a:srgbClr val="777777"/>
                </a:solidFill>
                <a:latin typeface="Segoe" pitchFamily="34" charset="0"/>
                <a:cs typeface="Arial" charset="0"/>
              </a:rPr>
              <a:t>or new machines</a:t>
            </a:r>
            <a:endParaRPr kumimoji="0" lang="en-US" sz="3200" b="0" i="0" u="none" strike="noStrike" kern="1200" cap="none" spc="-150" normalizeH="0" baseline="0" noProof="0" dirty="0">
              <a:ln w="3175">
                <a:noFill/>
              </a:ln>
              <a:solidFill>
                <a:srgbClr val="777777"/>
              </a:solidFill>
              <a:effectLst/>
              <a:uLnTx/>
              <a:uFillTx/>
              <a:latin typeface="Segoe" pitchFamily="34" charset="0"/>
              <a:ea typeface="+mn-ea"/>
              <a:cs typeface="Arial" charset="0"/>
            </a:endParaRPr>
          </a:p>
        </p:txBody>
      </p:sp>
      <p:graphicFrame>
        <p:nvGraphicFramePr>
          <p:cNvPr id="5" name="Table 4"/>
          <p:cNvGraphicFramePr>
            <a:graphicFrameLocks noGrp="1"/>
          </p:cNvGraphicFramePr>
          <p:nvPr/>
        </p:nvGraphicFramePr>
        <p:xfrm>
          <a:off x="3962400" y="685800"/>
          <a:ext cx="5029200" cy="5971149"/>
        </p:xfrm>
        <a:graphic>
          <a:graphicData uri="http://schemas.openxmlformats.org/drawingml/2006/table">
            <a:tbl>
              <a:tblPr firstRow="1" bandRow="1">
                <a:tableStyleId>{5C22544A-7EE6-4342-B048-85BDC9FD1C3A}</a:tableStyleId>
              </a:tblPr>
              <a:tblGrid>
                <a:gridCol w="2438400"/>
                <a:gridCol w="2590800"/>
              </a:tblGrid>
              <a:tr h="457200">
                <a:tc>
                  <a:txBody>
                    <a:bodyPr/>
                    <a:lstStyle/>
                    <a:p>
                      <a:pPr algn="ctr"/>
                      <a:r>
                        <a:rPr lang="en-US" sz="1400" dirty="0" smtClean="0"/>
                        <a:t>Latency – ConfigMgr07</a:t>
                      </a:r>
                      <a:endParaRPr lang="en-US" sz="1400" dirty="0"/>
                    </a:p>
                  </a:txBody>
                  <a:tcPr/>
                </a:tc>
                <a:tc>
                  <a:txBody>
                    <a:bodyPr/>
                    <a:lstStyle/>
                    <a:p>
                      <a:pPr algn="ctr"/>
                      <a:r>
                        <a:rPr lang="en-US" sz="1400" dirty="0" smtClean="0"/>
                        <a:t>Latency – ConfigMgr07</a:t>
                      </a:r>
                      <a:r>
                        <a:rPr lang="en-US" sz="1400" baseline="0" dirty="0" smtClean="0"/>
                        <a:t> R3</a:t>
                      </a:r>
                      <a:endParaRPr lang="en-US" sz="1400" dirty="0"/>
                    </a:p>
                  </a:txBody>
                  <a:tcPr/>
                </a:tc>
              </a:tr>
              <a:tr h="609600">
                <a:tc>
                  <a:txBody>
                    <a:bodyPr/>
                    <a:lstStyle/>
                    <a:p>
                      <a:pPr algn="ctr"/>
                      <a:r>
                        <a:rPr lang="en-US" sz="1400" dirty="0" smtClean="0"/>
                        <a:t>Depends on AD</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Depends on AD</a:t>
                      </a:r>
                    </a:p>
                  </a:txBody>
                  <a:tcPr/>
                </a:tc>
              </a:tr>
              <a:tr h="990600">
                <a:tc>
                  <a:txBody>
                    <a:bodyPr/>
                    <a:lstStyle/>
                    <a:p>
                      <a:pPr algn="ctr"/>
                      <a:r>
                        <a:rPr lang="en-US" sz="1400" dirty="0" smtClean="0"/>
                        <a:t>Min</a:t>
                      </a:r>
                      <a:r>
                        <a:rPr lang="en-US" sz="1400" baseline="0" dirty="0" smtClean="0"/>
                        <a:t> = 24 hours</a:t>
                      </a:r>
                      <a:endParaRPr lang="en-US" sz="1400" dirty="0"/>
                    </a:p>
                  </a:txBody>
                  <a:tcPr/>
                </a:tc>
                <a:tc>
                  <a:txBody>
                    <a:bodyPr/>
                    <a:lstStyle/>
                    <a:p>
                      <a:pPr algn="ctr"/>
                      <a:r>
                        <a:rPr lang="en-US" sz="1400" b="1" dirty="0" smtClean="0">
                          <a:solidFill>
                            <a:srgbClr val="0052A4"/>
                          </a:solidFill>
                        </a:rPr>
                        <a:t>Min = 5 mins</a:t>
                      </a:r>
                      <a:endParaRPr lang="en-US" sz="1400" b="1" dirty="0">
                        <a:solidFill>
                          <a:srgbClr val="0052A4"/>
                        </a:solidFill>
                      </a:endParaRPr>
                    </a:p>
                  </a:txBody>
                  <a:tcPr/>
                </a:tc>
              </a:tr>
              <a:tr h="866786">
                <a:tc>
                  <a:txBody>
                    <a:bodyPr/>
                    <a:lstStyle/>
                    <a:p>
                      <a:pPr algn="ctr"/>
                      <a:r>
                        <a:rPr lang="en-US" sz="1400" dirty="0" smtClean="0"/>
                        <a:t>Default = 24 hours,</a:t>
                      </a:r>
                    </a:p>
                    <a:p>
                      <a:pPr algn="ctr"/>
                      <a:r>
                        <a:rPr lang="en-US" sz="1400" dirty="0" smtClean="0"/>
                        <a:t>Min ~ 1 hour</a:t>
                      </a:r>
                      <a:endParaRPr lang="en-US" sz="1400" dirty="0"/>
                    </a:p>
                  </a:txBody>
                  <a:tcPr/>
                </a:tc>
                <a:tc>
                  <a:txBody>
                    <a:bodyPr/>
                    <a:lstStyle/>
                    <a:p>
                      <a:pPr algn="ctr"/>
                      <a:r>
                        <a:rPr lang="en-US" sz="1400" dirty="0" smtClean="0"/>
                        <a:t>Default = 24 hours,</a:t>
                      </a:r>
                    </a:p>
                    <a:p>
                      <a:pPr algn="ctr"/>
                      <a:r>
                        <a:rPr lang="en-US" sz="1400" b="1" dirty="0" smtClean="0">
                          <a:solidFill>
                            <a:srgbClr val="0060C0"/>
                          </a:solidFill>
                        </a:rPr>
                        <a:t>If fast</a:t>
                      </a:r>
                      <a:r>
                        <a:rPr lang="en-US" sz="1400" b="1" baseline="0" dirty="0" smtClean="0">
                          <a:solidFill>
                            <a:srgbClr val="0060C0"/>
                          </a:solidFill>
                        </a:rPr>
                        <a:t> collection, then min is 5 minutes</a:t>
                      </a:r>
                      <a:endParaRPr lang="en-US" sz="1400" b="1" dirty="0" smtClean="0">
                        <a:solidFill>
                          <a:srgbClr val="0060C0"/>
                        </a:solidFill>
                      </a:endParaRPr>
                    </a:p>
                  </a:txBody>
                  <a:tcPr/>
                </a:tc>
              </a:tr>
              <a:tr h="838200">
                <a:tc>
                  <a:txBody>
                    <a:bodyPr/>
                    <a:lstStyle/>
                    <a:p>
                      <a:pPr algn="ctr"/>
                      <a:r>
                        <a:rPr lang="en-US" sz="1400" dirty="0" smtClean="0"/>
                        <a:t>~5-30 mins depending</a:t>
                      </a:r>
                      <a:r>
                        <a:rPr lang="en-US" sz="1400" baseline="0" dirty="0" smtClean="0"/>
                        <a:t> on queue</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~5-30 mins depending</a:t>
                      </a:r>
                      <a:r>
                        <a:rPr lang="en-US" sz="1400" baseline="0" dirty="0" smtClean="0"/>
                        <a:t> on queue</a:t>
                      </a:r>
                      <a:endParaRPr lang="en-US" sz="1400" dirty="0" smtClean="0"/>
                    </a:p>
                  </a:txBody>
                  <a:tcPr/>
                </a:tc>
              </a:tr>
              <a:tr h="885814">
                <a:tc>
                  <a:txBody>
                    <a:bodyPr/>
                    <a:lstStyle/>
                    <a:p>
                      <a:pPr algn="ctr"/>
                      <a:r>
                        <a:rPr lang="en-US" sz="1400" dirty="0" smtClean="0"/>
                        <a:t>Once an hour</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Once an hour or </a:t>
                      </a:r>
                      <a:r>
                        <a:rPr lang="en-US" sz="1400" b="1" dirty="0" smtClean="0">
                          <a:solidFill>
                            <a:srgbClr val="0052A4"/>
                          </a:solidFill>
                        </a:rPr>
                        <a:t>when user logs on (</a:t>
                      </a:r>
                      <a:r>
                        <a:rPr lang="en-US" sz="1100" b="1" dirty="0" smtClean="0">
                          <a:solidFill>
                            <a:srgbClr val="0052A4"/>
                          </a:solidFill>
                        </a:rPr>
                        <a:t>CM07Sp2</a:t>
                      </a:r>
                      <a:r>
                        <a:rPr lang="en-US" sz="1100" b="1" baseline="0" dirty="0" smtClean="0">
                          <a:solidFill>
                            <a:srgbClr val="0052A4"/>
                          </a:solidFill>
                        </a:rPr>
                        <a:t> contained change to evaluate policy at logon, </a:t>
                      </a:r>
                      <a:r>
                        <a:rPr lang="en-US" sz="1100" b="1" dirty="0" smtClean="0">
                          <a:solidFill>
                            <a:srgbClr val="0052A4"/>
                          </a:solidFill>
                        </a:rPr>
                        <a:t>doesn’t take</a:t>
                      </a:r>
                      <a:r>
                        <a:rPr lang="en-US" sz="1100" b="1" baseline="0" dirty="0" smtClean="0">
                          <a:solidFill>
                            <a:srgbClr val="0052A4"/>
                          </a:solidFill>
                        </a:rPr>
                        <a:t> 3-5 minutes anymore</a:t>
                      </a:r>
                      <a:r>
                        <a:rPr lang="en-US" sz="1400" b="1" baseline="0" dirty="0" smtClean="0">
                          <a:solidFill>
                            <a:srgbClr val="0052A4"/>
                          </a:solidFill>
                        </a:rPr>
                        <a:t>)</a:t>
                      </a:r>
                      <a:endParaRPr lang="en-US" sz="1400" b="1" dirty="0" smtClean="0">
                        <a:solidFill>
                          <a:srgbClr val="0052A4"/>
                        </a:solidFill>
                      </a:endParaRPr>
                    </a:p>
                  </a:txBody>
                  <a:tcPr/>
                </a:tc>
              </a:tr>
              <a:tr h="762000">
                <a:tc>
                  <a:txBody>
                    <a:bodyPr/>
                    <a:lstStyle/>
                    <a:p>
                      <a:pPr algn="ctr"/>
                      <a:r>
                        <a:rPr lang="en-US" sz="1400" dirty="0" smtClean="0"/>
                        <a:t>Within 1-2 min</a:t>
                      </a:r>
                      <a:r>
                        <a:rPr lang="en-US" sz="1400" baseline="0" dirty="0" smtClean="0"/>
                        <a:t> of receiving policy</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Within 1-2 min</a:t>
                      </a:r>
                      <a:r>
                        <a:rPr lang="en-US" sz="1400" baseline="0" dirty="0" smtClean="0"/>
                        <a:t> of receiving policy</a:t>
                      </a:r>
                      <a:endParaRPr lang="en-US" sz="1400" dirty="0" smtClean="0"/>
                    </a:p>
                  </a:txBody>
                  <a:tcPr/>
                </a:tc>
              </a:tr>
              <a:tr h="547603">
                <a:tc>
                  <a:txBody>
                    <a:bodyPr/>
                    <a:lstStyle/>
                    <a:p>
                      <a:pPr algn="ctr"/>
                      <a:r>
                        <a:rPr lang="en-US" sz="1400" dirty="0" smtClean="0"/>
                        <a:t>Depends</a:t>
                      </a:r>
                      <a:r>
                        <a:rPr lang="en-US" sz="1400" baseline="0" dirty="0" smtClean="0"/>
                        <a:t> on content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Depends</a:t>
                      </a:r>
                      <a:r>
                        <a:rPr lang="en-US" sz="1400" baseline="0" dirty="0" smtClean="0"/>
                        <a:t> on content</a:t>
                      </a:r>
                      <a:endParaRPr lang="en-US" sz="1400" dirty="0" smtClean="0"/>
                    </a:p>
                  </a:txBody>
                  <a:tcPr/>
                </a:tc>
              </a:tr>
            </a:tbl>
          </a:graphicData>
        </a:graphic>
      </p:graphicFrame>
      <p:graphicFrame>
        <p:nvGraphicFramePr>
          <p:cNvPr id="6" name="Diagram 5"/>
          <p:cNvGraphicFramePr/>
          <p:nvPr/>
        </p:nvGraphicFramePr>
        <p:xfrm>
          <a:off x="533400" y="1143000"/>
          <a:ext cx="3048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Left Arrow 8"/>
          <p:cNvSpPr/>
          <p:nvPr/>
        </p:nvSpPr>
        <p:spPr bwMode="auto">
          <a:xfrm>
            <a:off x="3124200" y="2209800"/>
            <a:ext cx="1524000" cy="762000"/>
          </a:xfrm>
          <a:prstGeom prst="leftArrow">
            <a:avLst/>
          </a:prstGeom>
          <a:gradFill>
            <a:gsLst>
              <a:gs pos="0">
                <a:schemeClr val="accent6">
                  <a:lumMod val="50000"/>
                </a:schemeClr>
              </a:gs>
              <a:gs pos="80000">
                <a:schemeClr val="accent6"/>
              </a:gs>
              <a:gs pos="100000">
                <a:schemeClr val="accent6"/>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bg1"/>
                </a:solidFill>
                <a:effectLst>
                  <a:outerShdw blurRad="50800" dist="38100" dir="2700000" algn="tl" rotWithShape="0">
                    <a:prstClr val="black">
                      <a:alpha val="40000"/>
                    </a:prstClr>
                  </a:outerShdw>
                </a:effectLst>
                <a:latin typeface="Segoe" pitchFamily="34" charset="0"/>
              </a:rPr>
              <a:t>CM agent install</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Configurations</a:t>
            </a:r>
            <a:endParaRPr lang="en-US" dirty="0"/>
          </a:p>
        </p:txBody>
      </p:sp>
      <p:graphicFrame>
        <p:nvGraphicFramePr>
          <p:cNvPr id="8" name="Content Placeholder 7"/>
          <p:cNvGraphicFramePr>
            <a:graphicFrameLocks noGrp="1"/>
          </p:cNvGraphicFramePr>
          <p:nvPr>
            <p:ph idx="1"/>
          </p:nvPr>
        </p:nvGraphicFramePr>
        <p:xfrm>
          <a:off x="457200" y="1143001"/>
          <a:ext cx="7848600" cy="3773827"/>
        </p:xfrm>
        <a:graphic>
          <a:graphicData uri="http://schemas.openxmlformats.org/drawingml/2006/table">
            <a:tbl>
              <a:tblPr firstRow="1" bandRow="1">
                <a:tableStyleId>{5C22544A-7EE6-4342-B048-85BDC9FD1C3A}</a:tableStyleId>
              </a:tblPr>
              <a:tblGrid>
                <a:gridCol w="3407944"/>
                <a:gridCol w="2219354"/>
                <a:gridCol w="2221302"/>
              </a:tblGrid>
              <a:tr h="457199">
                <a:tc>
                  <a:txBody>
                    <a:bodyPr/>
                    <a:lstStyle/>
                    <a:p>
                      <a:pPr algn="l" rtl="0" fontAlgn="b"/>
                      <a:r>
                        <a:rPr lang="en-US" sz="1000" b="1" i="0" u="none" strike="noStrike" dirty="0">
                          <a:solidFill>
                            <a:srgbClr val="000066"/>
                          </a:solidFill>
                          <a:latin typeface="Arial" pitchFamily="34" charset="0"/>
                          <a:cs typeface="Arial" pitchFamily="34" charset="0"/>
                        </a:rPr>
                        <a:t> </a:t>
                      </a:r>
                      <a:r>
                        <a:rPr lang="en-US" sz="1000" b="1" i="0" u="none" strike="noStrike" dirty="0" smtClean="0">
                          <a:solidFill>
                            <a:srgbClr val="000066"/>
                          </a:solidFill>
                          <a:latin typeface="Arial" pitchFamily="34" charset="0"/>
                          <a:cs typeface="Arial" pitchFamily="34" charset="0"/>
                        </a:rPr>
                        <a:t>Configuration</a:t>
                      </a:r>
                      <a:r>
                        <a:rPr lang="en-US" sz="1000" b="1" i="0" u="none" strike="noStrike" baseline="0" dirty="0" smtClean="0">
                          <a:solidFill>
                            <a:srgbClr val="000066"/>
                          </a:solidFill>
                          <a:latin typeface="Arial" pitchFamily="34" charset="0"/>
                          <a:cs typeface="Arial" pitchFamily="34" charset="0"/>
                        </a:rPr>
                        <a:t> Manager Release</a:t>
                      </a:r>
                      <a:endParaRPr lang="en-US" sz="1000" b="1" i="0" u="none" strike="noStrike" dirty="0">
                        <a:solidFill>
                          <a:srgbClr val="000066"/>
                        </a:solidFill>
                        <a:latin typeface="Arial" pitchFamily="34" charset="0"/>
                        <a:cs typeface="Arial" pitchFamily="34" charset="0"/>
                      </a:endParaRPr>
                    </a:p>
                  </a:txBody>
                  <a:tcPr marL="9525" marR="9525" marT="9525" marB="0"/>
                </a:tc>
                <a:tc>
                  <a:txBody>
                    <a:bodyPr/>
                    <a:lstStyle/>
                    <a:p>
                      <a:pPr algn="l" rtl="0" fontAlgn="b"/>
                      <a:r>
                        <a:rPr lang="en-US" sz="1000" b="1" i="0" u="none" strike="noStrike" dirty="0">
                          <a:solidFill>
                            <a:srgbClr val="000066"/>
                          </a:solidFill>
                          <a:latin typeface="Arial" pitchFamily="34" charset="0"/>
                          <a:cs typeface="Arial" pitchFamily="34" charset="0"/>
                        </a:rPr>
                        <a:t>Configuration Manager 2007 R3 Evaluation Release</a:t>
                      </a:r>
                    </a:p>
                  </a:txBody>
                  <a:tcPr marL="9525" marR="9525" marT="9525" marB="0"/>
                </a:tc>
                <a:tc>
                  <a:txBody>
                    <a:bodyPr/>
                    <a:lstStyle/>
                    <a:p>
                      <a:pPr algn="l" rtl="0" fontAlgn="b"/>
                      <a:r>
                        <a:rPr lang="en-US" sz="1000" b="1" i="0" u="none" strike="noStrike" dirty="0">
                          <a:solidFill>
                            <a:srgbClr val="000066"/>
                          </a:solidFill>
                          <a:latin typeface="Arial" pitchFamily="34" charset="0"/>
                          <a:cs typeface="Arial" pitchFamily="34" charset="0"/>
                        </a:rPr>
                        <a:t>Configuration Manager 2007 R3 Feature Update Release</a:t>
                      </a:r>
                    </a:p>
                  </a:txBody>
                  <a:tcPr marL="9525" marR="9525" marT="9525" marB="0"/>
                </a:tc>
              </a:tr>
              <a:tr h="244893">
                <a:tc>
                  <a:txBody>
                    <a:bodyPr/>
                    <a:lstStyle/>
                    <a:p>
                      <a:pPr algn="l" rtl="0" fontAlgn="t"/>
                      <a:r>
                        <a:rPr lang="en-US" sz="1000" b="0" i="0" u="none" strike="noStrike" dirty="0">
                          <a:solidFill>
                            <a:srgbClr val="000000"/>
                          </a:solidFill>
                          <a:latin typeface="Arial" pitchFamily="34" charset="0"/>
                          <a:cs typeface="Arial" pitchFamily="34" charset="0"/>
                        </a:rPr>
                        <a:t>SMS 2003 SP1</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r>
              <a:tr h="290878">
                <a:tc>
                  <a:txBody>
                    <a:bodyPr/>
                    <a:lstStyle/>
                    <a:p>
                      <a:pPr algn="l" rtl="0" fontAlgn="t"/>
                      <a:r>
                        <a:rPr lang="en-US" sz="1000" b="0" i="0" u="none" strike="noStrike" dirty="0">
                          <a:solidFill>
                            <a:srgbClr val="000000"/>
                          </a:solidFill>
                          <a:latin typeface="Arial" pitchFamily="34" charset="0"/>
                          <a:cs typeface="Arial" pitchFamily="34" charset="0"/>
                        </a:rPr>
                        <a:t>SMS 2003 SP2</a:t>
                      </a:r>
                    </a:p>
                  </a:txBody>
                  <a:tcPr marL="9525" marR="9525" marT="9525" marB="0"/>
                </a:tc>
                <a:tc>
                  <a:txBody>
                    <a:bodyPr/>
                    <a:lstStyle/>
                    <a:p>
                      <a:pPr algn="ctr" rtl="0" fontAlgn="t"/>
                      <a:r>
                        <a:rPr lang="en-US" sz="1200" b="0" i="0" u="none" strike="noStrike">
                          <a:solidFill>
                            <a:srgbClr val="000000"/>
                          </a:solidFill>
                          <a:latin typeface="Arial" pitchFamily="34" charset="0"/>
                          <a:cs typeface="Arial" pitchFamily="34" charset="0"/>
                        </a:rPr>
                        <a:t>No</a:t>
                      </a:r>
                    </a:p>
                  </a:txBody>
                  <a:tcPr marL="9525" marR="9525" marT="9525" marB="0"/>
                </a:tc>
                <a:tc>
                  <a:txBody>
                    <a:bodyPr/>
                    <a:lstStyle/>
                    <a:p>
                      <a:pPr algn="ctr" rtl="0" fontAlgn="t"/>
                      <a:r>
                        <a:rPr lang="en-US" sz="1200" b="0" i="0" u="none" strike="noStrike">
                          <a:solidFill>
                            <a:srgbClr val="000000"/>
                          </a:solidFill>
                          <a:latin typeface="Arial" pitchFamily="34" charset="0"/>
                          <a:cs typeface="Arial" pitchFamily="34" charset="0"/>
                        </a:rPr>
                        <a:t>No</a:t>
                      </a:r>
                    </a:p>
                  </a:txBody>
                  <a:tcPr marL="9525" marR="9525" marT="9525" marB="0"/>
                </a:tc>
              </a:tr>
              <a:tr h="290878">
                <a:tc>
                  <a:txBody>
                    <a:bodyPr/>
                    <a:lstStyle/>
                    <a:p>
                      <a:pPr algn="l" rtl="0" fontAlgn="t"/>
                      <a:r>
                        <a:rPr lang="en-US" sz="1000" b="0" i="0" u="none" strike="noStrike" dirty="0">
                          <a:solidFill>
                            <a:srgbClr val="000000"/>
                          </a:solidFill>
                          <a:latin typeface="Arial" pitchFamily="34" charset="0"/>
                          <a:cs typeface="Arial" pitchFamily="34" charset="0"/>
                        </a:rPr>
                        <a:t>SMS 2003 SP3</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c>
                  <a:txBody>
                    <a:bodyPr/>
                    <a:lstStyle/>
                    <a:p>
                      <a:pPr algn="ctr" rtl="0" fontAlgn="t"/>
                      <a:r>
                        <a:rPr lang="en-US" sz="1200" b="0" i="0" u="none" strike="noStrike">
                          <a:solidFill>
                            <a:srgbClr val="000000"/>
                          </a:solidFill>
                          <a:latin typeface="Arial" pitchFamily="34" charset="0"/>
                          <a:cs typeface="Arial" pitchFamily="34" charset="0"/>
                        </a:rPr>
                        <a:t>No</a:t>
                      </a:r>
                    </a:p>
                  </a:txBody>
                  <a:tcPr marL="9525" marR="9525" marT="9525" marB="0"/>
                </a:tc>
              </a:tr>
              <a:tr h="290878">
                <a:tc>
                  <a:txBody>
                    <a:bodyPr/>
                    <a:lstStyle/>
                    <a:p>
                      <a:pPr algn="l" rtl="0" fontAlgn="t"/>
                      <a:r>
                        <a:rPr lang="en-US" sz="1000" b="0" i="0" u="none" strike="noStrike" dirty="0">
                          <a:solidFill>
                            <a:srgbClr val="000000"/>
                          </a:solidFill>
                          <a:latin typeface="Arial" pitchFamily="34" charset="0"/>
                          <a:cs typeface="Arial" pitchFamily="34" charset="0"/>
                        </a:rPr>
                        <a:t>Configuration Manager 2007 (with no service pack applied)</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r>
              <a:tr h="290878">
                <a:tc>
                  <a:txBody>
                    <a:bodyPr/>
                    <a:lstStyle/>
                    <a:p>
                      <a:pPr algn="l" rtl="0" fontAlgn="t"/>
                      <a:r>
                        <a:rPr lang="en-US" sz="1000" b="0" i="0" u="none" strike="noStrike" dirty="0">
                          <a:solidFill>
                            <a:srgbClr val="000000"/>
                          </a:solidFill>
                          <a:latin typeface="Arial" pitchFamily="34" charset="0"/>
                          <a:cs typeface="Arial" pitchFamily="34" charset="0"/>
                        </a:rPr>
                        <a:t>Configuration Manager 2007 Evaluation Release</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c>
                  <a:txBody>
                    <a:bodyPr/>
                    <a:lstStyle/>
                    <a:p>
                      <a:pPr algn="ctr" rtl="0" fontAlgn="t"/>
                      <a:r>
                        <a:rPr lang="en-US" sz="1200" b="0" i="0" u="none" strike="noStrike">
                          <a:solidFill>
                            <a:srgbClr val="000000"/>
                          </a:solidFill>
                          <a:latin typeface="Arial" pitchFamily="34" charset="0"/>
                          <a:cs typeface="Arial" pitchFamily="34" charset="0"/>
                        </a:rPr>
                        <a:t>No</a:t>
                      </a:r>
                    </a:p>
                  </a:txBody>
                  <a:tcPr marL="9525" marR="9525" marT="9525" marB="0"/>
                </a:tc>
              </a:tr>
              <a:tr h="290878">
                <a:tc>
                  <a:txBody>
                    <a:bodyPr/>
                    <a:lstStyle/>
                    <a:p>
                      <a:pPr algn="l" rtl="0" fontAlgn="t"/>
                      <a:r>
                        <a:rPr lang="en-US" sz="1000" b="0" i="0" u="none" strike="noStrike" dirty="0">
                          <a:solidFill>
                            <a:srgbClr val="000000"/>
                          </a:solidFill>
                          <a:latin typeface="Arial" pitchFamily="34" charset="0"/>
                          <a:cs typeface="Arial" pitchFamily="34" charset="0"/>
                        </a:rPr>
                        <a:t>Configuration Manager 2007 SP1</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c>
                  <a:txBody>
                    <a:bodyPr/>
                    <a:lstStyle/>
                    <a:p>
                      <a:pPr algn="ctr" rtl="0" fontAlgn="t"/>
                      <a:r>
                        <a:rPr lang="en-US" sz="1200" b="0" i="0" u="none" strike="noStrike">
                          <a:solidFill>
                            <a:srgbClr val="000000"/>
                          </a:solidFill>
                          <a:latin typeface="Arial" pitchFamily="34" charset="0"/>
                          <a:cs typeface="Arial" pitchFamily="34" charset="0"/>
                        </a:rPr>
                        <a:t>No</a:t>
                      </a:r>
                    </a:p>
                  </a:txBody>
                  <a:tcPr marL="9525" marR="9525" marT="9525" marB="0"/>
                </a:tc>
              </a:tr>
              <a:tr h="290878">
                <a:tc>
                  <a:txBody>
                    <a:bodyPr/>
                    <a:lstStyle/>
                    <a:p>
                      <a:pPr algn="l" rtl="0" fontAlgn="t"/>
                      <a:r>
                        <a:rPr lang="en-US" sz="1000" b="0" i="0" u="none" strike="noStrike" dirty="0">
                          <a:solidFill>
                            <a:srgbClr val="000000"/>
                          </a:solidFill>
                          <a:latin typeface="Arial" pitchFamily="34" charset="0"/>
                          <a:cs typeface="Arial" pitchFamily="34" charset="0"/>
                        </a:rPr>
                        <a:t>Configuration Manager 2007 SP1 Evaluation Release</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c>
                  <a:txBody>
                    <a:bodyPr/>
                    <a:lstStyle/>
                    <a:p>
                      <a:pPr algn="ctr" rtl="0" fontAlgn="t"/>
                      <a:r>
                        <a:rPr lang="en-US" sz="1200" b="0" i="0" u="none" strike="noStrike">
                          <a:solidFill>
                            <a:srgbClr val="000000"/>
                          </a:solidFill>
                          <a:latin typeface="Arial" pitchFamily="34" charset="0"/>
                          <a:cs typeface="Arial" pitchFamily="34" charset="0"/>
                        </a:rPr>
                        <a:t>No </a:t>
                      </a:r>
                    </a:p>
                  </a:txBody>
                  <a:tcPr marL="9525" marR="9525" marT="9525" marB="0"/>
                </a:tc>
              </a:tr>
              <a:tr h="290878">
                <a:tc>
                  <a:txBody>
                    <a:bodyPr/>
                    <a:lstStyle/>
                    <a:p>
                      <a:pPr algn="l" rtl="0" fontAlgn="t"/>
                      <a:r>
                        <a:rPr lang="en-US" sz="1000" b="0" i="0" u="none" strike="noStrike" dirty="0">
                          <a:solidFill>
                            <a:srgbClr val="000000"/>
                          </a:solidFill>
                          <a:latin typeface="Arial" pitchFamily="34" charset="0"/>
                          <a:cs typeface="Arial" pitchFamily="34" charset="0"/>
                        </a:rPr>
                        <a:t>Configuration Manager 2007 SP2</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No</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Yes</a:t>
                      </a:r>
                    </a:p>
                  </a:txBody>
                  <a:tcPr marL="9525" marR="9525" marT="9525" marB="0"/>
                </a:tc>
              </a:tr>
              <a:tr h="349055">
                <a:tc>
                  <a:txBody>
                    <a:bodyPr/>
                    <a:lstStyle/>
                    <a:p>
                      <a:pPr algn="l" rtl="0" fontAlgn="t"/>
                      <a:r>
                        <a:rPr lang="en-US" sz="1000" b="0" i="0" u="none" strike="noStrike" dirty="0">
                          <a:solidFill>
                            <a:srgbClr val="000000"/>
                          </a:solidFill>
                          <a:latin typeface="Arial" pitchFamily="34" charset="0"/>
                          <a:cs typeface="Arial" pitchFamily="34" charset="0"/>
                        </a:rPr>
                        <a:t>Configuration Manager 2007 SP2 Evaluation Release</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Yes</a:t>
                      </a:r>
                    </a:p>
                  </a:txBody>
                  <a:tcPr marL="9525" marR="9525" marT="9525" marB="0"/>
                </a:tc>
                <a:tc>
                  <a:txBody>
                    <a:bodyPr/>
                    <a:lstStyle/>
                    <a:p>
                      <a:pPr algn="ctr" rtl="0" fontAlgn="t"/>
                      <a:r>
                        <a:rPr lang="en-US" sz="1200" b="0" i="0" u="none" strike="noStrike" dirty="0">
                          <a:solidFill>
                            <a:srgbClr val="000000"/>
                          </a:solidFill>
                          <a:latin typeface="Arial" pitchFamily="34" charset="0"/>
                          <a:cs typeface="Arial" pitchFamily="34" charset="0"/>
                        </a:rPr>
                        <a:t>Yes</a:t>
                      </a:r>
                    </a:p>
                  </a:txBody>
                  <a:tcPr marL="9525" marR="9525" marT="9525" marB="0"/>
                </a:tc>
              </a:tr>
              <a:tr h="290878">
                <a:tc>
                  <a:txBody>
                    <a:bodyPr/>
                    <a:lstStyle/>
                    <a:p>
                      <a:pPr algn="l" rtl="0" fontAlgn="t"/>
                      <a:r>
                        <a:rPr lang="en-US" sz="1000" b="0" i="0" u="none" strike="noStrike" dirty="0">
                          <a:solidFill>
                            <a:srgbClr val="000000"/>
                          </a:solidFill>
                          <a:latin typeface="Arial" pitchFamily="34" charset="0"/>
                          <a:cs typeface="Arial" pitchFamily="34" charset="0"/>
                        </a:rPr>
                        <a:t>Configuration Manager 2007 </a:t>
                      </a:r>
                      <a:r>
                        <a:rPr lang="en-US" sz="1000" b="0" i="0" u="none" strike="noStrike" dirty="0" smtClean="0">
                          <a:solidFill>
                            <a:srgbClr val="000000"/>
                          </a:solidFill>
                          <a:latin typeface="Arial" pitchFamily="34" charset="0"/>
                          <a:cs typeface="Arial" pitchFamily="34" charset="0"/>
                        </a:rPr>
                        <a:t>SP2 with</a:t>
                      </a:r>
                      <a:r>
                        <a:rPr lang="en-US" sz="1000" b="0" i="0" u="none" strike="noStrike" baseline="0" dirty="0" smtClean="0">
                          <a:solidFill>
                            <a:srgbClr val="000000"/>
                          </a:solidFill>
                          <a:latin typeface="Arial" pitchFamily="34" charset="0"/>
                          <a:cs typeface="Arial" pitchFamily="34" charset="0"/>
                        </a:rPr>
                        <a:t> R2</a:t>
                      </a:r>
                      <a:endParaRPr lang="en-US" sz="1000" b="0" i="0" u="none" strike="noStrike" dirty="0">
                        <a:solidFill>
                          <a:srgbClr val="000000"/>
                        </a:solidFill>
                        <a:latin typeface="Arial" pitchFamily="34" charset="0"/>
                        <a:cs typeface="Arial" pitchFamily="34" charset="0"/>
                      </a:endParaRPr>
                    </a:p>
                  </a:txBody>
                  <a:tcPr marL="9525" marR="9525" marT="9525" marB="0"/>
                </a:tc>
                <a:tc>
                  <a:txBody>
                    <a:bodyPr/>
                    <a:lstStyle/>
                    <a:p>
                      <a:pPr algn="ctr" rtl="0" fontAlgn="t"/>
                      <a:r>
                        <a:rPr lang="en-US" sz="1200" b="0" i="0" u="none" strike="noStrike" dirty="0" smtClean="0">
                          <a:solidFill>
                            <a:srgbClr val="000000"/>
                          </a:solidFill>
                          <a:latin typeface="Arial" pitchFamily="34" charset="0"/>
                          <a:cs typeface="Arial" pitchFamily="34" charset="0"/>
                        </a:rPr>
                        <a:t>No</a:t>
                      </a:r>
                      <a:endParaRPr lang="en-US" sz="1200" b="0" i="0" u="none" strike="noStrike" dirty="0">
                        <a:solidFill>
                          <a:srgbClr val="000000"/>
                        </a:solidFill>
                        <a:latin typeface="Arial" pitchFamily="34" charset="0"/>
                        <a:cs typeface="Arial" pitchFamily="34" charset="0"/>
                      </a:endParaRPr>
                    </a:p>
                  </a:txBody>
                  <a:tcPr marL="9525" marR="9525" marT="9525" marB="0"/>
                </a:tc>
                <a:tc>
                  <a:txBody>
                    <a:bodyPr/>
                    <a:lstStyle/>
                    <a:p>
                      <a:pPr algn="ctr" rtl="0" fontAlgn="t"/>
                      <a:r>
                        <a:rPr lang="en-US" sz="1200" b="0" i="0" u="none" strike="noStrike" dirty="0" smtClean="0">
                          <a:solidFill>
                            <a:srgbClr val="000000"/>
                          </a:solidFill>
                          <a:latin typeface="Arial" pitchFamily="34" charset="0"/>
                          <a:cs typeface="Arial" pitchFamily="34" charset="0"/>
                        </a:rPr>
                        <a:t>Yes</a:t>
                      </a:r>
                      <a:endParaRPr lang="en-US" sz="1200" b="0" i="0" u="none" strike="noStrike" dirty="0">
                        <a:solidFill>
                          <a:srgbClr val="000000"/>
                        </a:solidFill>
                        <a:latin typeface="Arial" pitchFamily="34" charset="0"/>
                        <a:cs typeface="Arial" pitchFamily="34" charset="0"/>
                      </a:endParaRPr>
                    </a:p>
                  </a:txBody>
                  <a:tcPr marL="9525" marR="9525" marT="9525" marB="0"/>
                </a:tc>
              </a:tr>
              <a:tr h="395656">
                <a:tc>
                  <a:txBody>
                    <a:bodyPr/>
                    <a:lstStyle/>
                    <a:p>
                      <a:pPr algn="l" rtl="0" fontAlgn="t"/>
                      <a:r>
                        <a:rPr lang="en-US" sz="1000" b="0" i="0" u="none" strike="noStrike" dirty="0">
                          <a:solidFill>
                            <a:srgbClr val="000000"/>
                          </a:solidFill>
                          <a:latin typeface="Arial" pitchFamily="34" charset="0"/>
                          <a:cs typeface="Arial" pitchFamily="34" charset="0"/>
                        </a:rPr>
                        <a:t>Configuration Manager 2007 SP2 </a:t>
                      </a:r>
                      <a:r>
                        <a:rPr lang="en-US" sz="1000" b="0" i="0" u="none" strike="noStrike" dirty="0" smtClean="0">
                          <a:solidFill>
                            <a:srgbClr val="000000"/>
                          </a:solidFill>
                          <a:latin typeface="Arial" pitchFamily="34" charset="0"/>
                          <a:cs typeface="Arial" pitchFamily="34" charset="0"/>
                        </a:rPr>
                        <a:t>with R2 Evaluation </a:t>
                      </a:r>
                      <a:r>
                        <a:rPr lang="en-US" sz="1000" b="0" i="0" u="none" strike="noStrike" dirty="0">
                          <a:solidFill>
                            <a:srgbClr val="000000"/>
                          </a:solidFill>
                          <a:latin typeface="Arial" pitchFamily="34" charset="0"/>
                          <a:cs typeface="Arial" pitchFamily="34" charset="0"/>
                        </a:rPr>
                        <a:t>Release</a:t>
                      </a:r>
                    </a:p>
                  </a:txBody>
                  <a:tcPr marL="9525" marR="9525" marT="9525" marB="0"/>
                </a:tc>
                <a:tc>
                  <a:txBody>
                    <a:bodyPr/>
                    <a:lstStyle/>
                    <a:p>
                      <a:pPr algn="ctr" rtl="0" fontAlgn="t"/>
                      <a:r>
                        <a:rPr lang="en-US" sz="1200" b="0" i="0" u="none" strike="noStrike" dirty="0" smtClean="0">
                          <a:solidFill>
                            <a:srgbClr val="000000"/>
                          </a:solidFill>
                          <a:latin typeface="Arial" pitchFamily="34" charset="0"/>
                          <a:cs typeface="Arial" pitchFamily="34" charset="0"/>
                        </a:rPr>
                        <a:t>Yes</a:t>
                      </a:r>
                      <a:endParaRPr lang="en-US" sz="1200" b="0" i="0" u="none" strike="noStrike" dirty="0">
                        <a:solidFill>
                          <a:srgbClr val="000000"/>
                        </a:solidFill>
                        <a:latin typeface="Arial" pitchFamily="34" charset="0"/>
                        <a:cs typeface="Arial" pitchFamily="34" charset="0"/>
                      </a:endParaRPr>
                    </a:p>
                  </a:txBody>
                  <a:tcPr marL="9525" marR="9525" marT="9525" marB="0"/>
                </a:tc>
                <a:tc>
                  <a:txBody>
                    <a:bodyPr/>
                    <a:lstStyle/>
                    <a:p>
                      <a:pPr algn="ctr" rtl="0" fontAlgn="t"/>
                      <a:r>
                        <a:rPr lang="en-US" sz="1200" b="0" i="0" u="none" strike="noStrike" dirty="0" smtClean="0">
                          <a:solidFill>
                            <a:srgbClr val="000000"/>
                          </a:solidFill>
                          <a:latin typeface="Arial" pitchFamily="34" charset="0"/>
                          <a:cs typeface="Arial" pitchFamily="34" charset="0"/>
                        </a:rPr>
                        <a:t>Yes</a:t>
                      </a:r>
                      <a:endParaRPr lang="en-US" sz="1200" b="0" i="0" u="none" strike="noStrike" dirty="0">
                        <a:solidFill>
                          <a:srgbClr val="000000"/>
                        </a:solidFill>
                        <a:latin typeface="Arial" pitchFamily="34" charset="0"/>
                        <a:cs typeface="Arial" pitchFamily="34" charset="0"/>
                      </a:endParaRPr>
                    </a:p>
                  </a:txBody>
                  <a:tcPr marL="9525" marR="9525" marT="9525" marB="0"/>
                </a:tc>
              </a:tr>
            </a:tbl>
          </a:graphicData>
        </a:graphic>
      </p:graphicFrame>
      <p:sp>
        <p:nvSpPr>
          <p:cNvPr id="4" name="TextBox 3"/>
          <p:cNvSpPr txBox="1"/>
          <p:nvPr/>
        </p:nvSpPr>
        <p:spPr>
          <a:xfrm>
            <a:off x="457200" y="5334000"/>
            <a:ext cx="7467600" cy="1200329"/>
          </a:xfrm>
          <a:prstGeom prst="rect">
            <a:avLst/>
          </a:prstGeom>
          <a:noFill/>
        </p:spPr>
        <p:txBody>
          <a:bodyPr wrap="square" rtlCol="0">
            <a:spAutoFit/>
          </a:bodyPr>
          <a:lstStyle/>
          <a:p>
            <a:pPr>
              <a:buFont typeface="Arial" pitchFamily="34" charset="0"/>
              <a:buChar char="•"/>
            </a:pPr>
            <a:r>
              <a:rPr lang="en-US" b="1" dirty="0" smtClean="0"/>
              <a:t> R3 includes R2,</a:t>
            </a:r>
            <a:r>
              <a:rPr lang="en-US" dirty="0" smtClean="0"/>
              <a:t> installing R3 will install the R2 feature set if R2 is not already installed</a:t>
            </a:r>
          </a:p>
          <a:p>
            <a:pPr>
              <a:buFont typeface="Arial" pitchFamily="34" charset="0"/>
              <a:buChar char="•"/>
            </a:pPr>
            <a:r>
              <a:rPr lang="en-US" dirty="0" smtClean="0">
                <a:solidFill>
                  <a:srgbClr val="FF0000"/>
                </a:solidFill>
              </a:rPr>
              <a:t>Only</a:t>
            </a:r>
            <a:r>
              <a:rPr lang="en-US" dirty="0" smtClean="0"/>
              <a:t> ConfigMgr07 SP2 clients are supported with ConfigMgr07 R3</a:t>
            </a:r>
            <a:endParaRPr lang="en-US" dirty="0" smtClean="0">
              <a:solidFill>
                <a:srgbClr val="FF0000"/>
              </a:solidFill>
            </a:endParaRPr>
          </a:p>
          <a:p>
            <a:pPr>
              <a:buFont typeface="Arial" pitchFamily="34" charset="0"/>
              <a:buChar char="•"/>
            </a:pPr>
            <a:r>
              <a:rPr lang="en-US" dirty="0" smtClean="0"/>
              <a:t> All International Server SKU’s will be developed</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Site Hierarchy Scale</a:t>
            </a:r>
            <a:endParaRPr lang="en-US" dirty="0"/>
          </a:p>
        </p:txBody>
      </p:sp>
      <p:sp>
        <p:nvSpPr>
          <p:cNvPr id="3" name="Content Placeholder 2"/>
          <p:cNvSpPr>
            <a:spLocks noGrp="1"/>
          </p:cNvSpPr>
          <p:nvPr>
            <p:ph idx="1"/>
          </p:nvPr>
        </p:nvSpPr>
        <p:spPr>
          <a:xfrm>
            <a:off x="381000" y="1412875"/>
            <a:ext cx="8382000" cy="4481227"/>
          </a:xfrm>
        </p:spPr>
        <p:txBody>
          <a:bodyPr/>
          <a:lstStyle/>
          <a:p>
            <a:r>
              <a:rPr lang="en-US" dirty="0" smtClean="0"/>
              <a:t>A central site now supports 300,000 clients when using the default settings for all Configuration Manager 2007 features</a:t>
            </a:r>
          </a:p>
          <a:p>
            <a:pPr>
              <a:buNone/>
            </a:pPr>
            <a:endParaRPr lang="en-US" dirty="0" smtClean="0"/>
          </a:p>
          <a:p>
            <a:pPr>
              <a:buNone/>
            </a:pPr>
            <a:r>
              <a:rPr lang="en-US" dirty="0" smtClean="0"/>
              <a:t>	NOTE:  No change to other site and site role supported numbers</a:t>
            </a:r>
          </a:p>
          <a:p>
            <a:pPr>
              <a:buNone/>
            </a:pPr>
            <a:endParaRPr lang="en-US" dirty="0" smtClean="0"/>
          </a:p>
          <a:p>
            <a:pPr>
              <a:buNone/>
            </a:pPr>
            <a:endParaRPr lang="en-US" dirty="0" smtClean="0"/>
          </a:p>
          <a:p>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err="1" smtClean="0">
                <a:latin typeface="Arial" pitchFamily="34" charset="0"/>
                <a:cs typeface="Arial" pitchFamily="34" charset="0"/>
              </a:rPr>
              <a:t>Prestaged</a:t>
            </a:r>
            <a:r>
              <a:rPr lang="en-US" sz="6000" dirty="0" smtClean="0">
                <a:latin typeface="Arial" pitchFamily="34" charset="0"/>
                <a:cs typeface="Arial" pitchFamily="34" charset="0"/>
              </a:rPr>
              <a:t> Media</a:t>
            </a:r>
            <a:endParaRPr lang="en-US" sz="60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a:t>
            </a:r>
            <a:r>
              <a:rPr lang="en-US" dirty="0" err="1" smtClean="0"/>
              <a:t>Prestaged</a:t>
            </a:r>
            <a:r>
              <a:rPr lang="en-US" dirty="0" smtClean="0"/>
              <a:t> Media</a:t>
            </a:r>
            <a:endParaRPr lang="en-US" dirty="0"/>
          </a:p>
        </p:txBody>
      </p:sp>
      <p:sp>
        <p:nvSpPr>
          <p:cNvPr id="3" name="Content Placeholder 2"/>
          <p:cNvSpPr>
            <a:spLocks noGrp="1"/>
          </p:cNvSpPr>
          <p:nvPr>
            <p:ph idx="1"/>
          </p:nvPr>
        </p:nvSpPr>
        <p:spPr>
          <a:xfrm>
            <a:off x="381000" y="1153311"/>
            <a:ext cx="8382000" cy="5552289"/>
          </a:xfrm>
        </p:spPr>
        <p:txBody>
          <a:bodyPr>
            <a:normAutofit/>
          </a:bodyPr>
          <a:lstStyle/>
          <a:p>
            <a:r>
              <a:rPr lang="en-US" dirty="0" smtClean="0"/>
              <a:t>Customers requirements:</a:t>
            </a:r>
          </a:p>
          <a:p>
            <a:pPr lvl="1"/>
            <a:r>
              <a:rPr lang="en-US" dirty="0" smtClean="0"/>
              <a:t>A way to integrate with OEM factory imaging</a:t>
            </a:r>
          </a:p>
          <a:p>
            <a:pPr lvl="1"/>
            <a:r>
              <a:rPr lang="en-US" dirty="0" smtClean="0"/>
              <a:t>Leverage imaging at the OEM to speed up their new hardware deployments</a:t>
            </a:r>
          </a:p>
          <a:p>
            <a:pPr lvl="1"/>
            <a:r>
              <a:rPr lang="en-US" dirty="0" smtClean="0"/>
              <a:t>Keep inline with their current processes</a:t>
            </a:r>
          </a:p>
          <a:p>
            <a:pPr lvl="1"/>
            <a:r>
              <a:rPr lang="en-US" dirty="0" smtClean="0"/>
              <a:t>Prevent new administrative overhead</a:t>
            </a:r>
          </a:p>
          <a:p>
            <a:r>
              <a:rPr lang="en-US" dirty="0" smtClean="0"/>
              <a:t>Our Solution</a:t>
            </a:r>
          </a:p>
          <a:p>
            <a:pPr lvl="1"/>
            <a:r>
              <a:rPr lang="en-US" dirty="0" smtClean="0"/>
              <a:t>Provides a way to use existing packages in </a:t>
            </a:r>
            <a:r>
              <a:rPr lang="en-US" dirty="0" err="1" smtClean="0"/>
              <a:t>ConfigMgr</a:t>
            </a:r>
            <a:endParaRPr lang="en-US" dirty="0" smtClean="0"/>
          </a:p>
          <a:p>
            <a:pPr lvl="1"/>
            <a:r>
              <a:rPr lang="en-US" dirty="0" smtClean="0"/>
              <a:t>Integrates with existing task sequences</a:t>
            </a:r>
          </a:p>
          <a:p>
            <a:pPr lvl="1"/>
            <a:r>
              <a:rPr lang="en-US" dirty="0" smtClean="0"/>
              <a:t>Easy and repeatable process to create media</a:t>
            </a:r>
          </a:p>
          <a:p>
            <a:pPr lvl="1"/>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smtClean="0"/>
              <a:t>Prestaged</a:t>
            </a:r>
            <a:r>
              <a:rPr dirty="0" smtClean="0"/>
              <a:t> Media Process</a:t>
            </a:r>
            <a:endParaRPr lang="en-US" dirty="0"/>
          </a:p>
        </p:txBody>
      </p:sp>
      <p:sp>
        <p:nvSpPr>
          <p:cNvPr id="3" name="Content Placeholder 2"/>
          <p:cNvSpPr>
            <a:spLocks noGrp="1"/>
          </p:cNvSpPr>
          <p:nvPr>
            <p:ph idx="1"/>
          </p:nvPr>
        </p:nvSpPr>
        <p:spPr>
          <a:xfrm>
            <a:off x="381000" y="1412875"/>
            <a:ext cx="8382000" cy="4752070"/>
          </a:xfrm>
        </p:spPr>
        <p:txBody>
          <a:bodyPr>
            <a:normAutofit/>
          </a:bodyPr>
          <a:lstStyle/>
          <a:p>
            <a:r>
              <a:rPr lang="en-US" sz="2800" dirty="0" smtClean="0"/>
              <a:t>Use Task Sequence Media Wizard to create OEM Media</a:t>
            </a:r>
          </a:p>
          <a:p>
            <a:pPr lvl="1"/>
            <a:r>
              <a:rPr lang="en-US" sz="2400" dirty="0" smtClean="0"/>
              <a:t>Input parameters for boot media</a:t>
            </a:r>
          </a:p>
          <a:p>
            <a:pPr lvl="2"/>
            <a:r>
              <a:rPr lang="en-US" sz="2000" dirty="0" smtClean="0"/>
              <a:t>Password</a:t>
            </a:r>
          </a:p>
          <a:p>
            <a:pPr lvl="2"/>
            <a:r>
              <a:rPr lang="en-US" sz="2000" dirty="0" smtClean="0"/>
              <a:t>Certificate</a:t>
            </a:r>
          </a:p>
          <a:p>
            <a:pPr lvl="2"/>
            <a:r>
              <a:rPr lang="en-US" sz="2000" dirty="0" smtClean="0"/>
              <a:t>Unknown machine support</a:t>
            </a:r>
          </a:p>
          <a:p>
            <a:pPr lvl="2"/>
            <a:r>
              <a:rPr lang="en-US" sz="2000" dirty="0" smtClean="0"/>
              <a:t>PXE Support – do not use for OEM Media</a:t>
            </a:r>
          </a:p>
          <a:p>
            <a:pPr lvl="1"/>
            <a:r>
              <a:rPr lang="en-US" sz="2400" dirty="0" smtClean="0"/>
              <a:t>Select Boot WIM and OS WIM</a:t>
            </a:r>
          </a:p>
          <a:p>
            <a:r>
              <a:rPr lang="en-US" sz="2800" dirty="0" smtClean="0"/>
              <a:t>Generated WIM file – send to OEM</a:t>
            </a:r>
          </a:p>
          <a:p>
            <a:pPr lvl="1"/>
            <a:r>
              <a:rPr lang="en-US" sz="2400" dirty="0" smtClean="0"/>
              <a:t>OEM uses </a:t>
            </a:r>
            <a:r>
              <a:rPr lang="en-US" sz="2400" dirty="0" err="1" smtClean="0"/>
              <a:t>imagex</a:t>
            </a:r>
            <a:r>
              <a:rPr lang="en-US" sz="2400" dirty="0" smtClean="0"/>
              <a:t> to put images on your systems</a:t>
            </a:r>
          </a:p>
          <a:p>
            <a:r>
              <a:rPr lang="en-US" sz="2800" dirty="0" smtClean="0"/>
              <a:t>Upon return – system boots to boot media and begins Task Sequence</a:t>
            </a:r>
            <a:endParaRPr lang="en-US" sz="2800"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Prestaged</a:t>
            </a:r>
            <a:r>
              <a:rPr lang="en-US" dirty="0" smtClean="0"/>
              <a:t> Media – How it works</a:t>
            </a:r>
            <a:endParaRPr lang="en-US" dirty="0"/>
          </a:p>
        </p:txBody>
      </p:sp>
      <p:sp>
        <p:nvSpPr>
          <p:cNvPr id="3" name="Content Placeholder 2"/>
          <p:cNvSpPr>
            <a:spLocks noGrp="1"/>
          </p:cNvSpPr>
          <p:nvPr>
            <p:ph idx="1"/>
          </p:nvPr>
        </p:nvSpPr>
        <p:spPr>
          <a:xfrm>
            <a:off x="381000" y="1412874"/>
            <a:ext cx="8382000" cy="4683126"/>
          </a:xfrm>
        </p:spPr>
        <p:txBody>
          <a:bodyPr>
            <a:normAutofit/>
          </a:bodyPr>
          <a:lstStyle/>
          <a:p>
            <a:r>
              <a:rPr lang="en-US" dirty="0" smtClean="0"/>
              <a:t>Integrated into the Task Sequence Media Wizard</a:t>
            </a:r>
          </a:p>
          <a:p>
            <a:r>
              <a:rPr lang="en-US" dirty="0" smtClean="0"/>
              <a:t>Hybrid .</a:t>
            </a:r>
            <a:r>
              <a:rPr lang="en-US" dirty="0" err="1" smtClean="0"/>
              <a:t>wim</a:t>
            </a:r>
            <a:r>
              <a:rPr lang="en-US" dirty="0" smtClean="0"/>
              <a:t> file containing boot media and operating system .</a:t>
            </a:r>
            <a:r>
              <a:rPr lang="en-US" dirty="0" err="1" smtClean="0"/>
              <a:t>wim</a:t>
            </a:r>
            <a:r>
              <a:rPr lang="en-US" dirty="0" smtClean="0"/>
              <a:t> file</a:t>
            </a:r>
          </a:p>
          <a:p>
            <a:r>
              <a:rPr lang="en-US" dirty="0" smtClean="0"/>
              <a:t>New </a:t>
            </a:r>
            <a:r>
              <a:rPr lang="en-US" dirty="0" err="1" smtClean="0"/>
              <a:t>MediaType</a:t>
            </a:r>
            <a:r>
              <a:rPr lang="en-US" dirty="0" smtClean="0"/>
              <a:t> (“</a:t>
            </a:r>
            <a:r>
              <a:rPr lang="en-US" dirty="0" err="1" smtClean="0"/>
              <a:t>Prestaged</a:t>
            </a:r>
            <a:r>
              <a:rPr lang="en-US" dirty="0" smtClean="0"/>
              <a:t>”) added for condition statements to leverage one task sequence</a:t>
            </a:r>
          </a:p>
          <a:p>
            <a:r>
              <a:rPr lang="en-US" dirty="0" smtClean="0"/>
              <a:t>Apply OS action updated to interact with new </a:t>
            </a:r>
            <a:r>
              <a:rPr lang="en-US" dirty="0" err="1" smtClean="0"/>
              <a:t>MediaType</a:t>
            </a:r>
            <a:r>
              <a:rPr lang="en-US" dirty="0" smtClean="0"/>
              <a:t>, will not wipe drive when set.</a:t>
            </a:r>
          </a:p>
          <a:p>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smtClean="0">
                <a:latin typeface="Arial" pitchFamily="34" charset="0"/>
                <a:cs typeface="Arial" pitchFamily="34" charset="0"/>
              </a:rPr>
              <a:t>Simplified Resource Management</a:t>
            </a:r>
            <a:endParaRPr lang="en-US" sz="60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smtClean="0"/>
              <a:t>Resource Management Improvements</a:t>
            </a:r>
            <a:endParaRPr lang="en-US" sz="4000" dirty="0"/>
          </a:p>
        </p:txBody>
      </p:sp>
      <p:sp>
        <p:nvSpPr>
          <p:cNvPr id="3" name="Content Placeholder 2"/>
          <p:cNvSpPr>
            <a:spLocks noGrp="1"/>
          </p:cNvSpPr>
          <p:nvPr>
            <p:ph idx="1"/>
          </p:nvPr>
        </p:nvSpPr>
        <p:spPr>
          <a:xfrm>
            <a:off x="228600" y="914400"/>
            <a:ext cx="8458200" cy="2438400"/>
          </a:xfrm>
        </p:spPr>
        <p:txBody>
          <a:bodyPr/>
          <a:lstStyle/>
          <a:p>
            <a:r>
              <a:rPr lang="en-US" sz="2400" dirty="0" smtClean="0"/>
              <a:t>Add to Collection - Adds the currently selected resource(s) to an existing collection (as specified by the Administrator)</a:t>
            </a:r>
          </a:p>
          <a:p>
            <a:pPr>
              <a:buNone/>
            </a:pPr>
            <a:endParaRPr lang="en-US" sz="2400" dirty="0" smtClean="0"/>
          </a:p>
          <a:p>
            <a:r>
              <a:rPr lang="en-US" sz="2400" dirty="0" smtClean="0"/>
              <a:t>New Collection - Adds the currently selected resource(s) to a new collection (as specified by the Administrator)</a:t>
            </a:r>
          </a:p>
          <a:p>
            <a:pPr>
              <a:buNone/>
            </a:pPr>
            <a:endParaRPr lang="en-US" sz="2400" dirty="0" smtClean="0"/>
          </a:p>
        </p:txBody>
      </p:sp>
      <p:pic>
        <p:nvPicPr>
          <p:cNvPr id="2052" name="Picture 4"/>
          <p:cNvPicPr>
            <a:picLocks noChangeAspect="1" noChangeArrowheads="1"/>
          </p:cNvPicPr>
          <p:nvPr/>
        </p:nvPicPr>
        <p:blipFill>
          <a:blip r:embed="rId2"/>
          <a:srcRect l="34728"/>
          <a:stretch>
            <a:fillRect/>
          </a:stretch>
        </p:blipFill>
        <p:spPr bwMode="auto">
          <a:xfrm>
            <a:off x="2438400" y="3124200"/>
            <a:ext cx="3886200" cy="3163766"/>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smtClean="0"/>
              <a:t>Resource Mgmt Improvements Cont.</a:t>
            </a:r>
            <a:endParaRPr lang="en-US" sz="4000" dirty="0"/>
          </a:p>
        </p:txBody>
      </p:sp>
      <p:sp>
        <p:nvSpPr>
          <p:cNvPr id="3" name="Content Placeholder 2"/>
          <p:cNvSpPr>
            <a:spLocks noGrp="1"/>
          </p:cNvSpPr>
          <p:nvPr>
            <p:ph idx="1"/>
          </p:nvPr>
        </p:nvSpPr>
        <p:spPr>
          <a:xfrm>
            <a:off x="304800" y="1066800"/>
            <a:ext cx="8382000" cy="2806922"/>
          </a:xfrm>
        </p:spPr>
        <p:txBody>
          <a:bodyPr/>
          <a:lstStyle/>
          <a:p>
            <a:r>
              <a:rPr lang="en-US" sz="2400" dirty="0" smtClean="0"/>
              <a:t>Remove from Collection - Removes the currently selected resource(s) from the current collection</a:t>
            </a:r>
          </a:p>
          <a:p>
            <a:endParaRPr lang="en-US" sz="2400" dirty="0" smtClean="0"/>
          </a:p>
          <a:p>
            <a:r>
              <a:rPr lang="en-US" sz="2400" dirty="0" smtClean="0"/>
              <a:t>Add Resources - Launches a dialog that allows administrators to search for resources and add create direct membership rules.</a:t>
            </a:r>
          </a:p>
        </p:txBody>
      </p:sp>
      <p:pic>
        <p:nvPicPr>
          <p:cNvPr id="46082" name="Picture 2"/>
          <p:cNvPicPr>
            <a:picLocks noChangeAspect="1" noChangeArrowheads="1"/>
          </p:cNvPicPr>
          <p:nvPr/>
        </p:nvPicPr>
        <p:blipFill>
          <a:blip r:embed="rId3"/>
          <a:srcRect/>
          <a:stretch>
            <a:fillRect/>
          </a:stretch>
        </p:blipFill>
        <p:spPr bwMode="auto">
          <a:xfrm>
            <a:off x="5029200" y="2935214"/>
            <a:ext cx="3905249" cy="3846586"/>
          </a:xfrm>
          <a:prstGeom prst="rect">
            <a:avLst/>
          </a:prstGeom>
          <a:noFill/>
          <a:ln w="9525">
            <a:noFill/>
            <a:miter lim="800000"/>
            <a:headEnd/>
            <a:tailEnd/>
          </a:ln>
        </p:spPr>
      </p:pic>
      <p:pic>
        <p:nvPicPr>
          <p:cNvPr id="46085" name="Picture 5"/>
          <p:cNvPicPr>
            <a:picLocks noChangeAspect="1" noChangeArrowheads="1"/>
          </p:cNvPicPr>
          <p:nvPr/>
        </p:nvPicPr>
        <p:blipFill>
          <a:blip r:embed="rId4"/>
          <a:srcRect/>
          <a:stretch>
            <a:fillRect/>
          </a:stretch>
        </p:blipFill>
        <p:spPr bwMode="auto">
          <a:xfrm>
            <a:off x="1066800" y="3429000"/>
            <a:ext cx="2895600" cy="2933402"/>
          </a:xfrm>
          <a:prstGeom prst="rect">
            <a:avLst/>
          </a:prstGeom>
          <a:noFill/>
          <a:ln w="9525">
            <a:noFill/>
            <a:miter lim="800000"/>
            <a:headEnd/>
            <a:tailEnd/>
          </a:ln>
        </p:spPr>
      </p:pic>
      <p:sp>
        <p:nvSpPr>
          <p:cNvPr id="8" name="Right Arrow 7"/>
          <p:cNvSpPr/>
          <p:nvPr/>
        </p:nvSpPr>
        <p:spPr bwMode="auto">
          <a:xfrm>
            <a:off x="4191000" y="4724400"/>
            <a:ext cx="685800" cy="381000"/>
          </a:xfrm>
          <a:prstGeom prst="rightArrow">
            <a:avLst/>
          </a:prstGeom>
          <a:gradFill>
            <a:gsLst>
              <a:gs pos="0">
                <a:schemeClr val="accent6">
                  <a:lumMod val="50000"/>
                </a:schemeClr>
              </a:gs>
              <a:gs pos="80000">
                <a:schemeClr val="accent6"/>
              </a:gs>
              <a:gs pos="100000">
                <a:schemeClr val="accent6"/>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50800" dist="38100" dir="2700000" algn="tl" rotWithShape="0">
                  <a:prstClr val="black">
                    <a:alpha val="40000"/>
                  </a:prst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smtClean="0">
                <a:latin typeface="Arial" pitchFamily="34" charset="0"/>
                <a:cs typeface="Arial" pitchFamily="34" charset="0"/>
              </a:rPr>
              <a:t>MDM License Change</a:t>
            </a:r>
            <a:endParaRPr lang="en-US" sz="60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smtClean="0"/>
              <a:t>MDM License</a:t>
            </a:r>
            <a:endParaRPr lang="en-US" sz="4000" dirty="0"/>
          </a:p>
        </p:txBody>
      </p:sp>
      <p:sp>
        <p:nvSpPr>
          <p:cNvPr id="3" name="Content Placeholder 2"/>
          <p:cNvSpPr>
            <a:spLocks noGrp="1"/>
          </p:cNvSpPr>
          <p:nvPr>
            <p:ph idx="1"/>
          </p:nvPr>
        </p:nvSpPr>
        <p:spPr>
          <a:xfrm>
            <a:off x="381000" y="1066800"/>
            <a:ext cx="8382000" cy="2702278"/>
          </a:xfrm>
        </p:spPr>
        <p:txBody>
          <a:bodyPr/>
          <a:lstStyle/>
          <a:p>
            <a:pPr lvl="0"/>
            <a:r>
              <a:rPr lang="en-US" sz="2400" dirty="0" smtClean="0"/>
              <a:t>License details should be available by the end of September.  Tentatively...</a:t>
            </a:r>
          </a:p>
          <a:p>
            <a:pPr lvl="0"/>
            <a:endParaRPr lang="en-US" sz="2400" dirty="0" smtClean="0"/>
          </a:p>
          <a:p>
            <a:pPr lvl="1"/>
            <a:r>
              <a:rPr lang="en-US" sz="2000" dirty="0" smtClean="0"/>
              <a:t>MDM as a stand-alone product on the price list will not be available</a:t>
            </a:r>
          </a:p>
          <a:p>
            <a:pPr lvl="1"/>
            <a:endParaRPr lang="en-US" sz="2000" dirty="0" smtClean="0"/>
          </a:p>
          <a:p>
            <a:pPr lvl="1"/>
            <a:r>
              <a:rPr lang="en-US" sz="2000" dirty="0" smtClean="0"/>
              <a:t>MDM will be purchased as Configuration Manager, under Configuration Manager VL</a:t>
            </a:r>
          </a:p>
          <a:p>
            <a:pPr lvl="1"/>
            <a:endParaRPr lang="en-US" sz="20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7200" dirty="0" smtClean="0"/>
              <a:t>Power Management </a:t>
            </a:r>
            <a:endParaRPr lang="en-US" sz="7200"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lum bright="-100000"/>
          </a:blip>
          <a:srcRect/>
          <a:stretch>
            <a:fillRect/>
          </a:stretch>
        </p:blipFill>
        <p:spPr bwMode="black">
          <a:xfrm>
            <a:off x="2553626" y="2787386"/>
            <a:ext cx="4036747" cy="872081"/>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Segoe" pitchFamily="34" charset="0"/>
                <a:cs typeface="Arial" charset="0"/>
              </a:rPr>
              <a:t>© </a:t>
            </a:r>
            <a:r>
              <a:rPr lang="en-US" sz="700" dirty="0" smtClean="0">
                <a:latin typeface="Segoe" pitchFamily="34" charset="0"/>
                <a:cs typeface="Arial" charset="0"/>
              </a:rPr>
              <a:t>2008 Microsoft </a:t>
            </a:r>
            <a:r>
              <a:rPr lang="en-US" sz="700" dirty="0">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Segoe" pitchFamily="34" charset="0"/>
                <a:cs typeface="Arial" charset="0"/>
              </a:rPr>
            </a:br>
            <a:r>
              <a:rPr lang="en-US" sz="700" dirty="0">
                <a:latin typeface="Segoe"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Agenda</a:t>
            </a:r>
            <a:endParaRPr lang="en-US" dirty="0">
              <a:solidFill>
                <a:schemeClr val="tx1"/>
              </a:solidFill>
            </a:endParaRPr>
          </a:p>
        </p:txBody>
      </p:sp>
      <p:sp>
        <p:nvSpPr>
          <p:cNvPr id="3" name="Content Placeholder 2"/>
          <p:cNvSpPr>
            <a:spLocks noGrp="1"/>
          </p:cNvSpPr>
          <p:nvPr>
            <p:ph idx="1"/>
          </p:nvPr>
        </p:nvSpPr>
        <p:spPr>
          <a:xfrm>
            <a:off x="381000" y="1412874"/>
            <a:ext cx="8382000" cy="4835525"/>
          </a:xfrm>
        </p:spPr>
        <p:txBody>
          <a:bodyPr>
            <a:normAutofit/>
          </a:bodyPr>
          <a:lstStyle/>
          <a:p>
            <a:r>
              <a:rPr lang="en-US" dirty="0" smtClean="0"/>
              <a:t>What is environmental IT?</a:t>
            </a:r>
          </a:p>
          <a:p>
            <a:r>
              <a:rPr lang="en-US" dirty="0" smtClean="0"/>
              <a:t>Microsoft’s </a:t>
            </a:r>
            <a:r>
              <a:rPr lang="en-US" dirty="0" smtClean="0"/>
              <a:t>mission and technical philosophy</a:t>
            </a:r>
          </a:p>
          <a:p>
            <a:r>
              <a:rPr lang="en-US" dirty="0" smtClean="0"/>
              <a:t>Barriers for entry</a:t>
            </a:r>
          </a:p>
          <a:p>
            <a:r>
              <a:rPr lang="en-US" dirty="0" smtClean="0"/>
              <a:t>R3 vision and scope</a:t>
            </a:r>
          </a:p>
          <a:p>
            <a:r>
              <a:rPr lang="en-US" dirty="0" smtClean="0"/>
              <a:t>Personas</a:t>
            </a:r>
          </a:p>
          <a:p>
            <a:r>
              <a:rPr lang="en-US" dirty="0" smtClean="0"/>
              <a:t>Key concepts </a:t>
            </a:r>
          </a:p>
          <a:p>
            <a:r>
              <a:rPr lang="en-US" dirty="0" smtClean="0"/>
              <a:t>R3 investments </a:t>
            </a:r>
          </a:p>
          <a:p>
            <a:pPr>
              <a:buNone/>
            </a:pPr>
            <a:endParaRPr lang="en-US" dirty="0" smtClean="0"/>
          </a:p>
          <a:p>
            <a:pPr>
              <a:buNone/>
            </a:pPr>
            <a:endParaRPr lang="en-US" dirty="0" smtClean="0"/>
          </a:p>
        </p:txBody>
      </p:sp>
      <p:sp>
        <p:nvSpPr>
          <p:cNvPr id="4" name="Slide Number Placeholder 3"/>
          <p:cNvSpPr>
            <a:spLocks noGrp="1"/>
          </p:cNvSpPr>
          <p:nvPr>
            <p:ph type="sldNum" sz="quarter" idx="4294967295"/>
          </p:nvPr>
        </p:nvSpPr>
        <p:spPr>
          <a:xfrm>
            <a:off x="7010400" y="6356350"/>
            <a:ext cx="2133600" cy="365125"/>
          </a:xfrm>
          <a:prstGeom prst="rect">
            <a:avLst/>
          </a:prstGeom>
        </p:spPr>
        <p:txBody>
          <a:bodyPr>
            <a:normAutofit lnSpcReduction="10000"/>
          </a:bodyPr>
          <a:lstStyle/>
          <a:p>
            <a:fld id="{2FC1BE9A-E83E-45AC-897A-8AA2A4BF41FE}" type="slidenum">
              <a:rPr lang="en-US" smtClean="0"/>
              <a:pPr/>
              <a:t>5</a:t>
            </a:fld>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3616"/>
            <a:ext cx="8382000" cy="2837700"/>
          </a:xfrm>
        </p:spPr>
        <p:txBody>
          <a:bodyPr/>
          <a:lstStyle/>
          <a:p>
            <a:r>
              <a:rPr lang="en-US" sz="2400" dirty="0" smtClean="0"/>
              <a:t>We have diminishing natural resources</a:t>
            </a:r>
          </a:p>
          <a:p>
            <a:r>
              <a:rPr lang="en-US" sz="2400" dirty="0" smtClean="0"/>
              <a:t>Decreasing the carbon footprint of human beings</a:t>
            </a:r>
          </a:p>
          <a:p>
            <a:r>
              <a:rPr lang="en-US" sz="2400" dirty="0" smtClean="0"/>
              <a:t>Turn off unused equipment</a:t>
            </a:r>
          </a:p>
          <a:p>
            <a:pPr>
              <a:buNone/>
            </a:pPr>
            <a:r>
              <a:rPr lang="en-US" sz="2400" dirty="0" smtClean="0"/>
              <a:t>		</a:t>
            </a:r>
            <a:r>
              <a:rPr lang="en-US" sz="2400" i="1" dirty="0" smtClean="0"/>
              <a:t>The lights are on but nobody is home</a:t>
            </a:r>
          </a:p>
          <a:p>
            <a:r>
              <a:rPr lang="en-US" sz="2400" dirty="0" smtClean="0"/>
              <a:t>Help organizations save money </a:t>
            </a:r>
          </a:p>
          <a:p>
            <a:r>
              <a:rPr lang="en-US" sz="2400" dirty="0" smtClean="0"/>
              <a:t>Must not impact end user productivity</a:t>
            </a:r>
          </a:p>
          <a:p>
            <a:endParaRPr lang="en-US" sz="2800" dirty="0" smtClean="0"/>
          </a:p>
        </p:txBody>
      </p:sp>
      <p:sp>
        <p:nvSpPr>
          <p:cNvPr id="4" name="Title 3"/>
          <p:cNvSpPr txBox="1">
            <a:spLocks/>
          </p:cNvSpPr>
          <p:nvPr/>
        </p:nvSpPr>
        <p:spPr>
          <a:xfrm>
            <a:off x="304800" y="304800"/>
            <a:ext cx="8229600" cy="553998"/>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000" spc="-150" dirty="0" smtClean="0">
                <a:ln w="3175">
                  <a:noFill/>
                </a:ln>
                <a:latin typeface="Segoe" pitchFamily="34" charset="0"/>
                <a:cs typeface="Arial" charset="0"/>
              </a:rPr>
              <a:t>What is Environmental IT?</a:t>
            </a:r>
            <a:endParaRPr lang="en-US" sz="4000" spc="-150" dirty="0">
              <a:ln w="3175">
                <a:noFill/>
              </a:ln>
              <a:latin typeface="Segoe" pitchFamily="34" charset="0"/>
              <a:cs typeface="Arial"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4958280"/>
          </a:xfrm>
        </p:spPr>
        <p:txBody>
          <a:bodyPr vert="horz" wrap="square" lIns="0" tIns="0" rIns="0" bIns="0" rtlCol="0" anchor="t">
            <a:spAutoFit/>
          </a:bodyPr>
          <a:lstStyle/>
          <a:p>
            <a:pPr marL="0" indent="0">
              <a:spcBef>
                <a:spcPct val="0"/>
              </a:spcBef>
              <a:buNone/>
            </a:pPr>
            <a:r>
              <a:rPr lang="en-US" sz="2400" spc="-150" dirty="0" smtClean="0">
                <a:ln w="3175">
                  <a:noFill/>
                </a:ln>
                <a:latin typeface="Segoe" pitchFamily="34" charset="0"/>
                <a:cs typeface="Arial" charset="0"/>
              </a:rPr>
              <a:t>Leverage technology for positive environmental impact</a:t>
            </a:r>
          </a:p>
          <a:p>
            <a:pPr lvl="1">
              <a:spcBef>
                <a:spcPct val="0"/>
              </a:spcBef>
            </a:pPr>
            <a:r>
              <a:rPr lang="en-US" sz="2000" spc="-150" dirty="0" smtClean="0">
                <a:ln w="3175">
                  <a:noFill/>
                </a:ln>
                <a:latin typeface="Segoe" pitchFamily="34" charset="0"/>
                <a:cs typeface="Arial" charset="0"/>
              </a:rPr>
              <a:t>Power efficient HW (OEM partners)</a:t>
            </a:r>
          </a:p>
          <a:p>
            <a:pPr lvl="1">
              <a:spcBef>
                <a:spcPct val="0"/>
              </a:spcBef>
            </a:pPr>
            <a:r>
              <a:rPr lang="en-US" sz="2000" spc="-150" dirty="0" smtClean="0">
                <a:ln w="3175">
                  <a:noFill/>
                </a:ln>
                <a:latin typeface="Segoe" pitchFamily="34" charset="0"/>
                <a:cs typeface="Arial" charset="0"/>
              </a:rPr>
              <a:t>Power efficient Windows as platform</a:t>
            </a:r>
          </a:p>
          <a:p>
            <a:pPr lvl="1">
              <a:spcBef>
                <a:spcPct val="0"/>
              </a:spcBef>
            </a:pPr>
            <a:r>
              <a:rPr lang="en-US" sz="2000" spc="-150" dirty="0" smtClean="0">
                <a:ln w="3175">
                  <a:noFill/>
                </a:ln>
                <a:latin typeface="Segoe" pitchFamily="34" charset="0"/>
                <a:cs typeface="Arial" charset="0"/>
              </a:rPr>
              <a:t>SC suite to monitor  user activity/consumption/cost and apply corporate policies</a:t>
            </a:r>
          </a:p>
          <a:p>
            <a:pPr marL="0" indent="0">
              <a:spcBef>
                <a:spcPct val="0"/>
              </a:spcBef>
              <a:buNone/>
            </a:pPr>
            <a:endParaRPr lang="en-US" spc="-150" dirty="0" smtClean="0">
              <a:ln w="3175">
                <a:noFill/>
              </a:ln>
              <a:latin typeface="Segoe" pitchFamily="34" charset="0"/>
              <a:cs typeface="Arial" charset="0"/>
            </a:endParaRPr>
          </a:p>
          <a:p>
            <a:pPr marL="0" indent="0">
              <a:spcBef>
                <a:spcPct val="0"/>
              </a:spcBef>
              <a:buNone/>
            </a:pPr>
            <a:r>
              <a:rPr lang="en-US" sz="3600" dirty="0" smtClean="0"/>
              <a:t>Technical </a:t>
            </a:r>
            <a:r>
              <a:rPr lang="en-US" sz="3600" dirty="0" smtClean="0"/>
              <a:t>Philosophy </a:t>
            </a:r>
            <a:endParaRPr lang="en-US" sz="3600" dirty="0" smtClean="0"/>
          </a:p>
          <a:p>
            <a:pPr marL="233363" indent="-233363">
              <a:spcBef>
                <a:spcPct val="0"/>
              </a:spcBef>
            </a:pPr>
            <a:r>
              <a:rPr lang="en-US" sz="2000" spc="-150" dirty="0" smtClean="0">
                <a:ln w="3175">
                  <a:noFill/>
                </a:ln>
                <a:latin typeface="Segoe" pitchFamily="34" charset="0"/>
                <a:cs typeface="Arial" charset="0"/>
              </a:rPr>
              <a:t>Windows as the </a:t>
            </a:r>
            <a:r>
              <a:rPr lang="en-US" sz="2000" u="sng" spc="-150" dirty="0" smtClean="0">
                <a:ln w="3175">
                  <a:noFill/>
                </a:ln>
                <a:latin typeface="Segoe" pitchFamily="34" charset="0"/>
                <a:cs typeface="Arial" charset="0"/>
              </a:rPr>
              <a:t>foundation of green computing</a:t>
            </a:r>
            <a:endParaRPr lang="en-US" sz="2000" spc="-150" dirty="0" smtClean="0">
              <a:ln w="3175">
                <a:noFill/>
              </a:ln>
              <a:latin typeface="Segoe" pitchFamily="34" charset="0"/>
              <a:cs typeface="Arial" charset="0"/>
            </a:endParaRPr>
          </a:p>
          <a:p>
            <a:pPr marL="233363" indent="-233363">
              <a:spcBef>
                <a:spcPct val="0"/>
              </a:spcBef>
            </a:pPr>
            <a:r>
              <a:rPr lang="en-US" sz="2000" u="sng" spc="-150" dirty="0" smtClean="0">
                <a:ln w="3175">
                  <a:noFill/>
                </a:ln>
                <a:latin typeface="Segoe" pitchFamily="34" charset="0"/>
                <a:cs typeface="Arial" charset="0"/>
              </a:rPr>
              <a:t>User centric</a:t>
            </a:r>
            <a:r>
              <a:rPr lang="en-US" sz="2000" spc="-150" dirty="0" smtClean="0">
                <a:ln w="3175">
                  <a:noFill/>
                </a:ln>
                <a:latin typeface="Segoe" pitchFamily="34" charset="0"/>
                <a:cs typeface="Arial" charset="0"/>
              </a:rPr>
              <a:t>, understand and honor user activity </a:t>
            </a:r>
          </a:p>
          <a:p>
            <a:pPr marL="630238" lvl="1" indent="-233363">
              <a:spcBef>
                <a:spcPct val="0"/>
              </a:spcBef>
            </a:pPr>
            <a:r>
              <a:rPr lang="en-US" sz="1600" spc="-150" dirty="0" smtClean="0">
                <a:ln w="3175">
                  <a:noFill/>
                </a:ln>
                <a:latin typeface="Segoe" pitchFamily="34" charset="0"/>
                <a:cs typeface="Arial" charset="0"/>
              </a:rPr>
              <a:t>Don’t have to deal with holidays, days off…etc</a:t>
            </a:r>
          </a:p>
          <a:p>
            <a:pPr marL="233363" indent="-233363">
              <a:spcBef>
                <a:spcPct val="0"/>
              </a:spcBef>
            </a:pPr>
            <a:r>
              <a:rPr lang="en-US" sz="2000" u="sng" spc="-150" dirty="0" smtClean="0">
                <a:ln w="3175">
                  <a:noFill/>
                </a:ln>
                <a:latin typeface="Segoe" pitchFamily="34" charset="0"/>
                <a:cs typeface="Arial" charset="0"/>
              </a:rPr>
              <a:t>Sleep</a:t>
            </a:r>
            <a:r>
              <a:rPr lang="en-US" sz="2000" spc="-150" dirty="0" smtClean="0">
                <a:ln w="3175">
                  <a:noFill/>
                </a:ln>
                <a:latin typeface="Segoe" pitchFamily="34" charset="0"/>
                <a:cs typeface="Arial" charset="0"/>
              </a:rPr>
              <a:t> state is key</a:t>
            </a:r>
          </a:p>
          <a:p>
            <a:pPr marL="630238" lvl="1" indent="-233363">
              <a:spcBef>
                <a:spcPct val="0"/>
              </a:spcBef>
            </a:pPr>
            <a:r>
              <a:rPr lang="en-US" sz="1800" spc="-150" dirty="0" smtClean="0">
                <a:ln w="3175">
                  <a:noFill/>
                </a:ln>
                <a:latin typeface="Segoe" pitchFamily="34" charset="0"/>
                <a:cs typeface="Arial" charset="0"/>
              </a:rPr>
              <a:t>Power saving between power off and sleep states is virtually zero</a:t>
            </a:r>
          </a:p>
          <a:p>
            <a:pPr marL="630238" lvl="1" indent="-233363">
              <a:spcBef>
                <a:spcPct val="0"/>
              </a:spcBef>
            </a:pPr>
            <a:r>
              <a:rPr lang="en-US" sz="1800" spc="-150" dirty="0" smtClean="0">
                <a:ln w="3175">
                  <a:noFill/>
                </a:ln>
                <a:latin typeface="Segoe" pitchFamily="34" charset="0"/>
                <a:cs typeface="Arial" charset="0"/>
              </a:rPr>
              <a:t>Ability to wake up from sleep when required </a:t>
            </a:r>
          </a:p>
          <a:p>
            <a:pPr marL="233363" indent="-233363">
              <a:spcBef>
                <a:spcPct val="0"/>
              </a:spcBef>
            </a:pPr>
            <a:r>
              <a:rPr lang="en-US" sz="2000" u="sng" spc="-150" dirty="0" smtClean="0">
                <a:ln w="3175">
                  <a:noFill/>
                </a:ln>
                <a:latin typeface="Segoe" pitchFamily="34" charset="0"/>
                <a:cs typeface="Arial" charset="0"/>
              </a:rPr>
              <a:t>Wake up </a:t>
            </a:r>
            <a:r>
              <a:rPr lang="en-US" sz="2000" spc="-150" dirty="0" smtClean="0">
                <a:ln w="3175">
                  <a:noFill/>
                </a:ln>
                <a:latin typeface="Segoe" pitchFamily="34" charset="0"/>
                <a:cs typeface="Arial" charset="0"/>
              </a:rPr>
              <a:t>to receive critical updates and apps </a:t>
            </a:r>
          </a:p>
          <a:p>
            <a:pPr marL="630238" lvl="1" indent="-233363">
              <a:spcBef>
                <a:spcPct val="0"/>
              </a:spcBef>
            </a:pPr>
            <a:r>
              <a:rPr lang="en-US" sz="1800" spc="-150" dirty="0" smtClean="0">
                <a:ln w="3175">
                  <a:noFill/>
                </a:ln>
                <a:latin typeface="Segoe" pitchFamily="34" charset="0"/>
                <a:cs typeface="Arial" charset="0"/>
              </a:rPr>
              <a:t>Client wakes up from sleep in nonworking hours</a:t>
            </a:r>
          </a:p>
          <a:p>
            <a:pPr marL="630238" lvl="1" indent="-233363">
              <a:spcBef>
                <a:spcPct val="0"/>
              </a:spcBef>
            </a:pPr>
            <a:r>
              <a:rPr lang="en-US" sz="1800" spc="-150" dirty="0" smtClean="0">
                <a:ln w="3175">
                  <a:noFill/>
                </a:ln>
                <a:latin typeface="Segoe" pitchFamily="34" charset="0"/>
                <a:cs typeface="Arial" charset="0"/>
              </a:rPr>
              <a:t>Checks the </a:t>
            </a:r>
            <a:r>
              <a:rPr lang="en-US" sz="1800" spc="-150" dirty="0" err="1" smtClean="0">
                <a:ln w="3175">
                  <a:noFill/>
                </a:ln>
                <a:latin typeface="Segoe" pitchFamily="34" charset="0"/>
                <a:cs typeface="Arial" charset="0"/>
              </a:rPr>
              <a:t>ConfigMgr</a:t>
            </a:r>
            <a:r>
              <a:rPr lang="en-US" sz="1800" spc="-150" dirty="0" smtClean="0">
                <a:ln w="3175">
                  <a:noFill/>
                </a:ln>
                <a:latin typeface="Segoe" pitchFamily="34" charset="0"/>
                <a:cs typeface="Arial" charset="0"/>
              </a:rPr>
              <a:t> policy and executes it</a:t>
            </a:r>
          </a:p>
          <a:p>
            <a:pPr marL="630238" lvl="1" indent="-233363">
              <a:spcBef>
                <a:spcPct val="0"/>
              </a:spcBef>
            </a:pPr>
            <a:r>
              <a:rPr lang="en-US" sz="1800" spc="-150" dirty="0" smtClean="0">
                <a:ln w="3175">
                  <a:noFill/>
                </a:ln>
                <a:latin typeface="Segoe" pitchFamily="34" charset="0"/>
                <a:cs typeface="Arial" charset="0"/>
              </a:rPr>
              <a:t>If no policy client returns to sleep</a:t>
            </a:r>
          </a:p>
          <a:p>
            <a:pPr marL="233363" indent="-233363">
              <a:spcBef>
                <a:spcPct val="0"/>
              </a:spcBef>
            </a:pPr>
            <a:r>
              <a:rPr lang="en-US" sz="2000" spc="-150" dirty="0" smtClean="0">
                <a:ln w="3175">
                  <a:noFill/>
                </a:ln>
                <a:latin typeface="Segoe" pitchFamily="34" charset="0"/>
                <a:cs typeface="Arial" charset="0"/>
              </a:rPr>
              <a:t>Built to save money for our customers </a:t>
            </a:r>
          </a:p>
        </p:txBody>
      </p:sp>
      <p:sp>
        <p:nvSpPr>
          <p:cNvPr id="4" name="Title 3"/>
          <p:cNvSpPr txBox="1">
            <a:spLocks/>
          </p:cNvSpPr>
          <p:nvPr/>
        </p:nvSpPr>
        <p:spPr>
          <a:xfrm>
            <a:off x="304800" y="152400"/>
            <a:ext cx="8229600" cy="7478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000" spc="-150" dirty="0" smtClean="0">
                <a:ln w="3175">
                  <a:noFill/>
                </a:ln>
                <a:latin typeface="Segoe" pitchFamily="34" charset="0"/>
                <a:cs typeface="Arial" charset="0"/>
              </a:rPr>
              <a:t>Microsoft’s</a:t>
            </a:r>
            <a:r>
              <a:rPr kumimoji="0" lang="en-US" sz="5400" b="0" i="0" u="none" strike="noStrike" kern="1200" cap="none" spc="-150" normalizeH="0" baseline="0" noProof="0" dirty="0" smtClean="0">
                <a:ln w="3175">
                  <a:noFill/>
                </a:ln>
                <a:effectLst/>
                <a:uLnTx/>
                <a:uFillTx/>
                <a:latin typeface="Segoe" pitchFamily="34" charset="0"/>
                <a:ea typeface="+mn-ea"/>
                <a:cs typeface="Arial" charset="0"/>
              </a:rPr>
              <a:t> </a:t>
            </a:r>
            <a:r>
              <a:rPr lang="en-US" sz="4000" spc="-150" dirty="0" smtClean="0">
                <a:ln w="3175">
                  <a:noFill/>
                </a:ln>
                <a:latin typeface="Segoe" pitchFamily="34" charset="0"/>
                <a:cs typeface="Arial" charset="0"/>
              </a:rPr>
              <a:t>Mission</a:t>
            </a:r>
            <a:endParaRPr kumimoji="0" lang="en-US" sz="5400" b="0" i="0" u="none" strike="noStrike" kern="1200" cap="none" spc="-150" normalizeH="0" baseline="0" noProof="0" dirty="0">
              <a:ln w="3175">
                <a:noFill/>
              </a:ln>
              <a:effectLst/>
              <a:uLnTx/>
              <a:uFillTx/>
              <a:latin typeface="Segoe" pitchFamily="34" charset="0"/>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solidFill>
                  <a:schemeClr val="tx1"/>
                </a:solidFill>
              </a:rPr>
              <a:t>Barriers </a:t>
            </a:r>
            <a:r>
              <a:rPr lang="en-US" sz="4400" dirty="0" smtClean="0">
                <a:solidFill>
                  <a:schemeClr val="tx1"/>
                </a:solidFill>
              </a:rPr>
              <a:t>to Entry</a:t>
            </a:r>
            <a:endParaRPr lang="en-US" sz="4400" dirty="0">
              <a:solidFill>
                <a:schemeClr val="tx1"/>
              </a:solidFill>
            </a:endParaRPr>
          </a:p>
        </p:txBody>
      </p:sp>
      <p:sp>
        <p:nvSpPr>
          <p:cNvPr id="3" name="Content Placeholder 2"/>
          <p:cNvSpPr>
            <a:spLocks noGrp="1"/>
          </p:cNvSpPr>
          <p:nvPr>
            <p:ph idx="1"/>
          </p:nvPr>
        </p:nvSpPr>
        <p:spPr>
          <a:xfrm>
            <a:off x="381000" y="914400"/>
            <a:ext cx="8382000" cy="4773614"/>
          </a:xfrm>
        </p:spPr>
        <p:txBody>
          <a:bodyPr/>
          <a:lstStyle/>
          <a:p>
            <a:pPr lvl="0"/>
            <a:r>
              <a:rPr lang="en-US" sz="2400" u="sng" dirty="0" smtClean="0"/>
              <a:t>My hardware doesn’t support it</a:t>
            </a:r>
            <a:r>
              <a:rPr lang="en-US" sz="2400" dirty="0" smtClean="0"/>
              <a:t>: Why systems do not support or failed to apply power policy defined by admin</a:t>
            </a:r>
          </a:p>
          <a:p>
            <a:pPr lvl="1"/>
            <a:r>
              <a:rPr lang="en-US" sz="1600" dirty="0" smtClean="0"/>
              <a:t>Inventory:  we will gather up power state capabilities can exclude systems that don’t meet certain checks</a:t>
            </a:r>
          </a:p>
          <a:p>
            <a:pPr lvl="1"/>
            <a:r>
              <a:rPr lang="en-US" sz="1600" dirty="0" smtClean="0"/>
              <a:t>Report up errors caused by power plan implementation</a:t>
            </a:r>
          </a:p>
          <a:p>
            <a:pPr lvl="1"/>
            <a:r>
              <a:rPr lang="en-US" sz="1600" dirty="0" smtClean="0"/>
              <a:t>Worst offenders:  video drivers and external USB drives</a:t>
            </a:r>
          </a:p>
          <a:p>
            <a:pPr lvl="0"/>
            <a:r>
              <a:rPr lang="en-US" sz="2400" u="sng" dirty="0" smtClean="0"/>
              <a:t>After hours operation:</a:t>
            </a:r>
            <a:r>
              <a:rPr lang="en-US" sz="2400" dirty="0" smtClean="0"/>
              <a:t>  Most operations occur after hours so how can I get sleep benefits but not miss my windows? </a:t>
            </a:r>
          </a:p>
          <a:p>
            <a:pPr lvl="1"/>
            <a:r>
              <a:rPr lang="en-US" sz="1800" dirty="0" smtClean="0"/>
              <a:t>Wake up specified per collection and will wake up clients that support it (desktops primarily)</a:t>
            </a:r>
          </a:p>
          <a:p>
            <a:pPr lvl="0"/>
            <a:r>
              <a:rPr lang="en-US" sz="2400" u="sng" dirty="0" smtClean="0"/>
              <a:t>User override</a:t>
            </a:r>
            <a:r>
              <a:rPr lang="en-US" sz="2400" dirty="0" smtClean="0"/>
              <a:t>: Allow user to change override system policy</a:t>
            </a:r>
          </a:p>
          <a:p>
            <a:pPr lvl="1"/>
            <a:r>
              <a:rPr lang="en-US" sz="1800" dirty="0" smtClean="0"/>
              <a:t>Use Windows UI for user override long term, natural UI</a:t>
            </a:r>
          </a:p>
          <a:p>
            <a:pPr lvl="0"/>
            <a:r>
              <a:rPr lang="en-US" sz="2400" u="sng" dirty="0" smtClean="0"/>
              <a:t>Data Warehouse:</a:t>
            </a:r>
            <a:r>
              <a:rPr lang="en-US" sz="2400" dirty="0" smtClean="0"/>
              <a:t> Power management companies mandate power management in effect for 2 years for rebates.  Some rebates require 3 years of use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err="1" smtClean="0">
                <a:solidFill>
                  <a:schemeClr val="tx1"/>
                </a:solidFill>
              </a:rPr>
              <a:t>ConfigMgr</a:t>
            </a:r>
            <a:r>
              <a:rPr lang="en-US" sz="4000" dirty="0" smtClean="0">
                <a:solidFill>
                  <a:schemeClr val="tx1"/>
                </a:solidFill>
              </a:rPr>
              <a:t> 2007 R3 </a:t>
            </a:r>
            <a:r>
              <a:rPr lang="en-US" sz="4000" dirty="0" smtClean="0">
                <a:solidFill>
                  <a:schemeClr val="tx1"/>
                </a:solidFill>
              </a:rPr>
              <a:t>V</a:t>
            </a:r>
            <a:r>
              <a:rPr sz="4000" dirty="0" smtClean="0">
                <a:solidFill>
                  <a:schemeClr val="tx1"/>
                </a:solidFill>
              </a:rPr>
              <a:t>ision and Scope</a:t>
            </a:r>
            <a:endParaRPr lang="en-US" sz="4000" dirty="0">
              <a:solidFill>
                <a:schemeClr val="tx1"/>
              </a:solidFill>
            </a:endParaRPr>
          </a:p>
        </p:txBody>
      </p:sp>
      <p:sp>
        <p:nvSpPr>
          <p:cNvPr id="5" name="Content Placeholder 2"/>
          <p:cNvSpPr>
            <a:spLocks noGrp="1"/>
          </p:cNvSpPr>
          <p:nvPr>
            <p:ph idx="1"/>
          </p:nvPr>
        </p:nvSpPr>
        <p:spPr>
          <a:xfrm>
            <a:off x="457200" y="838200"/>
            <a:ext cx="8534400" cy="5334000"/>
          </a:xfrm>
        </p:spPr>
        <p:txBody>
          <a:bodyPr>
            <a:noAutofit/>
          </a:bodyPr>
          <a:lstStyle/>
          <a:p>
            <a:pPr marL="0" indent="0">
              <a:buNone/>
            </a:pPr>
            <a:r>
              <a:rPr lang="en-US" sz="1800" b="1" dirty="0" smtClean="0"/>
              <a:t>Vision</a:t>
            </a:r>
            <a:r>
              <a:rPr lang="en-US" sz="1800" dirty="0" smtClean="0"/>
              <a:t>: Enable Configuration Manager to further reduce the operational costs of IT by providing basic power management features native to the product</a:t>
            </a:r>
          </a:p>
          <a:p>
            <a:pPr marL="0" indent="0">
              <a:buNone/>
            </a:pPr>
            <a:endParaRPr lang="en-US" sz="1800" dirty="0" smtClean="0"/>
          </a:p>
          <a:p>
            <a:pPr marL="0" indent="0">
              <a:buNone/>
            </a:pPr>
            <a:r>
              <a:rPr lang="en-US" sz="1600" b="1" dirty="0" smtClean="0"/>
              <a:t>Scope</a:t>
            </a:r>
          </a:p>
          <a:p>
            <a:pPr lvl="0"/>
            <a:r>
              <a:rPr lang="en-US" sz="1400" dirty="0" smtClean="0"/>
              <a:t>Focus on client scenarios but will work on server</a:t>
            </a:r>
          </a:p>
          <a:p>
            <a:r>
              <a:rPr lang="en-US" sz="1400" dirty="0" smtClean="0"/>
              <a:t>Understand user activity</a:t>
            </a:r>
          </a:p>
          <a:p>
            <a:r>
              <a:rPr lang="en-US" sz="1400" dirty="0" smtClean="0"/>
              <a:t>Understand machines not capable of power management </a:t>
            </a:r>
          </a:p>
          <a:p>
            <a:r>
              <a:rPr lang="en-US" sz="1400" dirty="0" smtClean="0"/>
              <a:t>Use safest sate possible while applying power policies (Stand by/Sleep)</a:t>
            </a:r>
          </a:p>
          <a:p>
            <a:r>
              <a:rPr lang="en-US" sz="1400" dirty="0" smtClean="0"/>
              <a:t>Ability to wake up from sleep to receive critical software update or app policy</a:t>
            </a:r>
          </a:p>
          <a:p>
            <a:r>
              <a:rPr lang="en-US" sz="1400" dirty="0" smtClean="0"/>
              <a:t>Dashboards of current power state tailored for facilities and purchasing personas</a:t>
            </a:r>
          </a:p>
          <a:p>
            <a:r>
              <a:rPr lang="en-US" sz="1400" dirty="0" smtClean="0"/>
              <a:t>Define new or customize out of the box power management policies</a:t>
            </a:r>
          </a:p>
          <a:p>
            <a:r>
              <a:rPr lang="en-US" sz="1400" dirty="0" smtClean="0"/>
              <a:t>Apply power policy, monitor and report consummation by individual system, facility, building..etc</a:t>
            </a:r>
          </a:p>
          <a:p>
            <a:r>
              <a:rPr lang="en-US" sz="1400" dirty="0" smtClean="0"/>
              <a:t>Calculate savings in WATT, $ and CO2 emission saved</a:t>
            </a:r>
          </a:p>
          <a:p>
            <a:r>
              <a:rPr lang="en-US" sz="1400" dirty="0" smtClean="0"/>
              <a:t>Simple and easy opt out process for </a:t>
            </a:r>
            <a:r>
              <a:rPr lang="en-US" sz="1400" dirty="0" err="1" smtClean="0"/>
              <a:t>admins</a:t>
            </a:r>
            <a:endParaRPr lang="en-US" sz="1400" dirty="0" smtClean="0"/>
          </a:p>
          <a:p>
            <a:endParaRPr lang="en-US" sz="1400" dirty="0" smtClean="0"/>
          </a:p>
          <a:p>
            <a:pPr>
              <a:buNone/>
            </a:pPr>
            <a:r>
              <a:rPr lang="en-US" sz="1400" b="1" dirty="0" smtClean="0"/>
              <a:t>Out of Scope</a:t>
            </a:r>
          </a:p>
          <a:p>
            <a:pPr lvl="0"/>
            <a:r>
              <a:rPr lang="en-US" sz="1400" dirty="0" smtClean="0"/>
              <a:t>Provide in-use file recovery</a:t>
            </a:r>
          </a:p>
          <a:p>
            <a:r>
              <a:rPr lang="en-US" sz="1400" dirty="0" smtClean="0"/>
              <a:t>Non-windows power management</a:t>
            </a:r>
          </a:p>
          <a:p>
            <a:pPr lvl="0"/>
            <a:r>
              <a:rPr lang="en-US" sz="1400" dirty="0" smtClean="0"/>
              <a:t>Windows Mobile Device power management</a:t>
            </a:r>
          </a:p>
          <a:p>
            <a:pPr lvl="0"/>
            <a:r>
              <a:rPr lang="en-US" sz="1400" dirty="0" smtClean="0"/>
              <a:t>Detailed system model power consumption metrics</a:t>
            </a:r>
          </a:p>
          <a:p>
            <a:pPr lvl="0"/>
            <a:r>
              <a:rPr lang="en-US" sz="1400" dirty="0" smtClean="0"/>
              <a:t>End user opt out</a:t>
            </a:r>
          </a:p>
          <a:p>
            <a:pPr lvl="0"/>
            <a:r>
              <a:rPr lang="en-US" sz="1400" dirty="0" smtClean="0"/>
              <a:t>Application exceptions</a:t>
            </a:r>
            <a:endParaRPr lang="en-US" sz="1600" b="1" dirty="0" smtClean="0"/>
          </a:p>
          <a:p>
            <a:pPr>
              <a:buNone/>
            </a:pPr>
            <a:endParaRPr lang="en-US" sz="1600" b="1" dirty="0" smtClean="0"/>
          </a:p>
          <a:p>
            <a:pPr>
              <a:buNone/>
            </a:pPr>
            <a:endParaRPr lang="en-US" sz="1600" dirty="0" smtClean="0"/>
          </a:p>
          <a:p>
            <a:endParaRPr lang="en-US" sz="1800" dirty="0" smtClean="0"/>
          </a:p>
          <a:p>
            <a:endParaRPr lang="en-US" sz="1800" dirty="0" smtClean="0"/>
          </a:p>
          <a:p>
            <a:endParaRPr lang="en-US" sz="1800" dirty="0" smtClean="0"/>
          </a:p>
          <a:p>
            <a:endParaRPr lang="en-US" sz="1800" dirty="0" smtClean="0"/>
          </a:p>
          <a:p>
            <a:pPr marL="0" indent="0">
              <a:buNone/>
            </a:pPr>
            <a:endParaRPr lang="en-US" sz="1800" b="1" dirty="0" smtClean="0"/>
          </a:p>
          <a:p>
            <a:pPr marL="0" indent="0">
              <a:buNone/>
            </a:pPr>
            <a:endParaRPr lang="en-US" sz="1800" dirty="0" smtClean="0"/>
          </a:p>
          <a:p>
            <a:pPr>
              <a:buNone/>
            </a:pPr>
            <a:endParaRPr lang="en-US" sz="1800"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erver_ID_Light_BLUE_Template">
  <a:themeElements>
    <a:clrScheme name="7-00270 Server ID 2">
      <a:dk1>
        <a:srgbClr val="000000"/>
      </a:dk1>
      <a:lt1>
        <a:srgbClr val="FFFFFF"/>
      </a:lt1>
      <a:dk2>
        <a:srgbClr val="050595"/>
      </a:dk2>
      <a:lt2>
        <a:srgbClr val="FFFF99"/>
      </a:lt2>
      <a:accent1>
        <a:srgbClr val="FFA514"/>
      </a:accent1>
      <a:accent2>
        <a:srgbClr val="5082B9"/>
      </a:accent2>
      <a:accent3>
        <a:srgbClr val="64BE46"/>
      </a:accent3>
      <a:accent4>
        <a:srgbClr val="D70023"/>
      </a:accent4>
      <a:accent5>
        <a:srgbClr val="F3E207"/>
      </a:accent5>
      <a:accent6>
        <a:srgbClr val="691987"/>
      </a:accent6>
      <a:hlink>
        <a:srgbClr val="5082B9"/>
      </a:hlink>
      <a:folHlink>
        <a:srgbClr val="7DDDFF"/>
      </a:folHlink>
    </a:clrScheme>
    <a:fontScheme name="Blue-Purple TT">
      <a:majorFont>
        <a:latin typeface="Segoe"/>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6">
                <a:lumMod val="50000"/>
              </a:schemeClr>
            </a:gs>
            <a:gs pos="80000">
              <a:schemeClr val="accent6"/>
            </a:gs>
            <a:gs pos="100000">
              <a:schemeClr val="accent6"/>
            </a:gs>
          </a:gsLst>
        </a:gradFill>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err="1" smtClean="0">
            <a:solidFill>
              <a:schemeClr val="bg1"/>
            </a:solidFill>
            <a:effectLst>
              <a:outerShdw blurRad="50800" dist="38100" dir="2700000" algn="tl" rotWithShape="0">
                <a:prstClr val="black">
                  <a:alpha val="40000"/>
                </a:prst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txDef>
      <a:spPr>
        <a:noFill/>
      </a:spPr>
      <a:bodyPr wrap="square" rtlCol="0">
        <a:spAutoFit/>
      </a:bodyPr>
      <a:lstStyle>
        <a:defPPr>
          <a:defRPr sz="2400" dirty="0" err="1" smtClean="0"/>
        </a:defPPr>
      </a:lstStyle>
    </a:tx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42B00AC035784A8B6E7795F085B93F" ma:contentTypeVersion="0" ma:contentTypeDescription="Create a new document." ma:contentTypeScope="" ma:versionID="060e92797587802b01a9d6af66e83d28">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5075DB-A101-4087-94D3-AEE9CA1065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4171DF2-6564-4DFD-9752-BCB31967FEFD}">
  <ds:schemaRefs>
    <ds:schemaRef ds:uri="http://schemas.microsoft.com/office/2006/metadata/properties"/>
  </ds:schemaRefs>
</ds:datastoreItem>
</file>

<file path=customXml/itemProps3.xml><?xml version="1.0" encoding="utf-8"?>
<ds:datastoreItem xmlns:ds="http://schemas.openxmlformats.org/officeDocument/2006/customXml" ds:itemID="{3166841B-4DF3-4F71-B585-CA1E40EEB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2189</TotalTime>
  <Words>2736</Words>
  <Application>Microsoft Office PowerPoint</Application>
  <PresentationFormat>On-screen Show (4:3)</PresentationFormat>
  <Paragraphs>385</Paragraphs>
  <Slides>40</Slides>
  <Notes>22</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Server_ID_Light_BLUE_Template</vt:lpstr>
      <vt:lpstr>White with Courier font for code slides</vt:lpstr>
      <vt:lpstr>Configuration Manager 2007 R3</vt:lpstr>
      <vt:lpstr>Feature Overview</vt:lpstr>
      <vt:lpstr>Support Configurations</vt:lpstr>
      <vt:lpstr>Slide 4</vt:lpstr>
      <vt:lpstr>Agenda</vt:lpstr>
      <vt:lpstr>Slide 6</vt:lpstr>
      <vt:lpstr>Slide 7</vt:lpstr>
      <vt:lpstr>Barriers to Entry</vt:lpstr>
      <vt:lpstr>ConfigMgr 2007 R3 Vision and Scope</vt:lpstr>
      <vt:lpstr>ConfigMgr 2007 R3 Investment</vt:lpstr>
      <vt:lpstr>Phase 1: Monitor current state and consumption </vt:lpstr>
      <vt:lpstr>Slide 12</vt:lpstr>
      <vt:lpstr>Phase 2:  Plan and create power management policy</vt:lpstr>
      <vt:lpstr>Phase 2:  Plan and create power management policy cont.</vt:lpstr>
      <vt:lpstr>Power Policy Properties</vt:lpstr>
      <vt:lpstr>Slide 16</vt:lpstr>
      <vt:lpstr>Phase 3:  Calculate savings</vt:lpstr>
      <vt:lpstr>Phase 4:  Check Compliance and Report savings</vt:lpstr>
      <vt:lpstr>Slide 19</vt:lpstr>
      <vt:lpstr>Slide 20</vt:lpstr>
      <vt:lpstr>Slide 21</vt:lpstr>
      <vt:lpstr>Slide 22</vt:lpstr>
      <vt:lpstr>Distribution Challenges Today</vt:lpstr>
      <vt:lpstr>Delta Active Directory Discovery</vt:lpstr>
      <vt:lpstr>Delta AD Discovery Cont.</vt:lpstr>
      <vt:lpstr>Delta AD Discovery Cont.</vt:lpstr>
      <vt:lpstr>Fast Collections</vt:lpstr>
      <vt:lpstr>Fast Collections Cont.</vt:lpstr>
      <vt:lpstr>Slide 29</vt:lpstr>
      <vt:lpstr>Supported Site Hierarchy Scale</vt:lpstr>
      <vt:lpstr>Slide 31</vt:lpstr>
      <vt:lpstr>Overview – Prestaged Media</vt:lpstr>
      <vt:lpstr>Prestaged Media Process</vt:lpstr>
      <vt:lpstr>Prestaged Media – How it works</vt:lpstr>
      <vt:lpstr>Slide 35</vt:lpstr>
      <vt:lpstr>Resource Management Improvements</vt:lpstr>
      <vt:lpstr>Resource Mgmt Improvements Cont.</vt:lpstr>
      <vt:lpstr>Slide 38</vt:lpstr>
      <vt:lpstr>MDM License</vt:lpstr>
      <vt:lpstr>Slide 40</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Title</dc:title>
  <dc:subject>&lt;Event Name Here&gt;</dc:subject>
  <dc:creator>Nate Sun</dc:creator>
  <dc:description>Template: Polly Macomber, Silver Fox Productions, Inc.
Formatting:
Event Date:
Event Location:
Audience:</dc:description>
  <cp:lastModifiedBy>Wally Mead</cp:lastModifiedBy>
  <cp:revision>144</cp:revision>
  <dcterms:created xsi:type="dcterms:W3CDTF">2008-03-07T17:11:54Z</dcterms:created>
  <dcterms:modified xsi:type="dcterms:W3CDTF">2009-11-09T19:10:10Z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0x0101001142B00AC035784A8B6E7795F085B93F</vt:lpwstr>
  </property>
</Properties>
</file>