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Default Extension="gif" ContentType="image/gif"/>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Lst>
  <p:notesMasterIdLst>
    <p:notesMasterId r:id="rId31"/>
  </p:notesMasterIdLst>
  <p:handoutMasterIdLst>
    <p:handoutMasterId r:id="rId32"/>
  </p:handoutMasterIdLst>
  <p:sldIdLst>
    <p:sldId id="256" r:id="rId5"/>
    <p:sldId id="257" r:id="rId6"/>
    <p:sldId id="283" r:id="rId7"/>
    <p:sldId id="284" r:id="rId8"/>
    <p:sldId id="285" r:id="rId9"/>
    <p:sldId id="286" r:id="rId10"/>
    <p:sldId id="287" r:id="rId11"/>
    <p:sldId id="289" r:id="rId12"/>
    <p:sldId id="311" r:id="rId13"/>
    <p:sldId id="314" r:id="rId14"/>
    <p:sldId id="301" r:id="rId15"/>
    <p:sldId id="299" r:id="rId16"/>
    <p:sldId id="300" r:id="rId17"/>
    <p:sldId id="292" r:id="rId18"/>
    <p:sldId id="291" r:id="rId19"/>
    <p:sldId id="293" r:id="rId20"/>
    <p:sldId id="296" r:id="rId21"/>
    <p:sldId id="297" r:id="rId22"/>
    <p:sldId id="295" r:id="rId23"/>
    <p:sldId id="298" r:id="rId24"/>
    <p:sldId id="306" r:id="rId25"/>
    <p:sldId id="307" r:id="rId26"/>
    <p:sldId id="304" r:id="rId27"/>
    <p:sldId id="308" r:id="rId28"/>
    <p:sldId id="274" r:id="rId29"/>
    <p:sldId id="280" r:id="rId30"/>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xmlns:mc="http://schemas.openxmlformats.org/markup-compatibility/2006" xmlns:a14="http://schemas.microsoft.com/office/drawing/2010/main" val="FF0000" mc:Ignorable=""/>
        </p14:laserClr>
      </p:ext>
      <p:ext uri="{2FDB2607-1784-4EEB-B798-7EB5836EED8A}">
        <p14:showMediaCtrls xmlns:p14="http://schemas.microsoft.com/office/powerpoint/2010/main" xmlns="" val="1"/>
      </p:ext>
    </p:extLst>
  </p:showPr>
  <p:clrMru>
    <a:srgbClr val="00994B"/>
    <a:srgbClr val="CCFFCC"/>
    <a:srgbClr val="CCCCCC"/>
    <a:srgbClr val="99CC99"/>
    <a:srgbClr val="F6AE1E"/>
    <a:srgbClr val="FFFFFF"/>
    <a:srgbClr val="FF0066"/>
    <a:srgbClr val="000000"/>
    <a:srgbClr val="F3AF35"/>
    <a:srgbClr val="9C42E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0716" autoAdjust="0"/>
  </p:normalViewPr>
  <p:slideViewPr>
    <p:cSldViewPr snapToGrid="0">
      <p:cViewPr varScale="1">
        <p:scale>
          <a:sx n="64" d="100"/>
          <a:sy n="64" d="100"/>
        </p:scale>
        <p:origin x="-1099" y="-77"/>
      </p:cViewPr>
      <p:guideLst>
        <p:guide orient="horz" pos="144"/>
        <p:guide orient="horz" pos="895"/>
        <p:guide orient="horz" pos="1484"/>
        <p:guide orient="horz" pos="1200"/>
        <p:guide orient="horz" pos="2736"/>
        <p:guide orient="horz" pos="3897"/>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8966"/>
    </p:cViewPr>
  </p:sorterViewPr>
  <p:notesViewPr>
    <p:cSldViewPr snapToGrid="0" showGuides="1">
      <p:cViewPr varScale="1">
        <p:scale>
          <a:sx n="64" d="100"/>
          <a:sy n="64" d="100"/>
        </p:scale>
        <p:origin x="-2814"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extLst>
      <p:ext uri="{BB962C8B-B14F-4D97-AF65-F5344CB8AC3E}">
        <p14:creationId xmlns:p14="http://schemas.microsoft.com/office/powerpoint/2010/main" xmlns="" val="36639054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xmlns="" val="2902167883"/>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err="1" smtClean="0"/>
              <a:t>Tech·Ed</a:t>
            </a:r>
            <a:r>
              <a:rPr lang="en-US" dirty="0" smtClean="0"/>
              <a:t>  North America 2009</a:t>
            </a:r>
          </a:p>
        </p:txBody>
      </p:sp>
      <p:sp>
        <p:nvSpPr>
          <p:cNvPr id="5" name="Date Placeholder 4"/>
          <p:cNvSpPr>
            <a:spLocks noGrp="1"/>
          </p:cNvSpPr>
          <p:nvPr>
            <p:ph type="dt" idx="11"/>
          </p:nvPr>
        </p:nvSpPr>
        <p:spPr/>
        <p:txBody>
          <a:bodyPr/>
          <a:lstStyle/>
          <a:p>
            <a:fld id="{81331B57-0BE5-4F82-AA58-76F53EFF3ADA}" type="datetime8">
              <a:rPr lang="en-US" smtClean="0"/>
              <a:pPr/>
              <a:t>11/9/2009 10:54 AM</a:t>
            </a:fld>
            <a:endParaRPr lang="en-US" dirty="0"/>
          </a:p>
        </p:txBody>
      </p:sp>
      <p:sp>
        <p:nvSpPr>
          <p:cNvPr id="6" name="Footer Placeholder 5"/>
          <p:cNvSpPr>
            <a:spLocks noGrp="1"/>
          </p:cNvSpPr>
          <p:nvPr>
            <p:ph type="ftr" sz="quarter" idx="12"/>
          </p:nvPr>
        </p:nvSpPr>
        <p:spPr/>
        <p:txBody>
          <a:bodyPr/>
          <a:lstStyle/>
          <a:p>
            <a:r>
              <a:rPr lang="en-US" dirty="0" smtClean="0"/>
              <a:t>© 2009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6F66E1-EE84-4B5D-9D8B-77D4EAEFF78A}"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5D3DD329-7CEA-4B60-90D4-8AF5696F33DA}"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13</a:t>
            </a:fld>
            <a:endParaRPr lang="en-US">
              <a:latin typeface="Segoe" pitchFamily="34" charset="0"/>
            </a:endParaRPr>
          </a:p>
        </p:txBody>
      </p:sp>
    </p:spTree>
    <p:extLst>
      <p:ext uri="{BB962C8B-B14F-4D97-AF65-F5344CB8AC3E}">
        <p14:creationId xmlns:p14="http://schemas.microsoft.com/office/powerpoint/2010/main" xmlns="" val="626721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F53434E-F623-4C69-8ECF-4C4C7B390334}"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5F53434E-F623-4C69-8ECF-4C4C7B390334}"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546" indent="-228546"/>
            <a:endParaRPr lang="en-US" baseline="0" dirty="0" smtClean="0"/>
          </a:p>
        </p:txBody>
      </p:sp>
      <p:sp>
        <p:nvSpPr>
          <p:cNvPr id="4" name="Slide Number Placeholder 3"/>
          <p:cNvSpPr>
            <a:spLocks noGrp="1"/>
          </p:cNvSpPr>
          <p:nvPr>
            <p:ph type="sldNum" sz="quarter" idx="10"/>
          </p:nvPr>
        </p:nvSpPr>
        <p:spPr/>
        <p:txBody>
          <a:bodyPr/>
          <a:lstStyle/>
          <a:p>
            <a:fld id="{082A357F-F80C-4D8F-94BA-235A7FE00688}"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Slide Number Placeholder 3"/>
          <p:cNvSpPr>
            <a:spLocks noGrp="1"/>
          </p:cNvSpPr>
          <p:nvPr>
            <p:ph type="sldNum" sz="quarter" idx="10"/>
          </p:nvPr>
        </p:nvSpPr>
        <p:spPr/>
        <p:txBody>
          <a:bodyPr/>
          <a:lstStyle/>
          <a:p>
            <a:fld id="{25AFE450-D77A-4165-B094-86A29CABB3B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3ABBDF-9F76-4CF5-A916-6A17A0C52A60}"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AFE450-D77A-4165-B094-86A29CABB3BD}"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err="1" smtClean="0"/>
              <a:t>Tech·Ed</a:t>
            </a:r>
            <a:r>
              <a:rPr lang="en-US" dirty="0" smtClean="0"/>
              <a:t>  North America 2009</a:t>
            </a:r>
          </a:p>
        </p:txBody>
      </p:sp>
      <p:sp>
        <p:nvSpPr>
          <p:cNvPr id="5" name="Date Placeholder 4"/>
          <p:cNvSpPr>
            <a:spLocks noGrp="1"/>
          </p:cNvSpPr>
          <p:nvPr>
            <p:ph type="dt" idx="11"/>
          </p:nvPr>
        </p:nvSpPr>
        <p:spPr/>
        <p:txBody>
          <a:bodyPr/>
          <a:lstStyle/>
          <a:p>
            <a:fld id="{81331B57-0BE5-4F82-AA58-76F53EFF3ADA}" type="datetime8">
              <a:rPr lang="en-US" smtClean="0"/>
              <a:pPr/>
              <a:t>11/9/2009 10:54 AM</a:t>
            </a:fld>
            <a:endParaRPr lang="en-US" dirty="0"/>
          </a:p>
        </p:txBody>
      </p:sp>
      <p:sp>
        <p:nvSpPr>
          <p:cNvPr id="6" name="Footer Placeholder 5"/>
          <p:cNvSpPr>
            <a:spLocks noGrp="1"/>
          </p:cNvSpPr>
          <p:nvPr>
            <p:ph type="ftr" sz="quarter" idx="12"/>
          </p:nvPr>
        </p:nvSpPr>
        <p:spPr/>
        <p:txBody>
          <a:bodyPr/>
          <a:lstStyle/>
          <a:p>
            <a:r>
              <a:rPr lang="en-US" dirty="0" smtClean="0"/>
              <a:t>© 2009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23</a:t>
            </a:fld>
            <a:endParaRPr lang="en-US">
              <a:latin typeface="Segoe" pitchFamily="34" charset="0"/>
            </a:endParaRPr>
          </a:p>
        </p:txBody>
      </p:sp>
    </p:spTree>
    <p:extLst>
      <p:ext uri="{BB962C8B-B14F-4D97-AF65-F5344CB8AC3E}">
        <p14:creationId xmlns:p14="http://schemas.microsoft.com/office/powerpoint/2010/main" xmlns="" val="1393628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2A357F-F80C-4D8F-94BA-235A7FE00688}"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11/9/2009 10:54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5</a:t>
            </a:fld>
            <a:endParaRPr lang="en-US">
              <a:latin typeface="Segoe" pitchFamily="34" charset="0"/>
            </a:endParaRPr>
          </a:p>
        </p:txBody>
      </p:sp>
    </p:spTree>
    <p:extLst>
      <p:ext uri="{BB962C8B-B14F-4D97-AF65-F5344CB8AC3E}">
        <p14:creationId xmlns:p14="http://schemas.microsoft.com/office/powerpoint/2010/main" xmlns="" val="2723369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6</a:t>
            </a:fld>
            <a:endParaRPr lang="en-US">
              <a:latin typeface="Segoe" pitchFamily="34" charset="0"/>
            </a:endParaRPr>
          </a:p>
        </p:txBody>
      </p:sp>
    </p:spTree>
    <p:extLst>
      <p:ext uri="{BB962C8B-B14F-4D97-AF65-F5344CB8AC3E}">
        <p14:creationId xmlns:p14="http://schemas.microsoft.com/office/powerpoint/2010/main" xmlns="" val="337961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80CB99-47E3-46F4-AAEB-3919FBEFC014}" type="slidenum">
              <a:rPr lang="en-US" smtClean="0">
                <a:latin typeface="Segoe" pitchFamily="34" charset="0"/>
              </a:rPr>
              <a:pPr/>
              <a:t>7</a:t>
            </a:fld>
            <a:endParaRPr lang="en-US">
              <a:latin typeface="Segoe" pitchFamily="34" charset="0"/>
            </a:endParaRPr>
          </a:p>
        </p:txBody>
      </p:sp>
    </p:spTree>
    <p:extLst>
      <p:ext uri="{BB962C8B-B14F-4D97-AF65-F5344CB8AC3E}">
        <p14:creationId xmlns:p14="http://schemas.microsoft.com/office/powerpoint/2010/main" xmlns="" val="1530086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AECA84-2A02-4676-824B-31C81BA95963}"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36488" indent="-336488">
              <a:buFont typeface="Arial" pitchFamily="34" charset="0"/>
              <a:buChar char="•"/>
            </a:pPr>
            <a:endParaRPr lang="en-US" dirty="0"/>
          </a:p>
        </p:txBody>
      </p:sp>
      <p:sp>
        <p:nvSpPr>
          <p:cNvPr id="4" name="Date Placeholder 3"/>
          <p:cNvSpPr>
            <a:spLocks noGrp="1"/>
          </p:cNvSpPr>
          <p:nvPr>
            <p:ph type="dt" idx="10"/>
          </p:nvPr>
        </p:nvSpPr>
        <p:spPr/>
        <p:txBody>
          <a:bodyPr/>
          <a:lstStyle/>
          <a:p>
            <a:pPr>
              <a:defRPr/>
            </a:pPr>
            <a:fld id="{36C87705-B7FB-4E12-B791-4FC0F1B93911}" type="datetime8">
              <a:rPr lang="en-US" smtClean="0"/>
              <a:pPr>
                <a:defRPr/>
              </a:pPr>
              <a:t>11/9/2009 10:54 AM</a:t>
            </a:fld>
            <a:endParaRPr lang="en-US" dirty="0"/>
          </a:p>
        </p:txBody>
      </p:sp>
      <p:sp>
        <p:nvSpPr>
          <p:cNvPr id="5" name="Footer Placeholder 4"/>
          <p:cNvSpPr>
            <a:spLocks noGrp="1"/>
          </p:cNvSpPr>
          <p:nvPr>
            <p:ph type="ftr" sz="quarter" idx="11"/>
          </p:nvPr>
        </p:nvSpPr>
        <p:spPr/>
        <p:txBody>
          <a:bodyPr/>
          <a:lstStyle/>
          <a:p>
            <a:pPr>
              <a:defRPr/>
            </a:pPr>
            <a:r>
              <a:rPr lang="en-US" dirty="0" smtClean="0"/>
              <a:t>© 2005 Microsoft Corporation. All rights reserved.</a:t>
            </a:r>
          </a:p>
          <a:p>
            <a:pPr>
              <a:defRPr/>
            </a:pPr>
            <a:r>
              <a:rPr lang="en-US" dirty="0" smtClean="0"/>
              <a:t>This presentation is for informational purposes only. Microsoft makes no warranties, express or implied, in this summary.</a:t>
            </a:r>
            <a:endParaRPr lang="en-US" dirty="0">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1FF52822-3205-49AC-9711-2F46EDEA453A}"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defTabSz="800005">
              <a:spcBef>
                <a:spcPct val="0"/>
              </a:spcBef>
              <a:spcAft>
                <a:spcPct val="35000"/>
              </a:spcAft>
            </a:pPr>
            <a:endParaRPr lang="en-US" b="1" dirty="0" smtClean="0">
              <a:solidFill>
                <a:schemeClr val="tx1"/>
              </a:solidFill>
              <a:effectLst>
                <a:outerShdw blurRad="38100" dist="38100" dir="2700000" algn="tl">
                  <a:srgbClr val="000000">
                    <a:alpha val="43137"/>
                  </a:srgbClr>
                </a:outerShdw>
              </a:effectLst>
              <a:latin typeface="Segoe"/>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1"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3"/>
        </a:buBlip>
        <a:defRPr sz="3200" kern="1200">
          <a:solidFill>
            <a:srgbClr val="99CC99"/>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4"/>
        </a:buBlip>
        <a:defRPr sz="2800" kern="1200">
          <a:solidFill>
            <a:srgbClr val="99CC99"/>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4"/>
        </a:buBlip>
        <a:defRPr sz="2400" kern="1200">
          <a:solidFill>
            <a:srgbClr val="99CC99"/>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4"/>
        </a:buBlip>
        <a:defRPr sz="2400" kern="1200">
          <a:solidFill>
            <a:srgbClr val="99CC99"/>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4"/>
        </a:buBlip>
        <a:defRPr sz="2400" kern="1200">
          <a:solidFill>
            <a:srgbClr val="99CC99"/>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3" Type="http://schemas.openxmlformats.org/officeDocument/2006/relationships/notesSlide" Target="../notesSlides/notesSlide15.xml"/><Relationship Id="rId7" Type="http://schemas.openxmlformats.org/officeDocument/2006/relationships/oleObject" Target="../embeddings/oleObject3.bin"/><Relationship Id="rId12"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7.bin"/><Relationship Id="rId5" Type="http://schemas.openxmlformats.org/officeDocument/2006/relationships/oleObject" Target="../embeddings/oleObject1.bin"/><Relationship Id="rId10" Type="http://schemas.openxmlformats.org/officeDocument/2006/relationships/oleObject" Target="../embeddings/oleObject6.bin"/><Relationship Id="rId4" Type="http://schemas.openxmlformats.org/officeDocument/2006/relationships/image" Target="../media/image29.png"/><Relationship Id="rId9" Type="http://schemas.openxmlformats.org/officeDocument/2006/relationships/oleObject" Target="../embeddings/oleObject5.bin"/><Relationship Id="rId1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2.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0.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w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30" name="Picture 6" descr="D:\DVD Art\DVD_ART34\Artwork_Imagery\Shapes\Circular shapes\3d Disc shapes\flat blue cylinder disc.png"/>
          <p:cNvPicPr>
            <a:picLocks noChangeAspect="1" noChangeArrowheads="1"/>
          </p:cNvPicPr>
          <p:nvPr/>
        </p:nvPicPr>
        <p:blipFill>
          <a:blip r:embed="rId3" cstate="print"/>
          <a:srcRect/>
          <a:stretch>
            <a:fillRect/>
          </a:stretch>
        </p:blipFill>
        <p:spPr bwMode="auto">
          <a:xfrm>
            <a:off x="533400" y="1663996"/>
            <a:ext cx="1676400" cy="609600"/>
          </a:xfrm>
          <a:prstGeom prst="rect">
            <a:avLst/>
          </a:prstGeom>
          <a:noFill/>
        </p:spPr>
      </p:pic>
      <p:pic>
        <p:nvPicPr>
          <p:cNvPr id="1029" name="Picture 5" descr="C:\Users\jeffwe\Pictures\13343_Simplified_Windows_Vista_Deployment_F.png"/>
          <p:cNvPicPr>
            <a:picLocks noChangeAspect="1" noChangeArrowheads="1"/>
          </p:cNvPicPr>
          <p:nvPr/>
        </p:nvPicPr>
        <p:blipFill>
          <a:blip r:embed="rId4" cstate="print"/>
          <a:srcRect/>
          <a:stretch>
            <a:fillRect/>
          </a:stretch>
        </p:blipFill>
        <p:spPr bwMode="auto">
          <a:xfrm>
            <a:off x="1219201" y="1359196"/>
            <a:ext cx="1143000" cy="1143000"/>
          </a:xfrm>
          <a:prstGeom prst="rect">
            <a:avLst/>
          </a:prstGeom>
          <a:noFill/>
        </p:spPr>
      </p:pic>
      <p:sp>
        <p:nvSpPr>
          <p:cNvPr id="33" name="Title 32"/>
          <p:cNvSpPr>
            <a:spLocks noGrp="1"/>
          </p:cNvSpPr>
          <p:nvPr>
            <p:ph type="title"/>
          </p:nvPr>
        </p:nvSpPr>
        <p:spPr>
          <a:xfrm>
            <a:off x="381000" y="230188"/>
            <a:ext cx="8382000" cy="836612"/>
          </a:xfrm>
          <a:ln>
            <a:noFill/>
          </a:ln>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l"/>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Simplify and improve our cores</a:t>
            </a:r>
            <a:endParaRPr 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pSp>
        <p:nvGrpSpPr>
          <p:cNvPr id="2" name="Group 33"/>
          <p:cNvGrpSpPr/>
          <p:nvPr/>
        </p:nvGrpSpPr>
        <p:grpSpPr>
          <a:xfrm>
            <a:off x="342900" y="901996"/>
            <a:ext cx="8458200" cy="1447800"/>
            <a:chOff x="0" y="0"/>
            <a:chExt cx="8458200" cy="1183741"/>
          </a:xfrm>
        </p:grpSpPr>
        <p:sp>
          <p:nvSpPr>
            <p:cNvPr id="50" name="Rounded Rectangle 49"/>
            <p:cNvSpPr/>
            <p:nvPr/>
          </p:nvSpPr>
          <p:spPr>
            <a:xfrm>
              <a:off x="0" y="0"/>
              <a:ext cx="8458200" cy="1183741"/>
            </a:xfrm>
            <a:prstGeom prst="roundRect">
              <a:avLst>
                <a:gd name="adj" fmla="val 10000"/>
              </a:avLst>
            </a:prstGeom>
            <a:no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1" name="Rounded Rectangle 4"/>
            <p:cNvSpPr/>
            <p:nvPr/>
          </p:nvSpPr>
          <p:spPr>
            <a:xfrm>
              <a:off x="1943100" y="0"/>
              <a:ext cx="6515099" cy="1183741"/>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lvl="0" defTabSz="800100" eaLnBrk="0" fontAlgn="base" hangingPunct="0">
                <a:lnSpc>
                  <a:spcPct val="90000"/>
                </a:lnSpc>
                <a:spcBef>
                  <a:spcPct val="0"/>
                </a:spcBef>
                <a:spcAft>
                  <a:spcPct val="0"/>
                </a:spcAft>
              </a:pPr>
              <a:r>
                <a:rPr lang="en-US" b="1" dirty="0">
                  <a:solidFill>
                    <a:schemeClr val="tx1"/>
                  </a:solidFill>
                  <a:effectLst>
                    <a:outerShdw blurRad="38100" dist="38100" dir="2700000" algn="tl">
                      <a:srgbClr val="000000">
                        <a:alpha val="43137"/>
                      </a:srgbClr>
                    </a:outerShdw>
                  </a:effectLst>
                  <a:latin typeface="Segoe"/>
                </a:rPr>
                <a:t>Embrace User Centric</a:t>
              </a:r>
              <a:endParaRPr lang="en-US" sz="1600" dirty="0">
                <a:solidFill>
                  <a:schemeClr val="tx1"/>
                </a:solidFill>
                <a:latin typeface="Segoe"/>
              </a:endParaRPr>
            </a:p>
            <a:p>
              <a:pPr marL="693738" lvl="2" indent="-236538" fontAlgn="base">
                <a:lnSpc>
                  <a:spcPct val="90000"/>
                </a:lnSpc>
                <a:spcBef>
                  <a:spcPct val="20000"/>
                </a:spcBef>
                <a:spcAft>
                  <a:spcPct val="15000"/>
                </a:spcAft>
                <a:buFont typeface="Arial" pitchFamily="34" charset="0"/>
                <a:buChar char="•"/>
              </a:pPr>
              <a:r>
                <a:rPr lang="en-US" sz="1200" dirty="0">
                  <a:solidFill>
                    <a:schemeClr val="tx1"/>
                  </a:solidFill>
                  <a:latin typeface="Segoe"/>
                </a:rPr>
                <a:t>Provide a rich application management model to capture admin intent</a:t>
              </a:r>
            </a:p>
            <a:p>
              <a:pPr marL="693738" lvl="2" indent="-236538" fontAlgn="base">
                <a:lnSpc>
                  <a:spcPct val="90000"/>
                </a:lnSpc>
                <a:spcBef>
                  <a:spcPct val="20000"/>
                </a:spcBef>
                <a:spcAft>
                  <a:spcPct val="15000"/>
                </a:spcAft>
                <a:buFont typeface="Arial" pitchFamily="34" charset="0"/>
                <a:buChar char="•"/>
              </a:pPr>
              <a:r>
                <a:rPr lang="en-US" sz="1200" dirty="0">
                  <a:solidFill>
                    <a:schemeClr val="tx1"/>
                  </a:solidFill>
                  <a:latin typeface="Segoe"/>
                </a:rPr>
                <a:t>Allow the administrator to think users first</a:t>
              </a:r>
            </a:p>
            <a:p>
              <a:pPr marL="693738" lvl="2" indent="-236538" fontAlgn="base">
                <a:lnSpc>
                  <a:spcPct val="90000"/>
                </a:lnSpc>
                <a:spcBef>
                  <a:spcPct val="20000"/>
                </a:spcBef>
                <a:spcAft>
                  <a:spcPct val="15000"/>
                </a:spcAft>
                <a:buFont typeface="Arial" pitchFamily="34" charset="0"/>
                <a:buChar char="•"/>
              </a:pPr>
              <a:r>
                <a:rPr lang="en-US" sz="1200" dirty="0">
                  <a:solidFill>
                    <a:schemeClr val="tx1"/>
                  </a:solidFill>
                  <a:latin typeface="Segoe"/>
                </a:rPr>
                <a:t>Allow the user to define their relationship to </a:t>
              </a:r>
              <a:r>
                <a:rPr lang="en-US" sz="1200" dirty="0" smtClean="0">
                  <a:solidFill>
                    <a:schemeClr val="tx1"/>
                  </a:solidFill>
                  <a:latin typeface="Segoe"/>
                </a:rPr>
                <a:t>applications</a:t>
              </a:r>
            </a:p>
            <a:p>
              <a:pPr marL="693738" lvl="2" indent="-236538" fontAlgn="base">
                <a:lnSpc>
                  <a:spcPct val="90000"/>
                </a:lnSpc>
                <a:spcBef>
                  <a:spcPct val="20000"/>
                </a:spcBef>
                <a:spcAft>
                  <a:spcPct val="15000"/>
                </a:spcAft>
                <a:buFont typeface="Arial" pitchFamily="34" charset="0"/>
                <a:buChar char="•"/>
              </a:pPr>
              <a:r>
                <a:rPr lang="en-US" sz="1200" dirty="0">
                  <a:solidFill>
                    <a:schemeClr val="tx1"/>
                  </a:solidFill>
                  <a:latin typeface="Segoe"/>
                </a:rPr>
                <a:t>Improve the management of non-PC devices</a:t>
              </a:r>
            </a:p>
            <a:p>
              <a:pPr marL="457200" lvl="2" fontAlgn="base">
                <a:lnSpc>
                  <a:spcPct val="90000"/>
                </a:lnSpc>
                <a:spcBef>
                  <a:spcPct val="20000"/>
                </a:spcBef>
                <a:spcAft>
                  <a:spcPct val="15000"/>
                </a:spcAft>
              </a:pPr>
              <a:endParaRPr lang="en-US" sz="1400" dirty="0">
                <a:solidFill>
                  <a:schemeClr val="tx1"/>
                </a:solidFill>
                <a:latin typeface="Segoe"/>
              </a:endParaRPr>
            </a:p>
          </p:txBody>
        </p:sp>
      </p:grpSp>
      <p:grpSp>
        <p:nvGrpSpPr>
          <p:cNvPr id="4" name="Group 40"/>
          <p:cNvGrpSpPr/>
          <p:nvPr/>
        </p:nvGrpSpPr>
        <p:grpSpPr>
          <a:xfrm>
            <a:off x="342900" y="4407196"/>
            <a:ext cx="8458200" cy="1752600"/>
            <a:chOff x="0" y="4148564"/>
            <a:chExt cx="8458200" cy="1183741"/>
          </a:xfrm>
          <a:noFill/>
        </p:grpSpPr>
        <p:sp>
          <p:nvSpPr>
            <p:cNvPr id="43" name="Rounded Rectangle 42"/>
            <p:cNvSpPr/>
            <p:nvPr/>
          </p:nvSpPr>
          <p:spPr>
            <a:xfrm>
              <a:off x="0" y="4148564"/>
              <a:ext cx="8458200" cy="1183741"/>
            </a:xfrm>
            <a:prstGeom prst="roundRect">
              <a:avLst>
                <a:gd name="adj" fmla="val 10000"/>
              </a:avLst>
            </a:prstGeom>
            <a:grp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ounded Rectangle 13"/>
            <p:cNvSpPr/>
            <p:nvPr/>
          </p:nvSpPr>
          <p:spPr>
            <a:xfrm>
              <a:off x="1943100" y="4148564"/>
              <a:ext cx="6515099" cy="1183741"/>
            </a:xfrm>
            <a:prstGeom prst="rect">
              <a:avLst/>
            </a:prstGeom>
            <a:grpFill/>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lvl="0" defTabSz="800100">
                <a:lnSpc>
                  <a:spcPct val="90000"/>
                </a:lnSpc>
                <a:spcBef>
                  <a:spcPct val="0"/>
                </a:spcBef>
                <a:spcAft>
                  <a:spcPct val="35000"/>
                </a:spcAft>
              </a:pPr>
              <a:r>
                <a:rPr lang="en-US" b="1" dirty="0">
                  <a:solidFill>
                    <a:schemeClr val="tx1"/>
                  </a:solidFill>
                  <a:effectLst>
                    <a:outerShdw blurRad="38100" dist="38100" dir="2700000" algn="tl">
                      <a:srgbClr val="000000">
                        <a:alpha val="43137"/>
                      </a:srgbClr>
                    </a:outerShdw>
                  </a:effectLst>
                  <a:latin typeface="Segoe"/>
                </a:rPr>
                <a:t>Keep our customers happy</a:t>
              </a:r>
            </a:p>
            <a:p>
              <a:pPr marL="682625" lvl="1" indent="-225425" defTabSz="800100">
                <a:lnSpc>
                  <a:spcPct val="90000"/>
                </a:lnSpc>
                <a:spcBef>
                  <a:spcPct val="0"/>
                </a:spcBef>
                <a:spcAft>
                  <a:spcPct val="35000"/>
                </a:spcAft>
                <a:buFont typeface="Arial" pitchFamily="34" charset="0"/>
                <a:buChar char="•"/>
              </a:pPr>
              <a:r>
                <a:rPr lang="en-US" sz="1400" dirty="0">
                  <a:solidFill>
                    <a:schemeClr val="tx1"/>
                  </a:solidFill>
                  <a:latin typeface="Segoe"/>
                </a:rPr>
                <a:t>Redesigned admin experience and role-based security model</a:t>
              </a:r>
            </a:p>
            <a:p>
              <a:pPr marL="682625" lvl="1" indent="-225425" defTabSz="800100">
                <a:lnSpc>
                  <a:spcPct val="90000"/>
                </a:lnSpc>
                <a:spcBef>
                  <a:spcPct val="0"/>
                </a:spcBef>
                <a:spcAft>
                  <a:spcPct val="35000"/>
                </a:spcAft>
                <a:buFont typeface="Arial" pitchFamily="34" charset="0"/>
                <a:buChar char="•"/>
              </a:pPr>
              <a:r>
                <a:rPr lang="en-US" sz="1400" dirty="0">
                  <a:solidFill>
                    <a:schemeClr val="tx1"/>
                  </a:solidFill>
                  <a:latin typeface="Segoe"/>
                </a:rPr>
                <a:t>Native 64-bit and full Unicode support</a:t>
              </a:r>
            </a:p>
            <a:p>
              <a:pPr marL="682625" lvl="1" indent="-225425" defTabSz="800100">
                <a:lnSpc>
                  <a:spcPct val="90000"/>
                </a:lnSpc>
                <a:spcBef>
                  <a:spcPct val="0"/>
                </a:spcBef>
                <a:spcAft>
                  <a:spcPct val="35000"/>
                </a:spcAft>
                <a:buFont typeface="Arial" pitchFamily="34" charset="0"/>
                <a:buChar char="•"/>
              </a:pPr>
              <a:r>
                <a:rPr lang="en-US" sz="1400" dirty="0">
                  <a:solidFill>
                    <a:schemeClr val="tx1"/>
                  </a:solidFill>
                  <a:latin typeface="Segoe"/>
                </a:rPr>
                <a:t>Software Updates auto-deployment (including Forefront definitions)</a:t>
              </a:r>
            </a:p>
            <a:p>
              <a:pPr marL="682625" lvl="1" indent="-225425" defTabSz="800100">
                <a:lnSpc>
                  <a:spcPct val="90000"/>
                </a:lnSpc>
                <a:spcBef>
                  <a:spcPct val="0"/>
                </a:spcBef>
                <a:spcAft>
                  <a:spcPct val="35000"/>
                </a:spcAft>
                <a:buFont typeface="Arial" pitchFamily="34" charset="0"/>
                <a:buChar char="•"/>
              </a:pPr>
              <a:r>
                <a:rPr lang="en-US" sz="1400" dirty="0">
                  <a:solidFill>
                    <a:schemeClr val="tx1"/>
                  </a:solidFill>
                  <a:latin typeface="Segoe"/>
                </a:rPr>
                <a:t>Automated compliance remediation (DCM “set”)</a:t>
              </a:r>
            </a:p>
            <a:p>
              <a:pPr marL="682625" lvl="1" indent="-225425" defTabSz="800100">
                <a:lnSpc>
                  <a:spcPct val="90000"/>
                </a:lnSpc>
                <a:spcBef>
                  <a:spcPct val="0"/>
                </a:spcBef>
                <a:spcAft>
                  <a:spcPct val="35000"/>
                </a:spcAft>
                <a:buFont typeface="Arial" pitchFamily="34" charset="0"/>
                <a:buChar char="•"/>
              </a:pPr>
              <a:r>
                <a:rPr lang="en-US" sz="1400" dirty="0">
                  <a:solidFill>
                    <a:schemeClr val="tx1"/>
                  </a:solidFill>
                  <a:latin typeface="Segoe"/>
                </a:rPr>
                <a:t>And much, much more…</a:t>
              </a:r>
            </a:p>
          </p:txBody>
        </p:sp>
      </p:grpSp>
      <p:pic>
        <p:nvPicPr>
          <p:cNvPr id="25"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533401" y="1282996"/>
            <a:ext cx="464196" cy="559670"/>
          </a:xfrm>
          <a:prstGeom prst="rect">
            <a:avLst/>
          </a:prstGeom>
          <a:noFill/>
        </p:spPr>
      </p:pic>
      <p:pic>
        <p:nvPicPr>
          <p:cNvPr id="26" name="Picture 37" descr="D:\DVD Art\DVD_ART34\Logos\Microsoft Office 2007 - all products\Outlook 2007\Office Outlook 2007 Product Icon.png"/>
          <p:cNvPicPr>
            <a:picLocks noChangeAspect="1" noChangeArrowheads="1"/>
          </p:cNvPicPr>
          <p:nvPr/>
        </p:nvPicPr>
        <p:blipFill>
          <a:blip r:embed="rId6" cstate="print"/>
          <a:srcRect/>
          <a:stretch>
            <a:fillRect/>
          </a:stretch>
        </p:blipFill>
        <p:spPr bwMode="auto">
          <a:xfrm>
            <a:off x="1295402" y="901996"/>
            <a:ext cx="652645" cy="609600"/>
          </a:xfrm>
          <a:prstGeom prst="rect">
            <a:avLst/>
          </a:prstGeom>
          <a:noFill/>
        </p:spPr>
      </p:pic>
      <p:pic>
        <p:nvPicPr>
          <p:cNvPr id="27" name="Picture 16" descr="D:\DVD Art\DVD_ART34\Artwork_Imagery\Shapes\Arrows\Curved\big green arrow.png"/>
          <p:cNvPicPr>
            <a:picLocks noChangeAspect="1" noChangeArrowheads="1"/>
          </p:cNvPicPr>
          <p:nvPr/>
        </p:nvPicPr>
        <p:blipFill>
          <a:blip r:embed="rId7" cstate="print">
            <a:duotone>
              <a:schemeClr val="accent3">
                <a:shade val="45000"/>
                <a:satMod val="135000"/>
              </a:schemeClr>
              <a:prstClr val="white"/>
            </a:duotone>
          </a:blip>
          <a:srcRect/>
          <a:stretch>
            <a:fillRect/>
          </a:stretch>
        </p:blipFill>
        <p:spPr bwMode="auto">
          <a:xfrm rot="5762876" flipV="1">
            <a:off x="862322" y="1034377"/>
            <a:ext cx="522280" cy="505254"/>
          </a:xfrm>
          <a:prstGeom prst="rect">
            <a:avLst/>
          </a:prstGeom>
          <a:noFill/>
        </p:spPr>
      </p:pic>
      <p:pic>
        <p:nvPicPr>
          <p:cNvPr id="28" name="Picture 16" descr="D:\DVD Art\DVD_ART34\Artwork_Imagery\Shapes\Arrows\Curved\big green arrow.png"/>
          <p:cNvPicPr>
            <a:picLocks noChangeAspect="1" noChangeArrowheads="1"/>
          </p:cNvPicPr>
          <p:nvPr/>
        </p:nvPicPr>
        <p:blipFill>
          <a:blip r:embed="rId8" cstate="print">
            <a:duotone>
              <a:schemeClr val="accent3">
                <a:shade val="45000"/>
                <a:satMod val="135000"/>
              </a:schemeClr>
              <a:prstClr val="white"/>
            </a:duotone>
          </a:blip>
          <a:srcRect/>
          <a:stretch>
            <a:fillRect/>
          </a:stretch>
        </p:blipFill>
        <p:spPr bwMode="auto">
          <a:xfrm rot="4451567">
            <a:off x="890543" y="1501927"/>
            <a:ext cx="515123" cy="498331"/>
          </a:xfrm>
          <a:prstGeom prst="rect">
            <a:avLst/>
          </a:prstGeom>
          <a:noFill/>
        </p:spPr>
      </p:pic>
      <p:pic>
        <p:nvPicPr>
          <p:cNvPr id="29"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1676401" y="4483396"/>
            <a:ext cx="464196" cy="559670"/>
          </a:xfrm>
          <a:prstGeom prst="rect">
            <a:avLst/>
          </a:prstGeom>
          <a:noFill/>
        </p:spPr>
      </p:pic>
      <p:pic>
        <p:nvPicPr>
          <p:cNvPr id="30"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1295400" y="4483396"/>
            <a:ext cx="464196" cy="559670"/>
          </a:xfrm>
          <a:prstGeom prst="rect">
            <a:avLst/>
          </a:prstGeom>
          <a:noFill/>
        </p:spPr>
      </p:pic>
      <p:pic>
        <p:nvPicPr>
          <p:cNvPr id="31"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914400" y="4483396"/>
            <a:ext cx="464196" cy="559670"/>
          </a:xfrm>
          <a:prstGeom prst="rect">
            <a:avLst/>
          </a:prstGeom>
          <a:noFill/>
        </p:spPr>
      </p:pic>
      <p:pic>
        <p:nvPicPr>
          <p:cNvPr id="32"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533401" y="4483396"/>
            <a:ext cx="464196" cy="559670"/>
          </a:xfrm>
          <a:prstGeom prst="rect">
            <a:avLst/>
          </a:prstGeom>
          <a:noFill/>
        </p:spPr>
      </p:pic>
      <p:pic>
        <p:nvPicPr>
          <p:cNvPr id="34"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1524001" y="4788196"/>
            <a:ext cx="464196" cy="559670"/>
          </a:xfrm>
          <a:prstGeom prst="rect">
            <a:avLst/>
          </a:prstGeom>
          <a:noFill/>
        </p:spPr>
      </p:pic>
      <p:pic>
        <p:nvPicPr>
          <p:cNvPr id="35"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1143000" y="4788196"/>
            <a:ext cx="464196" cy="559670"/>
          </a:xfrm>
          <a:prstGeom prst="rect">
            <a:avLst/>
          </a:prstGeom>
          <a:noFill/>
        </p:spPr>
      </p:pic>
      <p:pic>
        <p:nvPicPr>
          <p:cNvPr id="36"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762000" y="4788196"/>
            <a:ext cx="464196" cy="559670"/>
          </a:xfrm>
          <a:prstGeom prst="rect">
            <a:avLst/>
          </a:prstGeom>
          <a:noFill/>
        </p:spPr>
      </p:pic>
      <p:pic>
        <p:nvPicPr>
          <p:cNvPr id="37"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1371601" y="5169196"/>
            <a:ext cx="464196" cy="559670"/>
          </a:xfrm>
          <a:prstGeom prst="rect">
            <a:avLst/>
          </a:prstGeom>
          <a:noFill/>
        </p:spPr>
      </p:pic>
      <p:pic>
        <p:nvPicPr>
          <p:cNvPr id="38"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990600" y="5169196"/>
            <a:ext cx="464196" cy="559670"/>
          </a:xfrm>
          <a:prstGeom prst="rect">
            <a:avLst/>
          </a:prstGeom>
          <a:noFill/>
        </p:spPr>
      </p:pic>
      <p:pic>
        <p:nvPicPr>
          <p:cNvPr id="39"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1219201" y="5473996"/>
            <a:ext cx="464196" cy="559670"/>
          </a:xfrm>
          <a:prstGeom prst="rect">
            <a:avLst/>
          </a:prstGeom>
          <a:noFill/>
        </p:spPr>
      </p:pic>
      <p:grpSp>
        <p:nvGrpSpPr>
          <p:cNvPr id="40" name="Group 36"/>
          <p:cNvGrpSpPr/>
          <p:nvPr/>
        </p:nvGrpSpPr>
        <p:grpSpPr>
          <a:xfrm>
            <a:off x="342900" y="2524038"/>
            <a:ext cx="8458200" cy="1730758"/>
            <a:chOff x="0" y="1302115"/>
            <a:chExt cx="8458200" cy="1425958"/>
          </a:xfrm>
          <a:noFill/>
        </p:grpSpPr>
        <p:sp>
          <p:nvSpPr>
            <p:cNvPr id="41" name="Rounded Rectangle 40"/>
            <p:cNvSpPr/>
            <p:nvPr/>
          </p:nvSpPr>
          <p:spPr>
            <a:xfrm>
              <a:off x="0" y="1302115"/>
              <a:ext cx="8458200" cy="1425958"/>
            </a:xfrm>
            <a:prstGeom prst="roundRect">
              <a:avLst>
                <a:gd name="adj" fmla="val 10000"/>
              </a:avLst>
            </a:prstGeom>
            <a:grp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Rounded Rectangle 7"/>
            <p:cNvSpPr/>
            <p:nvPr/>
          </p:nvSpPr>
          <p:spPr>
            <a:xfrm>
              <a:off x="1943100" y="1302115"/>
              <a:ext cx="6515099" cy="1425958"/>
            </a:xfrm>
            <a:prstGeom prst="rect">
              <a:avLst/>
            </a:prstGeom>
            <a:solidFill>
              <a:schemeClr val="accent2"/>
            </a:solidFill>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lvl="0" defTabSz="800100" eaLnBrk="0" fontAlgn="base" hangingPunct="0">
                <a:lnSpc>
                  <a:spcPct val="90000"/>
                </a:lnSpc>
                <a:spcBef>
                  <a:spcPct val="0"/>
                </a:spcBef>
                <a:spcAft>
                  <a:spcPct val="0"/>
                </a:spcAft>
              </a:pPr>
              <a:r>
                <a:rPr lang="en-US" b="1" dirty="0">
                  <a:solidFill>
                    <a:schemeClr val="tx1"/>
                  </a:solidFill>
                  <a:effectLst>
                    <a:outerShdw blurRad="38100" dist="38100" dir="2700000" algn="tl">
                      <a:srgbClr val="000000">
                        <a:alpha val="43137"/>
                      </a:srgbClr>
                    </a:outerShdw>
                  </a:effectLst>
                  <a:latin typeface="Segoe"/>
                </a:rPr>
                <a:t>Simplify and improve our cores</a:t>
              </a:r>
            </a:p>
            <a:p>
              <a:pPr marL="693738" lvl="2" indent="-236538">
                <a:lnSpc>
                  <a:spcPct val="90000"/>
                </a:lnSpc>
                <a:spcBef>
                  <a:spcPct val="20000"/>
                </a:spcBef>
                <a:spcAft>
                  <a:spcPct val="15000"/>
                </a:spcAft>
                <a:buFont typeface="Arial" pitchFamily="34" charset="0"/>
                <a:buChar char="•"/>
              </a:pPr>
              <a:r>
                <a:rPr lang="en-US" sz="1200" dirty="0">
                  <a:solidFill>
                    <a:schemeClr val="tx1"/>
                  </a:solidFill>
                  <a:latin typeface="Segoe"/>
                </a:rPr>
                <a:t>Redesigned core </a:t>
              </a:r>
              <a:r>
                <a:rPr lang="en-US" sz="1200" dirty="0" smtClean="0">
                  <a:solidFill>
                    <a:schemeClr val="tx1"/>
                  </a:solidFill>
                  <a:latin typeface="Segoe"/>
                </a:rPr>
                <a:t>infrastructure and SQL Server replication</a:t>
              </a:r>
              <a:endParaRPr lang="en-US" sz="1200" dirty="0">
                <a:solidFill>
                  <a:schemeClr val="tx1"/>
                </a:solidFill>
                <a:latin typeface="Segoe"/>
              </a:endParaRPr>
            </a:p>
            <a:p>
              <a:pPr marL="1150920" lvl="3" indent="-236538">
                <a:lnSpc>
                  <a:spcPct val="90000"/>
                </a:lnSpc>
                <a:spcBef>
                  <a:spcPct val="20000"/>
                </a:spcBef>
                <a:spcAft>
                  <a:spcPct val="15000"/>
                </a:spcAft>
                <a:buFont typeface="Arial" pitchFamily="34" charset="0"/>
                <a:buChar char="•"/>
              </a:pPr>
              <a:r>
                <a:rPr lang="en-US" sz="1200" dirty="0" smtClean="0">
                  <a:solidFill>
                    <a:schemeClr val="tx1"/>
                  </a:solidFill>
                  <a:latin typeface="Segoe"/>
                </a:rPr>
                <a:t>Improved </a:t>
              </a:r>
              <a:r>
                <a:rPr lang="en-US" sz="1200" dirty="0">
                  <a:solidFill>
                    <a:schemeClr val="tx1"/>
                  </a:solidFill>
                  <a:latin typeface="Segoe"/>
                </a:rPr>
                <a:t>scalability</a:t>
              </a:r>
            </a:p>
            <a:p>
              <a:pPr marL="1150920" lvl="3" indent="-236538">
                <a:lnSpc>
                  <a:spcPct val="90000"/>
                </a:lnSpc>
                <a:spcBef>
                  <a:spcPct val="20000"/>
                </a:spcBef>
                <a:spcAft>
                  <a:spcPct val="15000"/>
                </a:spcAft>
                <a:buFont typeface="Arial" pitchFamily="34" charset="0"/>
                <a:buChar char="•"/>
              </a:pPr>
              <a:r>
                <a:rPr lang="en-US" sz="1200" dirty="0" smtClean="0">
                  <a:solidFill>
                    <a:schemeClr val="tx1"/>
                  </a:solidFill>
                  <a:latin typeface="Segoe"/>
                </a:rPr>
                <a:t>Reduced </a:t>
              </a:r>
              <a:r>
                <a:rPr lang="en-US" sz="1200" dirty="0">
                  <a:solidFill>
                    <a:schemeClr val="tx1"/>
                  </a:solidFill>
                  <a:latin typeface="Segoe"/>
                </a:rPr>
                <a:t>latency</a:t>
              </a:r>
            </a:p>
            <a:p>
              <a:pPr marL="693738" lvl="2" indent="-236538">
                <a:lnSpc>
                  <a:spcPct val="90000"/>
                </a:lnSpc>
                <a:spcBef>
                  <a:spcPct val="20000"/>
                </a:spcBef>
                <a:spcAft>
                  <a:spcPct val="15000"/>
                </a:spcAft>
                <a:buFont typeface="Arial" pitchFamily="34" charset="0"/>
                <a:buChar char="•"/>
              </a:pPr>
              <a:r>
                <a:rPr lang="en-US" sz="1200" dirty="0" smtClean="0">
                  <a:solidFill>
                    <a:schemeClr val="tx1"/>
                  </a:solidFill>
                  <a:latin typeface="Segoe"/>
                </a:rPr>
                <a:t>Automated content distribution</a:t>
              </a:r>
            </a:p>
            <a:p>
              <a:pPr marL="693738" lvl="2" indent="-236538">
                <a:lnSpc>
                  <a:spcPct val="90000"/>
                </a:lnSpc>
                <a:spcBef>
                  <a:spcPct val="20000"/>
                </a:spcBef>
                <a:spcAft>
                  <a:spcPct val="15000"/>
                </a:spcAft>
                <a:buFont typeface="Arial" pitchFamily="34" charset="0"/>
                <a:buChar char="•"/>
              </a:pPr>
              <a:r>
                <a:rPr lang="en-US" sz="1200" dirty="0" smtClean="0">
                  <a:solidFill>
                    <a:schemeClr val="tx1"/>
                  </a:solidFill>
                  <a:latin typeface="Segoe"/>
                </a:rPr>
                <a:t>Client Health improvements and auto-remediation</a:t>
              </a:r>
              <a:endParaRPr lang="en-US" sz="1200" dirty="0">
                <a:solidFill>
                  <a:schemeClr val="tx1"/>
                </a:solidFill>
                <a:latin typeface="Segoe"/>
              </a:endParaRPr>
            </a:p>
          </p:txBody>
        </p:sp>
      </p:grpSp>
      <p:pic>
        <p:nvPicPr>
          <p:cNvPr id="45" name="Picture 6" descr="D:\DVD Art\DVD_ART34\Artwork_Imagery\Shapes\Circular shapes\3d Disc shapes\flat blue cylinder disc.png"/>
          <p:cNvPicPr>
            <a:picLocks noChangeAspect="1" noChangeArrowheads="1"/>
          </p:cNvPicPr>
          <p:nvPr/>
        </p:nvPicPr>
        <p:blipFill>
          <a:blip r:embed="rId3" cstate="print"/>
          <a:srcRect/>
          <a:stretch>
            <a:fillRect/>
          </a:stretch>
        </p:blipFill>
        <p:spPr bwMode="auto">
          <a:xfrm>
            <a:off x="533400" y="3568996"/>
            <a:ext cx="1676400" cy="609600"/>
          </a:xfrm>
          <a:prstGeom prst="rect">
            <a:avLst/>
          </a:prstGeom>
          <a:noFill/>
        </p:spPr>
      </p:pic>
      <p:pic>
        <p:nvPicPr>
          <p:cNvPr id="46" name="Picture 3" descr="C:\Users\jeffwe\Pictures\13343_Client_Infastructure_Monitoring_F.png"/>
          <p:cNvPicPr>
            <a:picLocks noChangeAspect="1" noChangeArrowheads="1"/>
          </p:cNvPicPr>
          <p:nvPr/>
        </p:nvPicPr>
        <p:blipFill>
          <a:blip r:embed="rId9" cstate="print"/>
          <a:srcRect/>
          <a:stretch>
            <a:fillRect/>
          </a:stretch>
        </p:blipFill>
        <p:spPr bwMode="auto">
          <a:xfrm>
            <a:off x="381001" y="2578396"/>
            <a:ext cx="1524000" cy="1524000"/>
          </a:xfrm>
          <a:prstGeom prst="rect">
            <a:avLst/>
          </a:prstGeom>
          <a:noFill/>
        </p:spPr>
      </p:pic>
    </p:spTree>
    <p:extLst>
      <p:ext uri="{BB962C8B-B14F-4D97-AF65-F5344CB8AC3E}">
        <p14:creationId xmlns:p14="http://schemas.microsoft.com/office/powerpoint/2010/main" xmlns="" val="816875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30"/>
                                        </p:tgtEl>
                                        <p:attrNameLst>
                                          <p:attrName>style.opacity</p:attrName>
                                        </p:attrNameLst>
                                      </p:cBhvr>
                                      <p:to>
                                        <p:strVal val="0.5"/>
                                      </p:to>
                                    </p:set>
                                    <p:animEffect filter="image" prLst="opacity: 0.5">
                                      <p:cBhvr rctx="IE">
                                        <p:cTn id="7" dur="indefinite"/>
                                        <p:tgtEl>
                                          <p:spTgt spid="1030"/>
                                        </p:tgtEl>
                                      </p:cBhvr>
                                    </p:animEffect>
                                  </p:childTnLst>
                                </p:cTn>
                              </p:par>
                              <p:par>
                                <p:cTn id="8" presetID="9" presetClass="emph" presetSubtype="0" nodeType="withEffect">
                                  <p:stCondLst>
                                    <p:cond delay="0"/>
                                  </p:stCondLst>
                                  <p:childTnLst>
                                    <p:set>
                                      <p:cBhvr rctx="PPT">
                                        <p:cTn id="9" dur="indefinite"/>
                                        <p:tgtEl>
                                          <p:spTgt spid="25"/>
                                        </p:tgtEl>
                                        <p:attrNameLst>
                                          <p:attrName>style.opacity</p:attrName>
                                        </p:attrNameLst>
                                      </p:cBhvr>
                                      <p:to>
                                        <p:strVal val="0.5"/>
                                      </p:to>
                                    </p:set>
                                    <p:animEffect filter="image" prLst="opacity: 0.5">
                                      <p:cBhvr rctx="IE">
                                        <p:cTn id="10" dur="indefinite"/>
                                        <p:tgtEl>
                                          <p:spTgt spid="25"/>
                                        </p:tgtEl>
                                      </p:cBhvr>
                                    </p:animEffect>
                                  </p:childTnLst>
                                </p:cTn>
                              </p:par>
                              <p:par>
                                <p:cTn id="11" presetID="9" presetClass="emph" presetSubtype="0" nodeType="withEffect">
                                  <p:stCondLst>
                                    <p:cond delay="0"/>
                                  </p:stCondLst>
                                  <p:childTnLst>
                                    <p:set>
                                      <p:cBhvr rctx="PPT">
                                        <p:cTn id="12" dur="indefinite"/>
                                        <p:tgtEl>
                                          <p:spTgt spid="26"/>
                                        </p:tgtEl>
                                        <p:attrNameLst>
                                          <p:attrName>style.opacity</p:attrName>
                                        </p:attrNameLst>
                                      </p:cBhvr>
                                      <p:to>
                                        <p:strVal val="0.5"/>
                                      </p:to>
                                    </p:set>
                                    <p:animEffect filter="image" prLst="opacity: 0.5">
                                      <p:cBhvr rctx="IE">
                                        <p:cTn id="13" dur="indefinite"/>
                                        <p:tgtEl>
                                          <p:spTgt spid="26"/>
                                        </p:tgtEl>
                                      </p:cBhvr>
                                    </p:animEffect>
                                  </p:childTnLst>
                                </p:cTn>
                              </p:par>
                              <p:par>
                                <p:cTn id="14" presetID="9" presetClass="emph" presetSubtype="0" nodeType="withEffect">
                                  <p:stCondLst>
                                    <p:cond delay="0"/>
                                  </p:stCondLst>
                                  <p:childTnLst>
                                    <p:set>
                                      <p:cBhvr rctx="PPT">
                                        <p:cTn id="15" dur="indefinite"/>
                                        <p:tgtEl>
                                          <p:spTgt spid="27"/>
                                        </p:tgtEl>
                                        <p:attrNameLst>
                                          <p:attrName>style.opacity</p:attrName>
                                        </p:attrNameLst>
                                      </p:cBhvr>
                                      <p:to>
                                        <p:strVal val="0.5"/>
                                      </p:to>
                                    </p:set>
                                    <p:animEffect filter="image" prLst="opacity: 0.5">
                                      <p:cBhvr rctx="IE">
                                        <p:cTn id="16" dur="indefinite"/>
                                        <p:tgtEl>
                                          <p:spTgt spid="27"/>
                                        </p:tgtEl>
                                      </p:cBhvr>
                                    </p:animEffect>
                                  </p:childTnLst>
                                </p:cTn>
                              </p:par>
                              <p:par>
                                <p:cTn id="17" presetID="9" presetClass="emph" presetSubtype="0" nodeType="withEffect">
                                  <p:stCondLst>
                                    <p:cond delay="0"/>
                                  </p:stCondLst>
                                  <p:childTnLst>
                                    <p:set>
                                      <p:cBhvr rctx="PPT">
                                        <p:cTn id="18" dur="indefinite"/>
                                        <p:tgtEl>
                                          <p:spTgt spid="28"/>
                                        </p:tgtEl>
                                        <p:attrNameLst>
                                          <p:attrName>style.opacity</p:attrName>
                                        </p:attrNameLst>
                                      </p:cBhvr>
                                      <p:to>
                                        <p:strVal val="0.5"/>
                                      </p:to>
                                    </p:set>
                                    <p:animEffect filter="image" prLst="opacity: 0.5">
                                      <p:cBhvr rctx="IE">
                                        <p:cTn id="19" dur="indefinite"/>
                                        <p:tgtEl>
                                          <p:spTgt spid="28"/>
                                        </p:tgtEl>
                                      </p:cBhvr>
                                    </p:animEffect>
                                  </p:childTnLst>
                                </p:cTn>
                              </p:par>
                              <p:par>
                                <p:cTn id="20" presetID="9" presetClass="emph" presetSubtype="0" nodeType="withEffect">
                                  <p:stCondLst>
                                    <p:cond delay="0"/>
                                  </p:stCondLst>
                                  <p:childTnLst>
                                    <p:set>
                                      <p:cBhvr rctx="PPT">
                                        <p:cTn id="21" dur="indefinite"/>
                                        <p:tgtEl>
                                          <p:spTgt spid="2"/>
                                        </p:tgtEl>
                                        <p:attrNameLst>
                                          <p:attrName>style.opacity</p:attrName>
                                        </p:attrNameLst>
                                      </p:cBhvr>
                                      <p:to>
                                        <p:strVal val="0.5"/>
                                      </p:to>
                                    </p:set>
                                    <p:animEffect filter="image" prLst="opacity: 0.5">
                                      <p:cBhvr rctx="IE">
                                        <p:cTn id="22" dur="indefinite"/>
                                        <p:tgtEl>
                                          <p:spTgt spid="2"/>
                                        </p:tgtEl>
                                      </p:cBhvr>
                                    </p:animEffect>
                                  </p:childTnLst>
                                </p:cTn>
                              </p:par>
                              <p:par>
                                <p:cTn id="23" presetID="9" presetClass="emph" presetSubtype="0" nodeType="withEffect">
                                  <p:stCondLst>
                                    <p:cond delay="0"/>
                                  </p:stCondLst>
                                  <p:childTnLst>
                                    <p:set>
                                      <p:cBhvr rctx="PPT">
                                        <p:cTn id="24" dur="indefinite"/>
                                        <p:tgtEl>
                                          <p:spTgt spid="29"/>
                                        </p:tgtEl>
                                        <p:attrNameLst>
                                          <p:attrName>style.opacity</p:attrName>
                                        </p:attrNameLst>
                                      </p:cBhvr>
                                      <p:to>
                                        <p:strVal val="0.5"/>
                                      </p:to>
                                    </p:set>
                                    <p:animEffect filter="image" prLst="opacity: 0.5">
                                      <p:cBhvr rctx="IE">
                                        <p:cTn id="25" dur="indefinite"/>
                                        <p:tgtEl>
                                          <p:spTgt spid="29"/>
                                        </p:tgtEl>
                                      </p:cBhvr>
                                    </p:animEffect>
                                  </p:childTnLst>
                                </p:cTn>
                              </p:par>
                              <p:par>
                                <p:cTn id="26" presetID="9" presetClass="emph" presetSubtype="0" nodeType="withEffect">
                                  <p:stCondLst>
                                    <p:cond delay="0"/>
                                  </p:stCondLst>
                                  <p:childTnLst>
                                    <p:set>
                                      <p:cBhvr rctx="PPT">
                                        <p:cTn id="27" dur="indefinite"/>
                                        <p:tgtEl>
                                          <p:spTgt spid="30"/>
                                        </p:tgtEl>
                                        <p:attrNameLst>
                                          <p:attrName>style.opacity</p:attrName>
                                        </p:attrNameLst>
                                      </p:cBhvr>
                                      <p:to>
                                        <p:strVal val="0.5"/>
                                      </p:to>
                                    </p:set>
                                    <p:animEffect filter="image" prLst="opacity: 0.5">
                                      <p:cBhvr rctx="IE">
                                        <p:cTn id="28" dur="indefinite"/>
                                        <p:tgtEl>
                                          <p:spTgt spid="30"/>
                                        </p:tgtEl>
                                      </p:cBhvr>
                                    </p:animEffect>
                                  </p:childTnLst>
                                </p:cTn>
                              </p:par>
                              <p:par>
                                <p:cTn id="29" presetID="9" presetClass="emph" presetSubtype="0" nodeType="withEffect">
                                  <p:stCondLst>
                                    <p:cond delay="0"/>
                                  </p:stCondLst>
                                  <p:childTnLst>
                                    <p:set>
                                      <p:cBhvr rctx="PPT">
                                        <p:cTn id="30" dur="indefinite"/>
                                        <p:tgtEl>
                                          <p:spTgt spid="31"/>
                                        </p:tgtEl>
                                        <p:attrNameLst>
                                          <p:attrName>style.opacity</p:attrName>
                                        </p:attrNameLst>
                                      </p:cBhvr>
                                      <p:to>
                                        <p:strVal val="0.5"/>
                                      </p:to>
                                    </p:set>
                                    <p:animEffect filter="image" prLst="opacity: 0.5">
                                      <p:cBhvr rctx="IE">
                                        <p:cTn id="31" dur="indefinite"/>
                                        <p:tgtEl>
                                          <p:spTgt spid="31"/>
                                        </p:tgtEl>
                                      </p:cBhvr>
                                    </p:animEffect>
                                  </p:childTnLst>
                                </p:cTn>
                              </p:par>
                              <p:par>
                                <p:cTn id="32" presetID="9" presetClass="emph" presetSubtype="0" nodeType="withEffect">
                                  <p:stCondLst>
                                    <p:cond delay="0"/>
                                  </p:stCondLst>
                                  <p:childTnLst>
                                    <p:set>
                                      <p:cBhvr rctx="PPT">
                                        <p:cTn id="33" dur="indefinite"/>
                                        <p:tgtEl>
                                          <p:spTgt spid="32"/>
                                        </p:tgtEl>
                                        <p:attrNameLst>
                                          <p:attrName>style.opacity</p:attrName>
                                        </p:attrNameLst>
                                      </p:cBhvr>
                                      <p:to>
                                        <p:strVal val="0.5"/>
                                      </p:to>
                                    </p:set>
                                    <p:animEffect filter="image" prLst="opacity: 0.5">
                                      <p:cBhvr rctx="IE">
                                        <p:cTn id="34" dur="indefinite"/>
                                        <p:tgtEl>
                                          <p:spTgt spid="32"/>
                                        </p:tgtEl>
                                      </p:cBhvr>
                                    </p:animEffect>
                                  </p:childTnLst>
                                </p:cTn>
                              </p:par>
                              <p:par>
                                <p:cTn id="35" presetID="9" presetClass="emph" presetSubtype="0" nodeType="withEffect">
                                  <p:stCondLst>
                                    <p:cond delay="0"/>
                                  </p:stCondLst>
                                  <p:childTnLst>
                                    <p:set>
                                      <p:cBhvr rctx="PPT">
                                        <p:cTn id="36" dur="indefinite"/>
                                        <p:tgtEl>
                                          <p:spTgt spid="34"/>
                                        </p:tgtEl>
                                        <p:attrNameLst>
                                          <p:attrName>style.opacity</p:attrName>
                                        </p:attrNameLst>
                                      </p:cBhvr>
                                      <p:to>
                                        <p:strVal val="0.5"/>
                                      </p:to>
                                    </p:set>
                                    <p:animEffect filter="image" prLst="opacity: 0.5">
                                      <p:cBhvr rctx="IE">
                                        <p:cTn id="37" dur="indefinite"/>
                                        <p:tgtEl>
                                          <p:spTgt spid="34"/>
                                        </p:tgtEl>
                                      </p:cBhvr>
                                    </p:animEffect>
                                  </p:childTnLst>
                                </p:cTn>
                              </p:par>
                              <p:par>
                                <p:cTn id="38" presetID="9" presetClass="emph" presetSubtype="0" nodeType="withEffect">
                                  <p:stCondLst>
                                    <p:cond delay="0"/>
                                  </p:stCondLst>
                                  <p:childTnLst>
                                    <p:set>
                                      <p:cBhvr rctx="PPT">
                                        <p:cTn id="39" dur="indefinite"/>
                                        <p:tgtEl>
                                          <p:spTgt spid="35"/>
                                        </p:tgtEl>
                                        <p:attrNameLst>
                                          <p:attrName>style.opacity</p:attrName>
                                        </p:attrNameLst>
                                      </p:cBhvr>
                                      <p:to>
                                        <p:strVal val="0.5"/>
                                      </p:to>
                                    </p:set>
                                    <p:animEffect filter="image" prLst="opacity: 0.5">
                                      <p:cBhvr rctx="IE">
                                        <p:cTn id="40" dur="indefinite"/>
                                        <p:tgtEl>
                                          <p:spTgt spid="35"/>
                                        </p:tgtEl>
                                      </p:cBhvr>
                                    </p:animEffect>
                                  </p:childTnLst>
                                </p:cTn>
                              </p:par>
                              <p:par>
                                <p:cTn id="41" presetID="9" presetClass="emph" presetSubtype="0" nodeType="withEffect">
                                  <p:stCondLst>
                                    <p:cond delay="0"/>
                                  </p:stCondLst>
                                  <p:childTnLst>
                                    <p:set>
                                      <p:cBhvr rctx="PPT">
                                        <p:cTn id="42" dur="indefinite"/>
                                        <p:tgtEl>
                                          <p:spTgt spid="36"/>
                                        </p:tgtEl>
                                        <p:attrNameLst>
                                          <p:attrName>style.opacity</p:attrName>
                                        </p:attrNameLst>
                                      </p:cBhvr>
                                      <p:to>
                                        <p:strVal val="0.5"/>
                                      </p:to>
                                    </p:set>
                                    <p:animEffect filter="image" prLst="opacity: 0.5">
                                      <p:cBhvr rctx="IE">
                                        <p:cTn id="43" dur="indefinite"/>
                                        <p:tgtEl>
                                          <p:spTgt spid="36"/>
                                        </p:tgtEl>
                                      </p:cBhvr>
                                    </p:animEffect>
                                  </p:childTnLst>
                                </p:cTn>
                              </p:par>
                              <p:par>
                                <p:cTn id="44" presetID="9" presetClass="emph" presetSubtype="0" nodeType="withEffect">
                                  <p:stCondLst>
                                    <p:cond delay="0"/>
                                  </p:stCondLst>
                                  <p:childTnLst>
                                    <p:set>
                                      <p:cBhvr rctx="PPT">
                                        <p:cTn id="45" dur="indefinite"/>
                                        <p:tgtEl>
                                          <p:spTgt spid="37"/>
                                        </p:tgtEl>
                                        <p:attrNameLst>
                                          <p:attrName>style.opacity</p:attrName>
                                        </p:attrNameLst>
                                      </p:cBhvr>
                                      <p:to>
                                        <p:strVal val="0.5"/>
                                      </p:to>
                                    </p:set>
                                    <p:animEffect filter="image" prLst="opacity: 0.5">
                                      <p:cBhvr rctx="IE">
                                        <p:cTn id="46" dur="indefinite"/>
                                        <p:tgtEl>
                                          <p:spTgt spid="37"/>
                                        </p:tgtEl>
                                      </p:cBhvr>
                                    </p:animEffect>
                                  </p:childTnLst>
                                </p:cTn>
                              </p:par>
                              <p:par>
                                <p:cTn id="47" presetID="9" presetClass="emph" presetSubtype="0" nodeType="withEffect">
                                  <p:stCondLst>
                                    <p:cond delay="0"/>
                                  </p:stCondLst>
                                  <p:childTnLst>
                                    <p:set>
                                      <p:cBhvr rctx="PPT">
                                        <p:cTn id="48" dur="indefinite"/>
                                        <p:tgtEl>
                                          <p:spTgt spid="38"/>
                                        </p:tgtEl>
                                        <p:attrNameLst>
                                          <p:attrName>style.opacity</p:attrName>
                                        </p:attrNameLst>
                                      </p:cBhvr>
                                      <p:to>
                                        <p:strVal val="0.5"/>
                                      </p:to>
                                    </p:set>
                                    <p:animEffect filter="image" prLst="opacity: 0.5">
                                      <p:cBhvr rctx="IE">
                                        <p:cTn id="49" dur="indefinite"/>
                                        <p:tgtEl>
                                          <p:spTgt spid="38"/>
                                        </p:tgtEl>
                                      </p:cBhvr>
                                    </p:animEffect>
                                  </p:childTnLst>
                                </p:cTn>
                              </p:par>
                              <p:par>
                                <p:cTn id="50" presetID="9" presetClass="emph" presetSubtype="0" nodeType="withEffect">
                                  <p:stCondLst>
                                    <p:cond delay="0"/>
                                  </p:stCondLst>
                                  <p:childTnLst>
                                    <p:set>
                                      <p:cBhvr rctx="PPT">
                                        <p:cTn id="51" dur="indefinite"/>
                                        <p:tgtEl>
                                          <p:spTgt spid="39"/>
                                        </p:tgtEl>
                                        <p:attrNameLst>
                                          <p:attrName>style.opacity</p:attrName>
                                        </p:attrNameLst>
                                      </p:cBhvr>
                                      <p:to>
                                        <p:strVal val="0.5"/>
                                      </p:to>
                                    </p:set>
                                    <p:animEffect filter="image" prLst="opacity: 0.5">
                                      <p:cBhvr rctx="IE">
                                        <p:cTn id="52" dur="indefinite"/>
                                        <p:tgtEl>
                                          <p:spTgt spid="39"/>
                                        </p:tgtEl>
                                      </p:cBhvr>
                                    </p:animEffect>
                                  </p:childTnLst>
                                </p:cTn>
                              </p:par>
                              <p:par>
                                <p:cTn id="53" presetID="9" presetClass="emph" presetSubtype="0" nodeType="withEffect">
                                  <p:stCondLst>
                                    <p:cond delay="0"/>
                                  </p:stCondLst>
                                  <p:childTnLst>
                                    <p:set>
                                      <p:cBhvr rctx="PPT">
                                        <p:cTn id="54" dur="indefinite"/>
                                        <p:tgtEl>
                                          <p:spTgt spid="4"/>
                                        </p:tgtEl>
                                        <p:attrNameLst>
                                          <p:attrName>style.opacity</p:attrName>
                                        </p:attrNameLst>
                                      </p:cBhvr>
                                      <p:to>
                                        <p:strVal val="0.5"/>
                                      </p:to>
                                    </p:set>
                                    <p:animEffect filter="image" prLst="opacity: 0.5">
                                      <p:cBhvr rctx="IE">
                                        <p:cTn id="55"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dirty="0" smtClean="0"/>
              <a:t>Administrator Experience: Console</a:t>
            </a:r>
            <a:endParaRPr lang="en-US" dirty="0"/>
          </a:p>
        </p:txBody>
      </p:sp>
      <p:sp>
        <p:nvSpPr>
          <p:cNvPr id="3" name="Content Placeholder 2"/>
          <p:cNvSpPr>
            <a:spLocks noGrp="1"/>
          </p:cNvSpPr>
          <p:nvPr>
            <p:ph idx="1"/>
          </p:nvPr>
        </p:nvSpPr>
        <p:spPr>
          <a:xfrm>
            <a:off x="381000" y="1579328"/>
            <a:ext cx="8382000" cy="4364272"/>
          </a:xfrm>
        </p:spPr>
        <p:txBody>
          <a:bodyPr>
            <a:normAutofit fontScale="77500" lnSpcReduction="20000"/>
          </a:bodyPr>
          <a:lstStyle/>
          <a:p>
            <a:pPr>
              <a:buFont typeface="Arial" pitchFamily="34" charset="0"/>
              <a:buChar char="•"/>
            </a:pPr>
            <a:r>
              <a:rPr lang="en-US" sz="4000" dirty="0" smtClean="0"/>
              <a:t>MMC replaced with System </a:t>
            </a:r>
            <a:r>
              <a:rPr lang="en-US" sz="4000" dirty="0"/>
              <a:t>Center </a:t>
            </a:r>
            <a:r>
              <a:rPr lang="en-US" sz="4000" dirty="0" smtClean="0"/>
              <a:t>UI Framework </a:t>
            </a:r>
          </a:p>
          <a:p>
            <a:pPr lvl="1">
              <a:buFont typeface="Arial" pitchFamily="34" charset="0"/>
              <a:buChar char="•"/>
            </a:pPr>
            <a:r>
              <a:rPr lang="en-US" sz="3600" dirty="0"/>
              <a:t>C</a:t>
            </a:r>
            <a:r>
              <a:rPr lang="en-US" sz="3600" dirty="0" smtClean="0"/>
              <a:t>ommon </a:t>
            </a:r>
            <a:r>
              <a:rPr lang="en-US" sz="3600" dirty="0"/>
              <a:t>look and feel across </a:t>
            </a:r>
            <a:r>
              <a:rPr lang="en-US" sz="3600" dirty="0" smtClean="0"/>
              <a:t>System Center products</a:t>
            </a:r>
            <a:endParaRPr lang="en-US" sz="3600" dirty="0"/>
          </a:p>
          <a:p>
            <a:pPr>
              <a:buFont typeface="Arial" pitchFamily="34" charset="0"/>
              <a:buChar char="•"/>
            </a:pPr>
            <a:r>
              <a:rPr lang="en-US" sz="4000" dirty="0" smtClean="0"/>
              <a:t>Improved feature discoverability and time spent on task with new “information architecture”</a:t>
            </a:r>
          </a:p>
          <a:p>
            <a:pPr>
              <a:buFont typeface="Arial" pitchFamily="34" charset="0"/>
              <a:buChar char="•"/>
            </a:pPr>
            <a:r>
              <a:rPr lang="en-US" sz="4000" dirty="0" smtClean="0"/>
              <a:t>In-console alerts</a:t>
            </a:r>
          </a:p>
          <a:p>
            <a:pPr lvl="1">
              <a:buFont typeface="Arial" pitchFamily="34" charset="0"/>
              <a:buChar char="•"/>
            </a:pPr>
            <a:r>
              <a:rPr lang="en-US" sz="3600" dirty="0"/>
              <a:t>At-a-glance scenario status relevant to the administrator (e.g. Configuration settings policy exceeds non-compliance threshold</a:t>
            </a:r>
            <a:r>
              <a:rPr lang="en-US" sz="3600" dirty="0" smtClean="0"/>
              <a:t>)</a:t>
            </a:r>
          </a:p>
          <a:p>
            <a:pPr lvl="1">
              <a:buFont typeface="Arial" pitchFamily="34" charset="0"/>
              <a:buChar char="•"/>
            </a:pPr>
            <a:r>
              <a:rPr lang="en-US" sz="3600" dirty="0" smtClean="0"/>
              <a:t>Context-sensitive actions available from the alert (e.g. Go to Source, Close alert, Open log file, Help, etc…)</a:t>
            </a:r>
            <a:endParaRPr lang="en-US" sz="3600" dirty="0"/>
          </a:p>
          <a:p>
            <a:pPr lvl="1">
              <a:buFont typeface="Arial" pitchFamily="34" charset="0"/>
              <a:buChar char="•"/>
            </a:pPr>
            <a:endParaRPr lang="en-US" sz="3600" dirty="0" smtClean="0"/>
          </a:p>
          <a:p>
            <a:pPr marL="0" indent="0">
              <a:buNone/>
            </a:pPr>
            <a:endParaRPr lang="en-US" sz="4000" dirty="0"/>
          </a:p>
          <a:p>
            <a:pPr>
              <a:buFont typeface="Arial" pitchFamily="34" charset="0"/>
              <a:buChar char="•"/>
            </a:pPr>
            <a:endParaRPr lang="en-US" sz="4000" dirty="0" smtClean="0"/>
          </a:p>
        </p:txBody>
      </p:sp>
      <p:pic>
        <p:nvPicPr>
          <p:cNvPr id="4" name="Picture 6" descr="E:\slides\icons\_XML ICONS\user business man people person.png"/>
          <p:cNvPicPr>
            <a:picLocks noChangeAspect="1" noChangeArrowheads="1"/>
          </p:cNvPicPr>
          <p:nvPr/>
        </p:nvPicPr>
        <p:blipFill>
          <a:blip r:embed="rId3" cstate="print"/>
          <a:srcRect/>
          <a:stretch>
            <a:fillRect/>
          </a:stretch>
        </p:blipFill>
        <p:spPr bwMode="auto">
          <a:xfrm>
            <a:off x="8059058" y="152402"/>
            <a:ext cx="990600" cy="1316015"/>
          </a:xfrm>
          <a:prstGeom prst="rect">
            <a:avLst/>
          </a:prstGeom>
          <a:noFill/>
        </p:spPr>
      </p:pic>
    </p:spTree>
    <p:extLst>
      <p:ext uri="{BB962C8B-B14F-4D97-AF65-F5344CB8AC3E}">
        <p14:creationId xmlns:p14="http://schemas.microsoft.com/office/powerpoint/2010/main" xmlns="" val="211686742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mtClean="0"/>
              <a:t>Role-Based Administration</a:t>
            </a:r>
            <a:endParaRPr lang="en-US" dirty="0"/>
          </a:p>
        </p:txBody>
      </p:sp>
      <p:sp>
        <p:nvSpPr>
          <p:cNvPr id="5" name="Text Placeholder 4"/>
          <p:cNvSpPr>
            <a:spLocks noGrp="1"/>
          </p:cNvSpPr>
          <p:nvPr>
            <p:ph type="body" sz="quarter" idx="10"/>
          </p:nvPr>
        </p:nvSpPr>
        <p:spPr>
          <a:xfrm>
            <a:off x="381000" y="1447800"/>
            <a:ext cx="8382000" cy="4712368"/>
          </a:xfrm>
        </p:spPr>
        <p:txBody>
          <a:bodyPr/>
          <a:lstStyle/>
          <a:p>
            <a:r>
              <a:rPr lang="en-US" sz="2800" dirty="0" smtClean="0"/>
              <a:t>Security Role</a:t>
            </a:r>
          </a:p>
          <a:p>
            <a:pPr lvl="1"/>
            <a:r>
              <a:rPr lang="en-US" sz="2400" dirty="0" smtClean="0"/>
              <a:t>Group sets of permissions together that collectively define a scope of work </a:t>
            </a:r>
          </a:p>
          <a:p>
            <a:pPr lvl="2"/>
            <a:r>
              <a:rPr lang="en-US" sz="2000" dirty="0" smtClean="0"/>
              <a:t>e.g. Read Program + Deploy Program + Read Collection + Advertise to Collection = Software Distribution Administrator</a:t>
            </a:r>
          </a:p>
          <a:p>
            <a:r>
              <a:rPr lang="en-US" sz="2800" dirty="0" smtClean="0"/>
              <a:t>Security Scope</a:t>
            </a:r>
          </a:p>
          <a:p>
            <a:pPr lvl="1"/>
            <a:r>
              <a:rPr lang="en-US" sz="2400" dirty="0" smtClean="0"/>
              <a:t>Category metadata that controls visibility and access to instances of objects</a:t>
            </a:r>
          </a:p>
          <a:p>
            <a:pPr lvl="2"/>
            <a:r>
              <a:rPr lang="en-US" sz="2000" dirty="0" smtClean="0"/>
              <a:t>E.g. “North America”; “Sales &amp; Marketing”</a:t>
            </a:r>
          </a:p>
          <a:p>
            <a:pPr lvl="1"/>
            <a:r>
              <a:rPr lang="en-US" sz="2400" dirty="0" smtClean="0"/>
              <a:t>Admin users will see only those objects that share a common Security Scope</a:t>
            </a:r>
            <a:endParaRPr lang="en-US" sz="2400" dirty="0"/>
          </a:p>
        </p:txBody>
      </p:sp>
    </p:spTree>
    <p:extLst>
      <p:ext uri="{BB962C8B-B14F-4D97-AF65-F5344CB8AC3E}">
        <p14:creationId xmlns:p14="http://schemas.microsoft.com/office/powerpoint/2010/main" xmlns="" val="217221812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ounded Rectangle 52"/>
          <p:cNvSpPr/>
          <p:nvPr/>
        </p:nvSpPr>
        <p:spPr bwMode="auto">
          <a:xfrm>
            <a:off x="4800600" y="2362200"/>
            <a:ext cx="3657600" cy="2133600"/>
          </a:xfrm>
          <a:prstGeom prst="roundRect">
            <a:avLst/>
          </a:prstGeom>
          <a:solidFill>
            <a:schemeClr val="accent4"/>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solidFill>
                  <a:schemeClr val="bg1"/>
                </a:solidFill>
              </a:rPr>
              <a:t>Advertisements</a:t>
            </a:r>
          </a:p>
        </p:txBody>
      </p:sp>
      <p:sp>
        <p:nvSpPr>
          <p:cNvPr id="55" name="Rectangle 54"/>
          <p:cNvSpPr/>
          <p:nvPr/>
        </p:nvSpPr>
        <p:spPr bwMode="auto">
          <a:xfrm>
            <a:off x="4953000" y="3048000"/>
            <a:ext cx="1447800" cy="533400"/>
          </a:xfrm>
          <a:prstGeom prst="rect">
            <a:avLst/>
          </a:prstGeom>
          <a:solidFill>
            <a:schemeClr val="bg1">
              <a:lumMod val="65000"/>
              <a:lumOff val="3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DEP5678</a:t>
            </a:r>
          </a:p>
        </p:txBody>
      </p:sp>
      <p:sp>
        <p:nvSpPr>
          <p:cNvPr id="56" name="Rectangle 55"/>
          <p:cNvSpPr/>
          <p:nvPr/>
        </p:nvSpPr>
        <p:spPr bwMode="auto">
          <a:xfrm>
            <a:off x="6400800" y="3124200"/>
            <a:ext cx="1447800" cy="533400"/>
          </a:xfrm>
          <a:prstGeom prst="rect">
            <a:avLst/>
          </a:prstGeom>
          <a:solidFill>
            <a:schemeClr val="bg1">
              <a:lumMod val="65000"/>
              <a:lumOff val="3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DEP1234</a:t>
            </a:r>
          </a:p>
        </p:txBody>
      </p:sp>
      <p:sp>
        <p:nvSpPr>
          <p:cNvPr id="57" name="Rectangle 56"/>
          <p:cNvSpPr/>
          <p:nvPr/>
        </p:nvSpPr>
        <p:spPr bwMode="auto">
          <a:xfrm>
            <a:off x="5105400" y="3200400"/>
            <a:ext cx="1447800" cy="533400"/>
          </a:xfrm>
          <a:prstGeom prst="rect">
            <a:avLst/>
          </a:prstGeom>
          <a:solidFill>
            <a:schemeClr val="bg1">
              <a:lumMod val="65000"/>
              <a:lumOff val="3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DEP5678</a:t>
            </a:r>
          </a:p>
        </p:txBody>
      </p:sp>
      <p:sp>
        <p:nvSpPr>
          <p:cNvPr id="58" name="Rectangle 57"/>
          <p:cNvSpPr/>
          <p:nvPr/>
        </p:nvSpPr>
        <p:spPr bwMode="auto">
          <a:xfrm>
            <a:off x="5257800" y="3352800"/>
            <a:ext cx="1447800" cy="533400"/>
          </a:xfrm>
          <a:prstGeom prst="rect">
            <a:avLst/>
          </a:prstGeom>
          <a:solidFill>
            <a:schemeClr val="bg1">
              <a:lumMod val="65000"/>
              <a:lumOff val="3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DEP9246</a:t>
            </a:r>
          </a:p>
        </p:txBody>
      </p:sp>
      <p:sp>
        <p:nvSpPr>
          <p:cNvPr id="59" name="Rectangle 58"/>
          <p:cNvSpPr/>
          <p:nvPr/>
        </p:nvSpPr>
        <p:spPr bwMode="auto">
          <a:xfrm>
            <a:off x="5410200" y="3505200"/>
            <a:ext cx="1447800" cy="533400"/>
          </a:xfrm>
          <a:prstGeom prst="rect">
            <a:avLst/>
          </a:prstGeom>
          <a:solidFill>
            <a:schemeClr val="bg1">
              <a:lumMod val="65000"/>
              <a:lumOff val="3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DEP5678</a:t>
            </a:r>
          </a:p>
        </p:txBody>
      </p:sp>
      <p:sp>
        <p:nvSpPr>
          <p:cNvPr id="60" name="Rectangle 59"/>
          <p:cNvSpPr/>
          <p:nvPr/>
        </p:nvSpPr>
        <p:spPr bwMode="auto">
          <a:xfrm>
            <a:off x="5562600" y="3657600"/>
            <a:ext cx="1447800" cy="533400"/>
          </a:xfrm>
          <a:prstGeom prst="rect">
            <a:avLst/>
          </a:prstGeom>
          <a:solidFill>
            <a:schemeClr val="bg1">
              <a:lumMod val="65000"/>
              <a:lumOff val="3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DEP5678</a:t>
            </a:r>
          </a:p>
        </p:txBody>
      </p:sp>
      <p:sp>
        <p:nvSpPr>
          <p:cNvPr id="61" name="Rectangle 60"/>
          <p:cNvSpPr/>
          <p:nvPr/>
        </p:nvSpPr>
        <p:spPr bwMode="auto">
          <a:xfrm>
            <a:off x="5715000" y="3810000"/>
            <a:ext cx="1447800" cy="533400"/>
          </a:xfrm>
          <a:prstGeom prst="rect">
            <a:avLst/>
          </a:prstGeom>
          <a:solidFill>
            <a:schemeClr val="bg1">
              <a:lumMod val="65000"/>
              <a:lumOff val="3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DEP5678</a:t>
            </a:r>
          </a:p>
        </p:txBody>
      </p:sp>
      <p:sp>
        <p:nvSpPr>
          <p:cNvPr id="62" name="Rectangle 61"/>
          <p:cNvSpPr/>
          <p:nvPr/>
        </p:nvSpPr>
        <p:spPr bwMode="auto">
          <a:xfrm>
            <a:off x="6553200" y="3276600"/>
            <a:ext cx="1447800" cy="533400"/>
          </a:xfrm>
          <a:prstGeom prst="rect">
            <a:avLst/>
          </a:prstGeom>
          <a:solidFill>
            <a:schemeClr val="bg1">
              <a:lumMod val="65000"/>
              <a:lumOff val="3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DEP8787</a:t>
            </a:r>
          </a:p>
        </p:txBody>
      </p:sp>
      <p:sp>
        <p:nvSpPr>
          <p:cNvPr id="63" name="Rectangle 62"/>
          <p:cNvSpPr/>
          <p:nvPr/>
        </p:nvSpPr>
        <p:spPr bwMode="auto">
          <a:xfrm>
            <a:off x="6705600" y="3429000"/>
            <a:ext cx="1447800" cy="533400"/>
          </a:xfrm>
          <a:prstGeom prst="rect">
            <a:avLst/>
          </a:prstGeom>
          <a:solidFill>
            <a:schemeClr val="bg1">
              <a:lumMod val="65000"/>
              <a:lumOff val="3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DEP1234</a:t>
            </a:r>
          </a:p>
        </p:txBody>
      </p:sp>
      <p:sp>
        <p:nvSpPr>
          <p:cNvPr id="64" name="Rectangle 63"/>
          <p:cNvSpPr/>
          <p:nvPr/>
        </p:nvSpPr>
        <p:spPr bwMode="auto">
          <a:xfrm>
            <a:off x="6858000" y="3581400"/>
            <a:ext cx="1447800" cy="533400"/>
          </a:xfrm>
          <a:prstGeom prst="rect">
            <a:avLst/>
          </a:prstGeom>
          <a:solidFill>
            <a:schemeClr val="bg1">
              <a:lumMod val="65000"/>
              <a:lumOff val="3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DEP1234</a:t>
            </a:r>
          </a:p>
        </p:txBody>
      </p:sp>
      <p:sp>
        <p:nvSpPr>
          <p:cNvPr id="67" name="TextBox 66"/>
          <p:cNvSpPr txBox="1"/>
          <p:nvPr/>
        </p:nvSpPr>
        <p:spPr>
          <a:xfrm rot="19932178">
            <a:off x="5185781" y="2865099"/>
            <a:ext cx="3084556" cy="1107996"/>
          </a:xfrm>
          <a:prstGeom prst="rect">
            <a:avLst/>
          </a:prstGeom>
          <a:noFill/>
        </p:spPr>
        <p:txBody>
          <a:bodyPr wrap="square" lIns="0" tIns="0" rIns="0" bIns="0" rtlCol="0">
            <a:spAutoFit/>
          </a:bodyPr>
          <a:lstStyle/>
          <a:p>
            <a:pPr algn="ctr"/>
            <a:r>
              <a:rPr lang="en-US" sz="3600" b="1" dirty="0" smtClean="0">
                <a:solidFill>
                  <a:srgbClr val="FF0000"/>
                </a:solidFill>
              </a:rPr>
              <a:t>Read/Create/ Modify</a:t>
            </a:r>
          </a:p>
        </p:txBody>
      </p:sp>
      <p:sp>
        <p:nvSpPr>
          <p:cNvPr id="45" name="Rounded Rectangle 44"/>
          <p:cNvSpPr/>
          <p:nvPr/>
        </p:nvSpPr>
        <p:spPr bwMode="auto">
          <a:xfrm>
            <a:off x="1143000" y="2895600"/>
            <a:ext cx="3657600" cy="2133600"/>
          </a:xfrm>
          <a:prstGeom prst="roundRect">
            <a:avLst/>
          </a:prstGeom>
          <a:solidFill>
            <a:schemeClr val="accent1">
              <a:lumMod val="5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solidFill>
                  <a:schemeClr val="bg1"/>
                </a:solidFill>
              </a:rPr>
              <a:t>OS Images</a:t>
            </a:r>
          </a:p>
        </p:txBody>
      </p:sp>
      <p:sp>
        <p:nvSpPr>
          <p:cNvPr id="47" name="Rectangle 46"/>
          <p:cNvSpPr/>
          <p:nvPr/>
        </p:nvSpPr>
        <p:spPr bwMode="auto">
          <a:xfrm>
            <a:off x="2133600" y="4191000"/>
            <a:ext cx="1447800" cy="533400"/>
          </a:xfrm>
          <a:prstGeom prst="rect">
            <a:avLst/>
          </a:prstGeom>
          <a:solidFill>
            <a:schemeClr val="tx1">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Windows Server 2008</a:t>
            </a:r>
          </a:p>
        </p:txBody>
      </p:sp>
      <p:sp>
        <p:nvSpPr>
          <p:cNvPr id="2" name="Title 1"/>
          <p:cNvSpPr>
            <a:spLocks noGrp="1"/>
          </p:cNvSpPr>
          <p:nvPr>
            <p:ph type="title"/>
          </p:nvPr>
        </p:nvSpPr>
        <p:spPr>
          <a:xfrm>
            <a:off x="381000" y="228606"/>
            <a:ext cx="8382000" cy="609398"/>
          </a:xfrm>
        </p:spPr>
        <p:txBody>
          <a:bodyPr/>
          <a:lstStyle/>
          <a:p>
            <a:r>
              <a:rPr lang="en-US" sz="4400" dirty="0" smtClean="0"/>
              <a:t>Role-Based Administration Example</a:t>
            </a:r>
            <a:endParaRPr lang="en-US" sz="4400" dirty="0"/>
          </a:p>
        </p:txBody>
      </p:sp>
      <p:sp>
        <p:nvSpPr>
          <p:cNvPr id="4" name="Rounded Rectangle 3"/>
          <p:cNvSpPr/>
          <p:nvPr/>
        </p:nvSpPr>
        <p:spPr bwMode="auto">
          <a:xfrm>
            <a:off x="304800" y="914400"/>
            <a:ext cx="3657600" cy="2133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solidFill>
                  <a:schemeClr val="bg1"/>
                </a:solidFill>
              </a:rPr>
              <a:t>Collections</a:t>
            </a:r>
          </a:p>
        </p:txBody>
      </p:sp>
      <p:sp>
        <p:nvSpPr>
          <p:cNvPr id="5" name="Rectangle 4"/>
          <p:cNvSpPr/>
          <p:nvPr/>
        </p:nvSpPr>
        <p:spPr bwMode="auto">
          <a:xfrm>
            <a:off x="1600200" y="1524000"/>
            <a:ext cx="1371600" cy="381000"/>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All Systems</a:t>
            </a:r>
          </a:p>
        </p:txBody>
      </p:sp>
      <p:sp>
        <p:nvSpPr>
          <p:cNvPr id="6" name="Rectangle 5"/>
          <p:cNvSpPr/>
          <p:nvPr/>
        </p:nvSpPr>
        <p:spPr bwMode="auto">
          <a:xfrm>
            <a:off x="2438400" y="2514600"/>
            <a:ext cx="838200" cy="381000"/>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EMEA</a:t>
            </a:r>
          </a:p>
        </p:txBody>
      </p:sp>
      <p:sp>
        <p:nvSpPr>
          <p:cNvPr id="7" name="Rectangle 6"/>
          <p:cNvSpPr/>
          <p:nvPr/>
        </p:nvSpPr>
        <p:spPr bwMode="auto">
          <a:xfrm>
            <a:off x="457200" y="1676400"/>
            <a:ext cx="1066800" cy="381000"/>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Finance</a:t>
            </a:r>
          </a:p>
        </p:txBody>
      </p:sp>
      <p:sp>
        <p:nvSpPr>
          <p:cNvPr id="8" name="Rectangle 7"/>
          <p:cNvSpPr/>
          <p:nvPr/>
        </p:nvSpPr>
        <p:spPr bwMode="auto">
          <a:xfrm>
            <a:off x="381000" y="2133600"/>
            <a:ext cx="1295400" cy="381000"/>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S. America</a:t>
            </a:r>
          </a:p>
        </p:txBody>
      </p:sp>
      <p:sp>
        <p:nvSpPr>
          <p:cNvPr id="9" name="Rectangle 8"/>
          <p:cNvSpPr/>
          <p:nvPr/>
        </p:nvSpPr>
        <p:spPr bwMode="auto">
          <a:xfrm>
            <a:off x="2590800" y="2057400"/>
            <a:ext cx="1295400" cy="381000"/>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N. America</a:t>
            </a:r>
          </a:p>
        </p:txBody>
      </p:sp>
      <p:sp>
        <p:nvSpPr>
          <p:cNvPr id="10" name="Rectangle 9"/>
          <p:cNvSpPr/>
          <p:nvPr/>
        </p:nvSpPr>
        <p:spPr bwMode="auto">
          <a:xfrm>
            <a:off x="1752600" y="2514600"/>
            <a:ext cx="533400" cy="381000"/>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HR</a:t>
            </a:r>
          </a:p>
        </p:txBody>
      </p:sp>
      <p:sp>
        <p:nvSpPr>
          <p:cNvPr id="11" name="Rectangle 10"/>
          <p:cNvSpPr/>
          <p:nvPr/>
        </p:nvSpPr>
        <p:spPr bwMode="auto">
          <a:xfrm>
            <a:off x="1752600" y="1981200"/>
            <a:ext cx="762000" cy="381000"/>
          </a:xfrm>
          <a:prstGeom prst="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Sales</a:t>
            </a:r>
          </a:p>
        </p:txBody>
      </p:sp>
      <p:pic>
        <p:nvPicPr>
          <p:cNvPr id="12" name="Picture 6" descr="E:\slides\icons\_XML ICONS\user business man people person.png"/>
          <p:cNvPicPr>
            <a:picLocks noChangeAspect="1" noChangeArrowheads="1"/>
          </p:cNvPicPr>
          <p:nvPr/>
        </p:nvPicPr>
        <p:blipFill>
          <a:blip r:embed="rId3" cstate="print"/>
          <a:srcRect/>
          <a:stretch>
            <a:fillRect/>
          </a:stretch>
        </p:blipFill>
        <p:spPr bwMode="auto">
          <a:xfrm>
            <a:off x="8001000" y="990600"/>
            <a:ext cx="990600" cy="1316015"/>
          </a:xfrm>
          <a:prstGeom prst="rect">
            <a:avLst/>
          </a:prstGeom>
          <a:noFill/>
        </p:spPr>
      </p:pic>
      <p:sp>
        <p:nvSpPr>
          <p:cNvPr id="13" name="Rounded Rectangle 12"/>
          <p:cNvSpPr/>
          <p:nvPr/>
        </p:nvSpPr>
        <p:spPr bwMode="auto">
          <a:xfrm>
            <a:off x="152400" y="4419600"/>
            <a:ext cx="3657600" cy="2133600"/>
          </a:xfrm>
          <a:prstGeom prst="roundRect">
            <a:avLst/>
          </a:prstGeom>
          <a:solidFill>
            <a:schemeClr val="accent2"/>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solidFill>
                  <a:schemeClr val="bg1"/>
                </a:solidFill>
              </a:rPr>
              <a:t>Packages</a:t>
            </a:r>
          </a:p>
        </p:txBody>
      </p:sp>
      <p:sp>
        <p:nvSpPr>
          <p:cNvPr id="14" name="Rectangle 13"/>
          <p:cNvSpPr/>
          <p:nvPr/>
        </p:nvSpPr>
        <p:spPr bwMode="auto">
          <a:xfrm>
            <a:off x="304800" y="4953000"/>
            <a:ext cx="1447800" cy="533400"/>
          </a:xfrm>
          <a:prstGeom prst="rect">
            <a:avLst/>
          </a:prstGeom>
          <a:solidFill>
            <a:schemeClr val="accent3">
              <a:lumMod val="20000"/>
              <a:lumOff val="8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Office – MUI (Japanese) </a:t>
            </a:r>
          </a:p>
        </p:txBody>
      </p:sp>
      <p:sp>
        <p:nvSpPr>
          <p:cNvPr id="16" name="Rectangle 15"/>
          <p:cNvSpPr/>
          <p:nvPr/>
        </p:nvSpPr>
        <p:spPr bwMode="auto">
          <a:xfrm>
            <a:off x="2438400" y="4953000"/>
            <a:ext cx="1295400" cy="381000"/>
          </a:xfrm>
          <a:prstGeom prst="rect">
            <a:avLst/>
          </a:prstGeom>
          <a:solidFill>
            <a:schemeClr val="accent3">
              <a:lumMod val="20000"/>
              <a:lumOff val="8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Billing Tool</a:t>
            </a:r>
          </a:p>
        </p:txBody>
      </p:sp>
      <p:sp>
        <p:nvSpPr>
          <p:cNvPr id="18" name="Rectangle 17"/>
          <p:cNvSpPr/>
          <p:nvPr/>
        </p:nvSpPr>
        <p:spPr bwMode="auto">
          <a:xfrm>
            <a:off x="533400" y="5638800"/>
            <a:ext cx="1371600" cy="304800"/>
          </a:xfrm>
          <a:prstGeom prst="rect">
            <a:avLst/>
          </a:prstGeom>
          <a:solidFill>
            <a:schemeClr val="accent3">
              <a:lumMod val="20000"/>
              <a:lumOff val="8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Time Card</a:t>
            </a:r>
          </a:p>
        </p:txBody>
      </p:sp>
      <p:sp>
        <p:nvSpPr>
          <p:cNvPr id="20" name="Rectangle 19"/>
          <p:cNvSpPr/>
          <p:nvPr/>
        </p:nvSpPr>
        <p:spPr bwMode="auto">
          <a:xfrm>
            <a:off x="381000" y="6019800"/>
            <a:ext cx="1143000" cy="381000"/>
          </a:xfrm>
          <a:prstGeom prst="rect">
            <a:avLst/>
          </a:prstGeom>
          <a:solidFill>
            <a:schemeClr val="accent3">
              <a:lumMod val="20000"/>
              <a:lumOff val="8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SAP - HR</a:t>
            </a:r>
          </a:p>
        </p:txBody>
      </p:sp>
      <p:sp>
        <p:nvSpPr>
          <p:cNvPr id="21" name="Rectangle 20"/>
          <p:cNvSpPr/>
          <p:nvPr/>
        </p:nvSpPr>
        <p:spPr bwMode="auto">
          <a:xfrm>
            <a:off x="2209800" y="5486400"/>
            <a:ext cx="1447800" cy="533400"/>
          </a:xfrm>
          <a:prstGeom prst="rect">
            <a:avLst/>
          </a:prstGeom>
          <a:solidFill>
            <a:schemeClr val="accent3">
              <a:lumMod val="20000"/>
              <a:lumOff val="8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Office – MUI (Spanish) </a:t>
            </a:r>
          </a:p>
        </p:txBody>
      </p:sp>
      <p:sp>
        <p:nvSpPr>
          <p:cNvPr id="22" name="Rectangle 21"/>
          <p:cNvSpPr/>
          <p:nvPr/>
        </p:nvSpPr>
        <p:spPr bwMode="auto">
          <a:xfrm>
            <a:off x="1828800" y="6096000"/>
            <a:ext cx="1371600" cy="381000"/>
          </a:xfrm>
          <a:prstGeom prst="rect">
            <a:avLst/>
          </a:prstGeom>
          <a:solidFill>
            <a:schemeClr val="accent3">
              <a:lumMod val="20000"/>
              <a:lumOff val="8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SAP - Sales</a:t>
            </a:r>
          </a:p>
        </p:txBody>
      </p:sp>
      <p:sp>
        <p:nvSpPr>
          <p:cNvPr id="46" name="Rectangle 45"/>
          <p:cNvSpPr/>
          <p:nvPr/>
        </p:nvSpPr>
        <p:spPr bwMode="auto">
          <a:xfrm>
            <a:off x="1295400" y="3581400"/>
            <a:ext cx="1447800" cy="533400"/>
          </a:xfrm>
          <a:prstGeom prst="rect">
            <a:avLst/>
          </a:prstGeom>
          <a:solidFill>
            <a:schemeClr val="tx1">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Windows Vista</a:t>
            </a:r>
          </a:p>
        </p:txBody>
      </p:sp>
      <p:sp>
        <p:nvSpPr>
          <p:cNvPr id="48" name="Rectangle 47"/>
          <p:cNvSpPr/>
          <p:nvPr/>
        </p:nvSpPr>
        <p:spPr bwMode="auto">
          <a:xfrm>
            <a:off x="3200400" y="3581400"/>
            <a:ext cx="1447800" cy="533400"/>
          </a:xfrm>
          <a:prstGeom prst="rect">
            <a:avLst/>
          </a:prstGeom>
          <a:solidFill>
            <a:schemeClr val="tx1">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Windows 7</a:t>
            </a:r>
          </a:p>
        </p:txBody>
      </p:sp>
      <p:sp>
        <p:nvSpPr>
          <p:cNvPr id="49" name="Rounded Rectangle 48"/>
          <p:cNvSpPr/>
          <p:nvPr/>
        </p:nvSpPr>
        <p:spPr bwMode="auto">
          <a:xfrm>
            <a:off x="3581400" y="1295400"/>
            <a:ext cx="3657600" cy="2133600"/>
          </a:xfrm>
          <a:prstGeom prst="roundRect">
            <a:avLst/>
          </a:prstGeom>
          <a:solidFill>
            <a:schemeClr val="accent3">
              <a:lumMod val="40000"/>
              <a:lumOff val="6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solidFill>
                  <a:schemeClr val="bg1"/>
                </a:solidFill>
              </a:rPr>
              <a:t>Configuration Items</a:t>
            </a:r>
          </a:p>
        </p:txBody>
      </p:sp>
      <p:sp>
        <p:nvSpPr>
          <p:cNvPr id="50" name="Rectangle 49"/>
          <p:cNvSpPr/>
          <p:nvPr/>
        </p:nvSpPr>
        <p:spPr bwMode="auto">
          <a:xfrm>
            <a:off x="4572000" y="2743200"/>
            <a:ext cx="1447800" cy="533400"/>
          </a:xfrm>
          <a:prstGeom prst="rect">
            <a:avLst/>
          </a:prstGeom>
          <a:solidFill>
            <a:schemeClr val="tx2">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Datacenter Servers</a:t>
            </a:r>
          </a:p>
        </p:txBody>
      </p:sp>
      <p:sp>
        <p:nvSpPr>
          <p:cNvPr id="51" name="Rectangle 50"/>
          <p:cNvSpPr/>
          <p:nvPr/>
        </p:nvSpPr>
        <p:spPr bwMode="auto">
          <a:xfrm>
            <a:off x="3733800" y="1981200"/>
            <a:ext cx="1447800" cy="533400"/>
          </a:xfrm>
          <a:prstGeom prst="rect">
            <a:avLst/>
          </a:prstGeom>
          <a:solidFill>
            <a:schemeClr val="tx2">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Standard Desktop</a:t>
            </a:r>
          </a:p>
        </p:txBody>
      </p:sp>
      <p:sp>
        <p:nvSpPr>
          <p:cNvPr id="52" name="Rectangle 51"/>
          <p:cNvSpPr/>
          <p:nvPr/>
        </p:nvSpPr>
        <p:spPr bwMode="auto">
          <a:xfrm>
            <a:off x="5638800" y="1981200"/>
            <a:ext cx="1447800" cy="533400"/>
          </a:xfrm>
          <a:prstGeom prst="rect">
            <a:avLst/>
          </a:prstGeom>
          <a:solidFill>
            <a:schemeClr val="tx2">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HR Systems</a:t>
            </a:r>
          </a:p>
        </p:txBody>
      </p:sp>
      <p:sp>
        <p:nvSpPr>
          <p:cNvPr id="23" name="Rounded Rectangle 22"/>
          <p:cNvSpPr/>
          <p:nvPr/>
        </p:nvSpPr>
        <p:spPr bwMode="auto">
          <a:xfrm>
            <a:off x="5257800" y="4191000"/>
            <a:ext cx="3657600" cy="2133600"/>
          </a:xfrm>
          <a:prstGeom prst="roundRect">
            <a:avLst/>
          </a:prstGeom>
          <a:solidFill>
            <a:schemeClr val="accent5">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solidFill>
                  <a:schemeClr val="bg1"/>
                </a:solidFill>
              </a:rPr>
              <a:t>Software Updates</a:t>
            </a:r>
          </a:p>
        </p:txBody>
      </p:sp>
      <p:sp>
        <p:nvSpPr>
          <p:cNvPr id="24" name="Rectangle 23"/>
          <p:cNvSpPr/>
          <p:nvPr/>
        </p:nvSpPr>
        <p:spPr bwMode="auto">
          <a:xfrm>
            <a:off x="5334000" y="4724400"/>
            <a:ext cx="1371600" cy="533400"/>
          </a:xfrm>
          <a:prstGeom prst="rect">
            <a:avLst/>
          </a:prstGeom>
          <a:solidFill>
            <a:schemeClr val="accent4">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Update for Office 2007</a:t>
            </a:r>
          </a:p>
        </p:txBody>
      </p:sp>
      <p:sp>
        <p:nvSpPr>
          <p:cNvPr id="25" name="Rectangle 24"/>
          <p:cNvSpPr/>
          <p:nvPr/>
        </p:nvSpPr>
        <p:spPr bwMode="auto">
          <a:xfrm>
            <a:off x="5486400" y="4876800"/>
            <a:ext cx="1371600" cy="533400"/>
          </a:xfrm>
          <a:prstGeom prst="rect">
            <a:avLst/>
          </a:prstGeom>
          <a:solidFill>
            <a:schemeClr val="accent4">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Update for Office 2007</a:t>
            </a:r>
          </a:p>
        </p:txBody>
      </p:sp>
      <p:sp>
        <p:nvSpPr>
          <p:cNvPr id="26" name="Rectangle 25"/>
          <p:cNvSpPr/>
          <p:nvPr/>
        </p:nvSpPr>
        <p:spPr bwMode="auto">
          <a:xfrm>
            <a:off x="5638800" y="5029200"/>
            <a:ext cx="1371600" cy="533400"/>
          </a:xfrm>
          <a:prstGeom prst="rect">
            <a:avLst/>
          </a:prstGeom>
          <a:solidFill>
            <a:schemeClr val="accent4">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Update for Office 2007</a:t>
            </a:r>
          </a:p>
        </p:txBody>
      </p:sp>
      <p:sp>
        <p:nvSpPr>
          <p:cNvPr id="27" name="Rectangle 26"/>
          <p:cNvSpPr/>
          <p:nvPr/>
        </p:nvSpPr>
        <p:spPr bwMode="auto">
          <a:xfrm>
            <a:off x="5791200" y="5181600"/>
            <a:ext cx="1371600" cy="533400"/>
          </a:xfrm>
          <a:prstGeom prst="rect">
            <a:avLst/>
          </a:prstGeom>
          <a:solidFill>
            <a:schemeClr val="accent4">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Update for Office 2007</a:t>
            </a:r>
          </a:p>
        </p:txBody>
      </p:sp>
      <p:sp>
        <p:nvSpPr>
          <p:cNvPr id="28" name="Rectangle 27"/>
          <p:cNvSpPr/>
          <p:nvPr/>
        </p:nvSpPr>
        <p:spPr bwMode="auto">
          <a:xfrm>
            <a:off x="5943600" y="5334000"/>
            <a:ext cx="1371600" cy="533400"/>
          </a:xfrm>
          <a:prstGeom prst="rect">
            <a:avLst/>
          </a:prstGeom>
          <a:solidFill>
            <a:schemeClr val="accent4">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Update for Office 2007</a:t>
            </a:r>
          </a:p>
        </p:txBody>
      </p:sp>
      <p:sp>
        <p:nvSpPr>
          <p:cNvPr id="29" name="Rectangle 28"/>
          <p:cNvSpPr/>
          <p:nvPr/>
        </p:nvSpPr>
        <p:spPr bwMode="auto">
          <a:xfrm>
            <a:off x="6096000" y="5486400"/>
            <a:ext cx="1371600" cy="533400"/>
          </a:xfrm>
          <a:prstGeom prst="rect">
            <a:avLst/>
          </a:prstGeom>
          <a:solidFill>
            <a:schemeClr val="accent4">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Update for Office 2007</a:t>
            </a:r>
          </a:p>
        </p:txBody>
      </p:sp>
      <p:sp>
        <p:nvSpPr>
          <p:cNvPr id="30" name="Rectangle 29"/>
          <p:cNvSpPr/>
          <p:nvPr/>
        </p:nvSpPr>
        <p:spPr bwMode="auto">
          <a:xfrm>
            <a:off x="6248400" y="5638800"/>
            <a:ext cx="1371600" cy="533400"/>
          </a:xfrm>
          <a:prstGeom prst="rect">
            <a:avLst/>
          </a:prstGeom>
          <a:solidFill>
            <a:schemeClr val="accent4">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Update for Office 2007</a:t>
            </a:r>
          </a:p>
        </p:txBody>
      </p:sp>
      <p:sp>
        <p:nvSpPr>
          <p:cNvPr id="31" name="Rectangle 30"/>
          <p:cNvSpPr/>
          <p:nvPr/>
        </p:nvSpPr>
        <p:spPr bwMode="auto">
          <a:xfrm>
            <a:off x="6934200" y="4876800"/>
            <a:ext cx="1371600" cy="533400"/>
          </a:xfrm>
          <a:prstGeom prst="rect">
            <a:avLst/>
          </a:prstGeom>
          <a:solidFill>
            <a:schemeClr val="accent4">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Update for Office 2007</a:t>
            </a:r>
          </a:p>
        </p:txBody>
      </p:sp>
      <p:sp>
        <p:nvSpPr>
          <p:cNvPr id="41" name="Rectangle 40"/>
          <p:cNvSpPr/>
          <p:nvPr/>
        </p:nvSpPr>
        <p:spPr bwMode="auto">
          <a:xfrm>
            <a:off x="7086600" y="5029200"/>
            <a:ext cx="1371600" cy="533400"/>
          </a:xfrm>
          <a:prstGeom prst="rect">
            <a:avLst/>
          </a:prstGeom>
          <a:solidFill>
            <a:schemeClr val="accent4">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Update for Office 2007</a:t>
            </a:r>
          </a:p>
        </p:txBody>
      </p:sp>
      <p:sp>
        <p:nvSpPr>
          <p:cNvPr id="42" name="Rectangle 41"/>
          <p:cNvSpPr/>
          <p:nvPr/>
        </p:nvSpPr>
        <p:spPr bwMode="auto">
          <a:xfrm>
            <a:off x="7239000" y="5181600"/>
            <a:ext cx="1371600" cy="533400"/>
          </a:xfrm>
          <a:prstGeom prst="rect">
            <a:avLst/>
          </a:prstGeom>
          <a:solidFill>
            <a:schemeClr val="accent4">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Update for Office 2007</a:t>
            </a:r>
          </a:p>
        </p:txBody>
      </p:sp>
      <p:sp>
        <p:nvSpPr>
          <p:cNvPr id="43" name="Rectangle 42"/>
          <p:cNvSpPr/>
          <p:nvPr/>
        </p:nvSpPr>
        <p:spPr bwMode="auto">
          <a:xfrm>
            <a:off x="7391400" y="5334000"/>
            <a:ext cx="1371600" cy="533400"/>
          </a:xfrm>
          <a:prstGeom prst="rect">
            <a:avLst/>
          </a:prstGeom>
          <a:solidFill>
            <a:schemeClr val="accent4">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Update for Office 2007</a:t>
            </a:r>
          </a:p>
        </p:txBody>
      </p:sp>
      <p:sp>
        <p:nvSpPr>
          <p:cNvPr id="44" name="Rectangle 43"/>
          <p:cNvSpPr/>
          <p:nvPr/>
        </p:nvSpPr>
        <p:spPr bwMode="auto">
          <a:xfrm>
            <a:off x="7543800" y="5486400"/>
            <a:ext cx="1371600" cy="533400"/>
          </a:xfrm>
          <a:prstGeom prst="rect">
            <a:avLst/>
          </a:prstGeom>
          <a:solidFill>
            <a:schemeClr val="accent4">
              <a:lumMod val="60000"/>
              <a:lumOff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solidFill>
              </a:rPr>
              <a:t>Update for Windows</a:t>
            </a:r>
          </a:p>
        </p:txBody>
      </p:sp>
      <p:sp>
        <p:nvSpPr>
          <p:cNvPr id="65" name="TextBox 64"/>
          <p:cNvSpPr txBox="1"/>
          <p:nvPr/>
        </p:nvSpPr>
        <p:spPr>
          <a:xfrm rot="19932178">
            <a:off x="387460" y="1758113"/>
            <a:ext cx="3549120" cy="553998"/>
          </a:xfrm>
          <a:prstGeom prst="rect">
            <a:avLst/>
          </a:prstGeom>
          <a:noFill/>
        </p:spPr>
        <p:txBody>
          <a:bodyPr wrap="square" lIns="0" tIns="0" rIns="0" bIns="0" rtlCol="0">
            <a:spAutoFit/>
          </a:bodyPr>
          <a:lstStyle/>
          <a:p>
            <a:pPr algn="ctr"/>
            <a:r>
              <a:rPr lang="en-US" sz="3600" b="1" dirty="0" smtClean="0">
                <a:solidFill>
                  <a:srgbClr val="FF0000"/>
                </a:solidFill>
              </a:rPr>
              <a:t>Read/Advertise</a:t>
            </a:r>
          </a:p>
        </p:txBody>
      </p:sp>
      <p:sp>
        <p:nvSpPr>
          <p:cNvPr id="66" name="TextBox 65"/>
          <p:cNvSpPr txBox="1"/>
          <p:nvPr/>
        </p:nvSpPr>
        <p:spPr>
          <a:xfrm rot="19932178">
            <a:off x="537581" y="4922498"/>
            <a:ext cx="3084556" cy="1107996"/>
          </a:xfrm>
          <a:prstGeom prst="rect">
            <a:avLst/>
          </a:prstGeom>
          <a:noFill/>
        </p:spPr>
        <p:txBody>
          <a:bodyPr wrap="square" lIns="0" tIns="0" rIns="0" bIns="0" rtlCol="0">
            <a:spAutoFit/>
          </a:bodyPr>
          <a:lstStyle/>
          <a:p>
            <a:pPr algn="ctr"/>
            <a:r>
              <a:rPr lang="en-US" sz="3600" b="1" dirty="0" smtClean="0">
                <a:solidFill>
                  <a:srgbClr val="FF0000"/>
                </a:solidFill>
              </a:rPr>
              <a:t>Read/Create/ Modify</a:t>
            </a:r>
          </a:p>
        </p:txBody>
      </p:sp>
      <p:sp>
        <p:nvSpPr>
          <p:cNvPr id="69" name="Oval 68"/>
          <p:cNvSpPr/>
          <p:nvPr/>
        </p:nvSpPr>
        <p:spPr bwMode="auto">
          <a:xfrm>
            <a:off x="3200400" y="2362200"/>
            <a:ext cx="2895600" cy="20574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Assign </a:t>
            </a:r>
            <a:r>
              <a:rPr lang="en-US" sz="2400" smtClean="0">
                <a:solidFill>
                  <a:schemeClr val="tx1"/>
                </a:solidFill>
              </a:rPr>
              <a:t>role: Software </a:t>
            </a:r>
            <a:r>
              <a:rPr lang="en-US" sz="2400" dirty="0" smtClean="0">
                <a:solidFill>
                  <a:schemeClr val="tx1"/>
                </a:solidFill>
              </a:rPr>
              <a:t>Distribution Administrator</a:t>
            </a:r>
          </a:p>
        </p:txBody>
      </p:sp>
      <p:sp>
        <p:nvSpPr>
          <p:cNvPr id="68" name="Oval 67"/>
          <p:cNvSpPr/>
          <p:nvPr/>
        </p:nvSpPr>
        <p:spPr bwMode="auto">
          <a:xfrm>
            <a:off x="3048000" y="2362200"/>
            <a:ext cx="3276600" cy="20574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Assign Security Scope:</a:t>
            </a:r>
          </a:p>
          <a:p>
            <a:pPr algn="ctr" defTabSz="914099"/>
            <a:r>
              <a:rPr lang="en-US" sz="2400" dirty="0" smtClean="0">
                <a:solidFill>
                  <a:schemeClr val="tx1"/>
                </a:solidFill>
              </a:rPr>
              <a:t>South America</a:t>
            </a:r>
          </a:p>
        </p:txBody>
      </p:sp>
      <p:sp>
        <p:nvSpPr>
          <p:cNvPr id="70" name="Oval 69"/>
          <p:cNvSpPr/>
          <p:nvPr/>
        </p:nvSpPr>
        <p:spPr bwMode="auto">
          <a:xfrm>
            <a:off x="3048000" y="2286000"/>
            <a:ext cx="3429000" cy="2133600"/>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solidFill>
                  <a:schemeClr val="tx1"/>
                </a:solidFill>
              </a:rPr>
              <a:t>Assign Security Scope:</a:t>
            </a:r>
          </a:p>
          <a:p>
            <a:pPr algn="ctr" defTabSz="914099"/>
            <a:r>
              <a:rPr lang="en-US" sz="2400" dirty="0" smtClean="0">
                <a:solidFill>
                  <a:schemeClr val="tx1"/>
                </a:solidFill>
              </a:rPr>
              <a:t>Sales &amp; Marketing</a:t>
            </a:r>
          </a:p>
        </p:txBody>
      </p:sp>
    </p:spTree>
    <p:extLst>
      <p:ext uri="{BB962C8B-B14F-4D97-AF65-F5344CB8AC3E}">
        <p14:creationId xmlns:p14="http://schemas.microsoft.com/office/powerpoint/2010/main" xmlns="" val="11358605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3.33333E-6 -4.44444E-6 L 0.40834 -0.25 " pathEditMode="relative" rAng="0" ptsTypes="AA">
                                      <p:cBhvr>
                                        <p:cTn id="11" dur="2000" fill="hold"/>
                                        <p:tgtEl>
                                          <p:spTgt spid="69"/>
                                        </p:tgtEl>
                                        <p:attrNameLst>
                                          <p:attrName>ppt_x</p:attrName>
                                          <p:attrName>ppt_y</p:attrName>
                                        </p:attrNameLst>
                                      </p:cBhvr>
                                      <p:rCtr x="20400" y="-12500"/>
                                    </p:animMotion>
                                  </p:childTnLst>
                                </p:cTn>
                              </p:par>
                              <p:par>
                                <p:cTn id="12" presetID="6" presetClass="emph" presetSubtype="0" fill="hold" grpId="1" nodeType="withEffect">
                                  <p:stCondLst>
                                    <p:cond delay="0"/>
                                  </p:stCondLst>
                                  <p:childTnLst>
                                    <p:animScale>
                                      <p:cBhvr>
                                        <p:cTn id="13" dur="2000" fill="hold"/>
                                        <p:tgtEl>
                                          <p:spTgt spid="69"/>
                                        </p:tgtEl>
                                      </p:cBhvr>
                                      <p:by x="25000" y="25000"/>
                                    </p:animScale>
                                  </p:childTnLst>
                                </p:cTn>
                              </p:par>
                            </p:childTnLst>
                          </p:cTn>
                        </p:par>
                        <p:par>
                          <p:cTn id="14" fill="hold">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fade">
                                      <p:cBhvr>
                                        <p:cTn id="20" dur="500"/>
                                        <p:tgtEl>
                                          <p:spTgt spid="6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par>
                                <p:cTn id="24" presetID="10" presetClass="exit" presetSubtype="0" fill="hold" grpId="0" nodeType="withEffect">
                                  <p:stCondLst>
                                    <p:cond delay="0"/>
                                  </p:stCondLst>
                                  <p:childTnLst>
                                    <p:animEffect transition="out" filter="fade">
                                      <p:cBhvr>
                                        <p:cTn id="25" dur="500"/>
                                        <p:tgtEl>
                                          <p:spTgt spid="50"/>
                                        </p:tgtEl>
                                      </p:cBhvr>
                                    </p:animEffect>
                                    <p:set>
                                      <p:cBhvr>
                                        <p:cTn id="26" dur="1" fill="hold">
                                          <p:stCondLst>
                                            <p:cond delay="499"/>
                                          </p:stCondLst>
                                        </p:cTn>
                                        <p:tgtEl>
                                          <p:spTgt spid="50"/>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52"/>
                                        </p:tgtEl>
                                      </p:cBhvr>
                                    </p:animEffect>
                                    <p:set>
                                      <p:cBhvr>
                                        <p:cTn id="29" dur="1" fill="hold">
                                          <p:stCondLst>
                                            <p:cond delay="499"/>
                                          </p:stCondLst>
                                        </p:cTn>
                                        <p:tgtEl>
                                          <p:spTgt spid="52"/>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51"/>
                                        </p:tgtEl>
                                      </p:cBhvr>
                                    </p:animEffect>
                                    <p:set>
                                      <p:cBhvr>
                                        <p:cTn id="32" dur="1" fill="hold">
                                          <p:stCondLst>
                                            <p:cond delay="499"/>
                                          </p:stCondLst>
                                        </p:cTn>
                                        <p:tgtEl>
                                          <p:spTgt spid="51"/>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49"/>
                                        </p:tgtEl>
                                      </p:cBhvr>
                                    </p:animEffect>
                                    <p:set>
                                      <p:cBhvr>
                                        <p:cTn id="35" dur="1" fill="hold">
                                          <p:stCondLst>
                                            <p:cond delay="499"/>
                                          </p:stCondLst>
                                        </p:cTn>
                                        <p:tgtEl>
                                          <p:spTgt spid="49"/>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24"/>
                                        </p:tgtEl>
                                      </p:cBhvr>
                                    </p:animEffect>
                                    <p:set>
                                      <p:cBhvr>
                                        <p:cTn id="41" dur="1" fill="hold">
                                          <p:stCondLst>
                                            <p:cond delay="499"/>
                                          </p:stCondLst>
                                        </p:cTn>
                                        <p:tgtEl>
                                          <p:spTgt spid="24"/>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25"/>
                                        </p:tgtEl>
                                      </p:cBhvr>
                                    </p:animEffect>
                                    <p:set>
                                      <p:cBhvr>
                                        <p:cTn id="44" dur="1" fill="hold">
                                          <p:stCondLst>
                                            <p:cond delay="499"/>
                                          </p:stCondLst>
                                        </p:cTn>
                                        <p:tgtEl>
                                          <p:spTgt spid="25"/>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26"/>
                                        </p:tgtEl>
                                      </p:cBhvr>
                                    </p:animEffect>
                                    <p:set>
                                      <p:cBhvr>
                                        <p:cTn id="47" dur="1" fill="hold">
                                          <p:stCondLst>
                                            <p:cond delay="499"/>
                                          </p:stCondLst>
                                        </p:cTn>
                                        <p:tgtEl>
                                          <p:spTgt spid="26"/>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27"/>
                                        </p:tgtEl>
                                      </p:cBhvr>
                                    </p:animEffect>
                                    <p:set>
                                      <p:cBhvr>
                                        <p:cTn id="50" dur="1" fill="hold">
                                          <p:stCondLst>
                                            <p:cond delay="499"/>
                                          </p:stCondLst>
                                        </p:cTn>
                                        <p:tgtEl>
                                          <p:spTgt spid="27"/>
                                        </p:tgtEl>
                                        <p:attrNameLst>
                                          <p:attrName>style.visibility</p:attrName>
                                        </p:attrNameLst>
                                      </p:cBhvr>
                                      <p:to>
                                        <p:strVal val="hidden"/>
                                      </p:to>
                                    </p:set>
                                  </p:childTnLst>
                                </p:cTn>
                              </p:par>
                              <p:par>
                                <p:cTn id="51" presetID="10" presetClass="exit" presetSubtype="0" fill="hold" grpId="0" nodeType="withEffect">
                                  <p:stCondLst>
                                    <p:cond delay="0"/>
                                  </p:stCondLst>
                                  <p:childTnLst>
                                    <p:animEffect transition="out" filter="fade">
                                      <p:cBhvr>
                                        <p:cTn id="52" dur="500"/>
                                        <p:tgtEl>
                                          <p:spTgt spid="28"/>
                                        </p:tgtEl>
                                      </p:cBhvr>
                                    </p:animEffect>
                                    <p:set>
                                      <p:cBhvr>
                                        <p:cTn id="53" dur="1" fill="hold">
                                          <p:stCondLst>
                                            <p:cond delay="499"/>
                                          </p:stCondLst>
                                        </p:cTn>
                                        <p:tgtEl>
                                          <p:spTgt spid="28"/>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29"/>
                                        </p:tgtEl>
                                      </p:cBhvr>
                                    </p:animEffect>
                                    <p:set>
                                      <p:cBhvr>
                                        <p:cTn id="56" dur="1" fill="hold">
                                          <p:stCondLst>
                                            <p:cond delay="499"/>
                                          </p:stCondLst>
                                        </p:cTn>
                                        <p:tgtEl>
                                          <p:spTgt spid="29"/>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30"/>
                                        </p:tgtEl>
                                      </p:cBhvr>
                                    </p:animEffect>
                                    <p:set>
                                      <p:cBhvr>
                                        <p:cTn id="59" dur="1" fill="hold">
                                          <p:stCondLst>
                                            <p:cond delay="499"/>
                                          </p:stCondLst>
                                        </p:cTn>
                                        <p:tgtEl>
                                          <p:spTgt spid="30"/>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31"/>
                                        </p:tgtEl>
                                      </p:cBhvr>
                                    </p:animEffect>
                                    <p:set>
                                      <p:cBhvr>
                                        <p:cTn id="62" dur="1" fill="hold">
                                          <p:stCondLst>
                                            <p:cond delay="499"/>
                                          </p:stCondLst>
                                        </p:cTn>
                                        <p:tgtEl>
                                          <p:spTgt spid="31"/>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500"/>
                                        <p:tgtEl>
                                          <p:spTgt spid="41"/>
                                        </p:tgtEl>
                                      </p:cBhvr>
                                    </p:animEffect>
                                    <p:set>
                                      <p:cBhvr>
                                        <p:cTn id="65" dur="1" fill="hold">
                                          <p:stCondLst>
                                            <p:cond delay="499"/>
                                          </p:stCondLst>
                                        </p:cTn>
                                        <p:tgtEl>
                                          <p:spTgt spid="41"/>
                                        </p:tgtEl>
                                        <p:attrNameLst>
                                          <p:attrName>style.visibility</p:attrName>
                                        </p:attrNameLst>
                                      </p:cBhvr>
                                      <p:to>
                                        <p:strVal val="hidden"/>
                                      </p:to>
                                    </p:set>
                                  </p:childTnLst>
                                </p:cTn>
                              </p:par>
                              <p:par>
                                <p:cTn id="66" presetID="10" presetClass="exit" presetSubtype="0" fill="hold" grpId="0" nodeType="withEffect">
                                  <p:stCondLst>
                                    <p:cond delay="0"/>
                                  </p:stCondLst>
                                  <p:childTnLst>
                                    <p:animEffect transition="out" filter="fade">
                                      <p:cBhvr>
                                        <p:cTn id="67" dur="500"/>
                                        <p:tgtEl>
                                          <p:spTgt spid="42"/>
                                        </p:tgtEl>
                                      </p:cBhvr>
                                    </p:animEffect>
                                    <p:set>
                                      <p:cBhvr>
                                        <p:cTn id="68" dur="1" fill="hold">
                                          <p:stCondLst>
                                            <p:cond delay="499"/>
                                          </p:stCondLst>
                                        </p:cTn>
                                        <p:tgtEl>
                                          <p:spTgt spid="42"/>
                                        </p:tgtEl>
                                        <p:attrNameLst>
                                          <p:attrName>style.visibility</p:attrName>
                                        </p:attrNameLst>
                                      </p:cBhvr>
                                      <p:to>
                                        <p:strVal val="hidden"/>
                                      </p:to>
                                    </p:set>
                                  </p:childTnLst>
                                </p:cTn>
                              </p:par>
                              <p:par>
                                <p:cTn id="69" presetID="10" presetClass="exit" presetSubtype="0" fill="hold" grpId="0" nodeType="withEffect">
                                  <p:stCondLst>
                                    <p:cond delay="0"/>
                                  </p:stCondLst>
                                  <p:childTnLst>
                                    <p:animEffect transition="out" filter="fade">
                                      <p:cBhvr>
                                        <p:cTn id="70" dur="500"/>
                                        <p:tgtEl>
                                          <p:spTgt spid="43"/>
                                        </p:tgtEl>
                                      </p:cBhvr>
                                    </p:animEffect>
                                    <p:set>
                                      <p:cBhvr>
                                        <p:cTn id="71" dur="1" fill="hold">
                                          <p:stCondLst>
                                            <p:cond delay="499"/>
                                          </p:stCondLst>
                                        </p:cTn>
                                        <p:tgtEl>
                                          <p:spTgt spid="43"/>
                                        </p:tgtEl>
                                        <p:attrNameLst>
                                          <p:attrName>style.visibility</p:attrName>
                                        </p:attrNameLst>
                                      </p:cBhvr>
                                      <p:to>
                                        <p:strVal val="hidden"/>
                                      </p:to>
                                    </p:set>
                                  </p:childTnLst>
                                </p:cTn>
                              </p:par>
                              <p:par>
                                <p:cTn id="72" presetID="10" presetClass="exit" presetSubtype="0" fill="hold" grpId="0" nodeType="withEffect">
                                  <p:stCondLst>
                                    <p:cond delay="0"/>
                                  </p:stCondLst>
                                  <p:childTnLst>
                                    <p:animEffect transition="out" filter="fade">
                                      <p:cBhvr>
                                        <p:cTn id="73" dur="500"/>
                                        <p:tgtEl>
                                          <p:spTgt spid="44"/>
                                        </p:tgtEl>
                                      </p:cBhvr>
                                    </p:animEffect>
                                    <p:set>
                                      <p:cBhvr>
                                        <p:cTn id="74" dur="1" fill="hold">
                                          <p:stCondLst>
                                            <p:cond delay="499"/>
                                          </p:stCondLst>
                                        </p:cTn>
                                        <p:tgtEl>
                                          <p:spTgt spid="44"/>
                                        </p:tgtEl>
                                        <p:attrNameLst>
                                          <p:attrName>style.visibility</p:attrName>
                                        </p:attrNameLst>
                                      </p:cBhvr>
                                      <p:to>
                                        <p:strVal val="hidden"/>
                                      </p:to>
                                    </p:set>
                                  </p:childTnLst>
                                </p:cTn>
                              </p:par>
                              <p:par>
                                <p:cTn id="75" presetID="10" presetClass="exit" presetSubtype="0" fill="hold" grpId="0" nodeType="withEffect">
                                  <p:stCondLst>
                                    <p:cond delay="0"/>
                                  </p:stCondLst>
                                  <p:childTnLst>
                                    <p:animEffect transition="out" filter="fade">
                                      <p:cBhvr>
                                        <p:cTn id="76" dur="500"/>
                                        <p:tgtEl>
                                          <p:spTgt spid="46"/>
                                        </p:tgtEl>
                                      </p:cBhvr>
                                    </p:animEffect>
                                    <p:set>
                                      <p:cBhvr>
                                        <p:cTn id="77" dur="1" fill="hold">
                                          <p:stCondLst>
                                            <p:cond delay="499"/>
                                          </p:stCondLst>
                                        </p:cTn>
                                        <p:tgtEl>
                                          <p:spTgt spid="46"/>
                                        </p:tgtEl>
                                        <p:attrNameLst>
                                          <p:attrName>style.visibility</p:attrName>
                                        </p:attrNameLst>
                                      </p:cBhvr>
                                      <p:to>
                                        <p:strVal val="hidden"/>
                                      </p:to>
                                    </p:set>
                                  </p:childTnLst>
                                </p:cTn>
                              </p:par>
                              <p:par>
                                <p:cTn id="78" presetID="10" presetClass="exit" presetSubtype="0" fill="hold" grpId="0" nodeType="withEffect">
                                  <p:stCondLst>
                                    <p:cond delay="0"/>
                                  </p:stCondLst>
                                  <p:childTnLst>
                                    <p:animEffect transition="out" filter="fade">
                                      <p:cBhvr>
                                        <p:cTn id="79" dur="500"/>
                                        <p:tgtEl>
                                          <p:spTgt spid="48"/>
                                        </p:tgtEl>
                                      </p:cBhvr>
                                    </p:animEffect>
                                    <p:set>
                                      <p:cBhvr>
                                        <p:cTn id="80" dur="1" fill="hold">
                                          <p:stCondLst>
                                            <p:cond delay="499"/>
                                          </p:stCondLst>
                                        </p:cTn>
                                        <p:tgtEl>
                                          <p:spTgt spid="48"/>
                                        </p:tgtEl>
                                        <p:attrNameLst>
                                          <p:attrName>style.visibility</p:attrName>
                                        </p:attrNameLst>
                                      </p:cBhvr>
                                      <p:to>
                                        <p:strVal val="hidden"/>
                                      </p:to>
                                    </p:set>
                                  </p:childTnLst>
                                </p:cTn>
                              </p:par>
                              <p:par>
                                <p:cTn id="81" presetID="10" presetClass="exit" presetSubtype="0" fill="hold" grpId="0" nodeType="withEffect">
                                  <p:stCondLst>
                                    <p:cond delay="0"/>
                                  </p:stCondLst>
                                  <p:childTnLst>
                                    <p:animEffect transition="out" filter="fade">
                                      <p:cBhvr>
                                        <p:cTn id="82" dur="500"/>
                                        <p:tgtEl>
                                          <p:spTgt spid="47"/>
                                        </p:tgtEl>
                                      </p:cBhvr>
                                    </p:animEffect>
                                    <p:set>
                                      <p:cBhvr>
                                        <p:cTn id="83" dur="1" fill="hold">
                                          <p:stCondLst>
                                            <p:cond delay="499"/>
                                          </p:stCondLst>
                                        </p:cTn>
                                        <p:tgtEl>
                                          <p:spTgt spid="47"/>
                                        </p:tgtEl>
                                        <p:attrNameLst>
                                          <p:attrName>style.visibility</p:attrName>
                                        </p:attrNameLst>
                                      </p:cBhvr>
                                      <p:to>
                                        <p:strVal val="hidden"/>
                                      </p:to>
                                    </p:set>
                                  </p:childTnLst>
                                </p:cTn>
                              </p:par>
                              <p:par>
                                <p:cTn id="84" presetID="10" presetClass="exit" presetSubtype="0" fill="hold" grpId="0" nodeType="withEffect">
                                  <p:stCondLst>
                                    <p:cond delay="0"/>
                                  </p:stCondLst>
                                  <p:childTnLst>
                                    <p:animEffect transition="out" filter="fade">
                                      <p:cBhvr>
                                        <p:cTn id="85" dur="500"/>
                                        <p:tgtEl>
                                          <p:spTgt spid="45"/>
                                        </p:tgtEl>
                                      </p:cBhvr>
                                    </p:animEffect>
                                    <p:set>
                                      <p:cBhvr>
                                        <p:cTn id="86" dur="1" fill="hold">
                                          <p:stCondLst>
                                            <p:cond delay="499"/>
                                          </p:stCondLst>
                                        </p:cTn>
                                        <p:tgtEl>
                                          <p:spTgt spid="4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3" nodeType="clickEffect">
                                  <p:stCondLst>
                                    <p:cond delay="0"/>
                                  </p:stCondLst>
                                  <p:childTnLst>
                                    <p:animEffect transition="out" filter="fade">
                                      <p:cBhvr>
                                        <p:cTn id="90" dur="500"/>
                                        <p:tgtEl>
                                          <p:spTgt spid="69"/>
                                        </p:tgtEl>
                                      </p:cBhvr>
                                    </p:animEffect>
                                    <p:set>
                                      <p:cBhvr>
                                        <p:cTn id="91" dur="1" fill="hold">
                                          <p:stCondLst>
                                            <p:cond delay="499"/>
                                          </p:stCondLst>
                                        </p:cTn>
                                        <p:tgtEl>
                                          <p:spTgt spid="69"/>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65"/>
                                        </p:tgtEl>
                                      </p:cBhvr>
                                    </p:animEffect>
                                    <p:set>
                                      <p:cBhvr>
                                        <p:cTn id="94" dur="1" fill="hold">
                                          <p:stCondLst>
                                            <p:cond delay="499"/>
                                          </p:stCondLst>
                                        </p:cTn>
                                        <p:tgtEl>
                                          <p:spTgt spid="65"/>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66"/>
                                        </p:tgtEl>
                                      </p:cBhvr>
                                    </p:animEffect>
                                    <p:set>
                                      <p:cBhvr>
                                        <p:cTn id="97" dur="1" fill="hold">
                                          <p:stCondLst>
                                            <p:cond delay="499"/>
                                          </p:stCondLst>
                                        </p:cTn>
                                        <p:tgtEl>
                                          <p:spTgt spid="66"/>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67"/>
                                        </p:tgtEl>
                                      </p:cBhvr>
                                    </p:animEffect>
                                    <p:set>
                                      <p:cBhvr>
                                        <p:cTn id="100" dur="1" fill="hold">
                                          <p:stCondLst>
                                            <p:cond delay="499"/>
                                          </p:stCondLst>
                                        </p:cTn>
                                        <p:tgtEl>
                                          <p:spTgt spid="67"/>
                                        </p:tgtEl>
                                        <p:attrNameLst>
                                          <p:attrName>style.visibility</p:attrName>
                                        </p:attrNameLst>
                                      </p:cBhvr>
                                      <p:to>
                                        <p:strVal val="hidden"/>
                                      </p:to>
                                    </p:set>
                                  </p:childTnLst>
                                </p:cTn>
                              </p:par>
                              <p:par>
                                <p:cTn id="101" presetID="10" presetClass="entr" presetSubtype="0" fill="hold" grpId="0" nodeType="with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fade">
                                      <p:cBhvr>
                                        <p:cTn id="103" dur="500"/>
                                        <p:tgtEl>
                                          <p:spTgt spid="68"/>
                                        </p:tgtEl>
                                      </p:cBhvr>
                                    </p:animEffec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grpId="1" nodeType="clickEffect">
                                  <p:stCondLst>
                                    <p:cond delay="0"/>
                                  </p:stCondLst>
                                  <p:childTnLst>
                                    <p:animMotion origin="layout" path="M -1.11022E-16 -4.44444E-6 L 0.40417 -0.25 " pathEditMode="relative" rAng="0" ptsTypes="AA">
                                      <p:cBhvr>
                                        <p:cTn id="107" dur="2000" fill="hold"/>
                                        <p:tgtEl>
                                          <p:spTgt spid="68"/>
                                        </p:tgtEl>
                                        <p:attrNameLst>
                                          <p:attrName>ppt_x</p:attrName>
                                          <p:attrName>ppt_y</p:attrName>
                                        </p:attrNameLst>
                                      </p:cBhvr>
                                      <p:rCtr x="20200" y="-12500"/>
                                    </p:animMotion>
                                  </p:childTnLst>
                                </p:cTn>
                              </p:par>
                              <p:par>
                                <p:cTn id="108" presetID="6" presetClass="emph" presetSubtype="0" fill="hold" grpId="2" nodeType="withEffect">
                                  <p:stCondLst>
                                    <p:cond delay="0"/>
                                  </p:stCondLst>
                                  <p:childTnLst>
                                    <p:animScale>
                                      <p:cBhvr>
                                        <p:cTn id="109" dur="2000" fill="hold"/>
                                        <p:tgtEl>
                                          <p:spTgt spid="68"/>
                                        </p:tgtEl>
                                      </p:cBhvr>
                                      <p:by x="25000" y="25000"/>
                                    </p:animScale>
                                  </p:childTnLst>
                                </p:cTn>
                              </p:par>
                            </p:childTnLst>
                          </p:cTn>
                        </p:par>
                        <p:par>
                          <p:cTn id="110" fill="hold">
                            <p:stCondLst>
                              <p:cond delay="2000"/>
                            </p:stCondLst>
                            <p:childTnLst>
                              <p:par>
                                <p:cTn id="111" presetID="22" presetClass="exit" presetSubtype="4" fill="hold" grpId="0" nodeType="afterEffect">
                                  <p:stCondLst>
                                    <p:cond delay="0"/>
                                  </p:stCondLst>
                                  <p:childTnLst>
                                    <p:animEffect transition="out" filter="wipe(down)">
                                      <p:cBhvr>
                                        <p:cTn id="112" dur="500"/>
                                        <p:tgtEl>
                                          <p:spTgt spid="9"/>
                                        </p:tgtEl>
                                      </p:cBhvr>
                                    </p:animEffect>
                                    <p:set>
                                      <p:cBhvr>
                                        <p:cTn id="113" dur="1" fill="hold">
                                          <p:stCondLst>
                                            <p:cond delay="499"/>
                                          </p:stCondLst>
                                        </p:cTn>
                                        <p:tgtEl>
                                          <p:spTgt spid="9"/>
                                        </p:tgtEl>
                                        <p:attrNameLst>
                                          <p:attrName>style.visibility</p:attrName>
                                        </p:attrNameLst>
                                      </p:cBhvr>
                                      <p:to>
                                        <p:strVal val="hidden"/>
                                      </p:to>
                                    </p:set>
                                  </p:childTnLst>
                                </p:cTn>
                              </p:par>
                              <p:par>
                                <p:cTn id="114" presetID="22" presetClass="exit" presetSubtype="4" fill="hold" grpId="0" nodeType="withEffect">
                                  <p:stCondLst>
                                    <p:cond delay="0"/>
                                  </p:stCondLst>
                                  <p:childTnLst>
                                    <p:animEffect transition="out" filter="wipe(down)">
                                      <p:cBhvr>
                                        <p:cTn id="115" dur="500"/>
                                        <p:tgtEl>
                                          <p:spTgt spid="5"/>
                                        </p:tgtEl>
                                      </p:cBhvr>
                                    </p:animEffect>
                                    <p:set>
                                      <p:cBhvr>
                                        <p:cTn id="116" dur="1" fill="hold">
                                          <p:stCondLst>
                                            <p:cond delay="499"/>
                                          </p:stCondLst>
                                        </p:cTn>
                                        <p:tgtEl>
                                          <p:spTgt spid="5"/>
                                        </p:tgtEl>
                                        <p:attrNameLst>
                                          <p:attrName>style.visibility</p:attrName>
                                        </p:attrNameLst>
                                      </p:cBhvr>
                                      <p:to>
                                        <p:strVal val="hidden"/>
                                      </p:to>
                                    </p:set>
                                  </p:childTnLst>
                                </p:cTn>
                              </p:par>
                              <p:par>
                                <p:cTn id="117" presetID="22" presetClass="exit" presetSubtype="4" fill="hold" grpId="0" nodeType="withEffect">
                                  <p:stCondLst>
                                    <p:cond delay="0"/>
                                  </p:stCondLst>
                                  <p:childTnLst>
                                    <p:animEffect transition="out" filter="wipe(down)">
                                      <p:cBhvr>
                                        <p:cTn id="118" dur="500"/>
                                        <p:tgtEl>
                                          <p:spTgt spid="7"/>
                                        </p:tgtEl>
                                      </p:cBhvr>
                                    </p:animEffect>
                                    <p:set>
                                      <p:cBhvr>
                                        <p:cTn id="119" dur="1" fill="hold">
                                          <p:stCondLst>
                                            <p:cond delay="499"/>
                                          </p:stCondLst>
                                        </p:cTn>
                                        <p:tgtEl>
                                          <p:spTgt spid="7"/>
                                        </p:tgtEl>
                                        <p:attrNameLst>
                                          <p:attrName>style.visibility</p:attrName>
                                        </p:attrNameLst>
                                      </p:cBhvr>
                                      <p:to>
                                        <p:strVal val="hidden"/>
                                      </p:to>
                                    </p:set>
                                  </p:childTnLst>
                                </p:cTn>
                              </p:par>
                              <p:par>
                                <p:cTn id="120" presetID="22" presetClass="exit" presetSubtype="4" fill="hold" grpId="0" nodeType="withEffect">
                                  <p:stCondLst>
                                    <p:cond delay="0"/>
                                  </p:stCondLst>
                                  <p:childTnLst>
                                    <p:animEffect transition="out" filter="wipe(down)">
                                      <p:cBhvr>
                                        <p:cTn id="121" dur="500"/>
                                        <p:tgtEl>
                                          <p:spTgt spid="11"/>
                                        </p:tgtEl>
                                      </p:cBhvr>
                                    </p:animEffect>
                                    <p:set>
                                      <p:cBhvr>
                                        <p:cTn id="122" dur="1" fill="hold">
                                          <p:stCondLst>
                                            <p:cond delay="499"/>
                                          </p:stCondLst>
                                        </p:cTn>
                                        <p:tgtEl>
                                          <p:spTgt spid="11"/>
                                        </p:tgtEl>
                                        <p:attrNameLst>
                                          <p:attrName>style.visibility</p:attrName>
                                        </p:attrNameLst>
                                      </p:cBhvr>
                                      <p:to>
                                        <p:strVal val="hidden"/>
                                      </p:to>
                                    </p:set>
                                  </p:childTnLst>
                                </p:cTn>
                              </p:par>
                              <p:par>
                                <p:cTn id="123" presetID="22" presetClass="exit" presetSubtype="4" fill="hold" grpId="0" nodeType="withEffect">
                                  <p:stCondLst>
                                    <p:cond delay="0"/>
                                  </p:stCondLst>
                                  <p:childTnLst>
                                    <p:animEffect transition="out" filter="wipe(down)">
                                      <p:cBhvr>
                                        <p:cTn id="124" dur="500"/>
                                        <p:tgtEl>
                                          <p:spTgt spid="10"/>
                                        </p:tgtEl>
                                      </p:cBhvr>
                                    </p:animEffect>
                                    <p:set>
                                      <p:cBhvr>
                                        <p:cTn id="125" dur="1" fill="hold">
                                          <p:stCondLst>
                                            <p:cond delay="499"/>
                                          </p:stCondLst>
                                        </p:cTn>
                                        <p:tgtEl>
                                          <p:spTgt spid="10"/>
                                        </p:tgtEl>
                                        <p:attrNameLst>
                                          <p:attrName>style.visibility</p:attrName>
                                        </p:attrNameLst>
                                      </p:cBhvr>
                                      <p:to>
                                        <p:strVal val="hidden"/>
                                      </p:to>
                                    </p:set>
                                  </p:childTnLst>
                                </p:cTn>
                              </p:par>
                              <p:par>
                                <p:cTn id="126" presetID="22" presetClass="exit" presetSubtype="4" fill="hold" grpId="0" nodeType="withEffect">
                                  <p:stCondLst>
                                    <p:cond delay="0"/>
                                  </p:stCondLst>
                                  <p:childTnLst>
                                    <p:animEffect transition="out" filter="wipe(down)">
                                      <p:cBhvr>
                                        <p:cTn id="127" dur="500"/>
                                        <p:tgtEl>
                                          <p:spTgt spid="6"/>
                                        </p:tgtEl>
                                      </p:cBhvr>
                                    </p:animEffect>
                                    <p:set>
                                      <p:cBhvr>
                                        <p:cTn id="128" dur="1" fill="hold">
                                          <p:stCondLst>
                                            <p:cond delay="499"/>
                                          </p:stCondLst>
                                        </p:cTn>
                                        <p:tgtEl>
                                          <p:spTgt spid="6"/>
                                        </p:tgtEl>
                                        <p:attrNameLst>
                                          <p:attrName>style.visibility</p:attrName>
                                        </p:attrNameLst>
                                      </p:cBhvr>
                                      <p:to>
                                        <p:strVal val="hidden"/>
                                      </p:to>
                                    </p:set>
                                  </p:childTnLst>
                                </p:cTn>
                              </p:par>
                              <p:par>
                                <p:cTn id="129" presetID="22" presetClass="exit" presetSubtype="4" fill="hold" grpId="0" nodeType="withEffect">
                                  <p:stCondLst>
                                    <p:cond delay="0"/>
                                  </p:stCondLst>
                                  <p:childTnLst>
                                    <p:animEffect transition="out" filter="wipe(down)">
                                      <p:cBhvr>
                                        <p:cTn id="130" dur="500"/>
                                        <p:tgtEl>
                                          <p:spTgt spid="16"/>
                                        </p:tgtEl>
                                      </p:cBhvr>
                                    </p:animEffect>
                                    <p:set>
                                      <p:cBhvr>
                                        <p:cTn id="131" dur="1" fill="hold">
                                          <p:stCondLst>
                                            <p:cond delay="499"/>
                                          </p:stCondLst>
                                        </p:cTn>
                                        <p:tgtEl>
                                          <p:spTgt spid="16"/>
                                        </p:tgtEl>
                                        <p:attrNameLst>
                                          <p:attrName>style.visibility</p:attrName>
                                        </p:attrNameLst>
                                      </p:cBhvr>
                                      <p:to>
                                        <p:strVal val="hidden"/>
                                      </p:to>
                                    </p:set>
                                  </p:childTnLst>
                                </p:cTn>
                              </p:par>
                              <p:par>
                                <p:cTn id="132" presetID="22" presetClass="exit" presetSubtype="4" fill="hold" grpId="0" nodeType="withEffect">
                                  <p:stCondLst>
                                    <p:cond delay="0"/>
                                  </p:stCondLst>
                                  <p:childTnLst>
                                    <p:animEffect transition="out" filter="wipe(down)">
                                      <p:cBhvr>
                                        <p:cTn id="133" dur="500"/>
                                        <p:tgtEl>
                                          <p:spTgt spid="22"/>
                                        </p:tgtEl>
                                      </p:cBhvr>
                                    </p:animEffect>
                                    <p:set>
                                      <p:cBhvr>
                                        <p:cTn id="134" dur="1" fill="hold">
                                          <p:stCondLst>
                                            <p:cond delay="499"/>
                                          </p:stCondLst>
                                        </p:cTn>
                                        <p:tgtEl>
                                          <p:spTgt spid="22"/>
                                        </p:tgtEl>
                                        <p:attrNameLst>
                                          <p:attrName>style.visibility</p:attrName>
                                        </p:attrNameLst>
                                      </p:cBhvr>
                                      <p:to>
                                        <p:strVal val="hidden"/>
                                      </p:to>
                                    </p:set>
                                  </p:childTnLst>
                                </p:cTn>
                              </p:par>
                              <p:par>
                                <p:cTn id="135" presetID="22" presetClass="exit" presetSubtype="4" fill="hold" grpId="0" nodeType="withEffect">
                                  <p:stCondLst>
                                    <p:cond delay="0"/>
                                  </p:stCondLst>
                                  <p:childTnLst>
                                    <p:animEffect transition="out" filter="wipe(down)">
                                      <p:cBhvr>
                                        <p:cTn id="136" dur="500"/>
                                        <p:tgtEl>
                                          <p:spTgt spid="20"/>
                                        </p:tgtEl>
                                      </p:cBhvr>
                                    </p:animEffect>
                                    <p:set>
                                      <p:cBhvr>
                                        <p:cTn id="137" dur="1" fill="hold">
                                          <p:stCondLst>
                                            <p:cond delay="499"/>
                                          </p:stCondLst>
                                        </p:cTn>
                                        <p:tgtEl>
                                          <p:spTgt spid="20"/>
                                        </p:tgtEl>
                                        <p:attrNameLst>
                                          <p:attrName>style.visibility</p:attrName>
                                        </p:attrNameLst>
                                      </p:cBhvr>
                                      <p:to>
                                        <p:strVal val="hidden"/>
                                      </p:to>
                                    </p:set>
                                  </p:childTnLst>
                                </p:cTn>
                              </p:par>
                              <p:par>
                                <p:cTn id="138" presetID="22" presetClass="exit" presetSubtype="4" fill="hold" grpId="0" nodeType="withEffect">
                                  <p:stCondLst>
                                    <p:cond delay="0"/>
                                  </p:stCondLst>
                                  <p:childTnLst>
                                    <p:animEffect transition="out" filter="wipe(down)">
                                      <p:cBhvr>
                                        <p:cTn id="139" dur="500"/>
                                        <p:tgtEl>
                                          <p:spTgt spid="18"/>
                                        </p:tgtEl>
                                      </p:cBhvr>
                                    </p:animEffect>
                                    <p:set>
                                      <p:cBhvr>
                                        <p:cTn id="140" dur="1" fill="hold">
                                          <p:stCondLst>
                                            <p:cond delay="499"/>
                                          </p:stCondLst>
                                        </p:cTn>
                                        <p:tgtEl>
                                          <p:spTgt spid="18"/>
                                        </p:tgtEl>
                                        <p:attrNameLst>
                                          <p:attrName>style.visibility</p:attrName>
                                        </p:attrNameLst>
                                      </p:cBhvr>
                                      <p:to>
                                        <p:strVal val="hidden"/>
                                      </p:to>
                                    </p:set>
                                  </p:childTnLst>
                                </p:cTn>
                              </p:par>
                              <p:par>
                                <p:cTn id="141" presetID="22" presetClass="exit" presetSubtype="4" fill="hold" grpId="0" nodeType="withEffect">
                                  <p:stCondLst>
                                    <p:cond delay="0"/>
                                  </p:stCondLst>
                                  <p:childTnLst>
                                    <p:animEffect transition="out" filter="wipe(down)">
                                      <p:cBhvr>
                                        <p:cTn id="142" dur="500"/>
                                        <p:tgtEl>
                                          <p:spTgt spid="14"/>
                                        </p:tgtEl>
                                      </p:cBhvr>
                                    </p:animEffect>
                                    <p:set>
                                      <p:cBhvr>
                                        <p:cTn id="143" dur="1" fill="hold">
                                          <p:stCondLst>
                                            <p:cond delay="499"/>
                                          </p:stCondLst>
                                        </p:cTn>
                                        <p:tgtEl>
                                          <p:spTgt spid="14"/>
                                        </p:tgtEl>
                                        <p:attrNameLst>
                                          <p:attrName>style.visibility</p:attrName>
                                        </p:attrNameLst>
                                      </p:cBhvr>
                                      <p:to>
                                        <p:strVal val="hidden"/>
                                      </p:to>
                                    </p:set>
                                  </p:childTnLst>
                                </p:cTn>
                              </p:par>
                              <p:par>
                                <p:cTn id="144" presetID="22" presetClass="exit" presetSubtype="4" fill="hold" grpId="0" nodeType="withEffect">
                                  <p:stCondLst>
                                    <p:cond delay="0"/>
                                  </p:stCondLst>
                                  <p:childTnLst>
                                    <p:animEffect transition="out" filter="wipe(down)">
                                      <p:cBhvr>
                                        <p:cTn id="145" dur="500"/>
                                        <p:tgtEl>
                                          <p:spTgt spid="55"/>
                                        </p:tgtEl>
                                      </p:cBhvr>
                                    </p:animEffect>
                                    <p:set>
                                      <p:cBhvr>
                                        <p:cTn id="146" dur="1" fill="hold">
                                          <p:stCondLst>
                                            <p:cond delay="499"/>
                                          </p:stCondLst>
                                        </p:cTn>
                                        <p:tgtEl>
                                          <p:spTgt spid="55"/>
                                        </p:tgtEl>
                                        <p:attrNameLst>
                                          <p:attrName>style.visibility</p:attrName>
                                        </p:attrNameLst>
                                      </p:cBhvr>
                                      <p:to>
                                        <p:strVal val="hidden"/>
                                      </p:to>
                                    </p:set>
                                  </p:childTnLst>
                                </p:cTn>
                              </p:par>
                              <p:par>
                                <p:cTn id="147" presetID="22" presetClass="exit" presetSubtype="4" fill="hold" grpId="0" nodeType="withEffect">
                                  <p:stCondLst>
                                    <p:cond delay="0"/>
                                  </p:stCondLst>
                                  <p:childTnLst>
                                    <p:animEffect transition="out" filter="wipe(down)">
                                      <p:cBhvr>
                                        <p:cTn id="148" dur="500"/>
                                        <p:tgtEl>
                                          <p:spTgt spid="57"/>
                                        </p:tgtEl>
                                      </p:cBhvr>
                                    </p:animEffect>
                                    <p:set>
                                      <p:cBhvr>
                                        <p:cTn id="149" dur="1" fill="hold">
                                          <p:stCondLst>
                                            <p:cond delay="499"/>
                                          </p:stCondLst>
                                        </p:cTn>
                                        <p:tgtEl>
                                          <p:spTgt spid="57"/>
                                        </p:tgtEl>
                                        <p:attrNameLst>
                                          <p:attrName>style.visibility</p:attrName>
                                        </p:attrNameLst>
                                      </p:cBhvr>
                                      <p:to>
                                        <p:strVal val="hidden"/>
                                      </p:to>
                                    </p:set>
                                  </p:childTnLst>
                                </p:cTn>
                              </p:par>
                              <p:par>
                                <p:cTn id="150" presetID="22" presetClass="exit" presetSubtype="4" fill="hold" grpId="0" nodeType="withEffect">
                                  <p:stCondLst>
                                    <p:cond delay="0"/>
                                  </p:stCondLst>
                                  <p:childTnLst>
                                    <p:animEffect transition="out" filter="wipe(down)">
                                      <p:cBhvr>
                                        <p:cTn id="151" dur="500"/>
                                        <p:tgtEl>
                                          <p:spTgt spid="59"/>
                                        </p:tgtEl>
                                      </p:cBhvr>
                                    </p:animEffect>
                                    <p:set>
                                      <p:cBhvr>
                                        <p:cTn id="152" dur="1" fill="hold">
                                          <p:stCondLst>
                                            <p:cond delay="499"/>
                                          </p:stCondLst>
                                        </p:cTn>
                                        <p:tgtEl>
                                          <p:spTgt spid="59"/>
                                        </p:tgtEl>
                                        <p:attrNameLst>
                                          <p:attrName>style.visibility</p:attrName>
                                        </p:attrNameLst>
                                      </p:cBhvr>
                                      <p:to>
                                        <p:strVal val="hidden"/>
                                      </p:to>
                                    </p:set>
                                  </p:childTnLst>
                                </p:cTn>
                              </p:par>
                              <p:par>
                                <p:cTn id="153" presetID="22" presetClass="exit" presetSubtype="4" fill="hold" grpId="0" nodeType="withEffect">
                                  <p:stCondLst>
                                    <p:cond delay="0"/>
                                  </p:stCondLst>
                                  <p:childTnLst>
                                    <p:animEffect transition="out" filter="wipe(down)">
                                      <p:cBhvr>
                                        <p:cTn id="154" dur="500"/>
                                        <p:tgtEl>
                                          <p:spTgt spid="56"/>
                                        </p:tgtEl>
                                      </p:cBhvr>
                                    </p:animEffect>
                                    <p:set>
                                      <p:cBhvr>
                                        <p:cTn id="155" dur="1" fill="hold">
                                          <p:stCondLst>
                                            <p:cond delay="499"/>
                                          </p:stCondLst>
                                        </p:cTn>
                                        <p:tgtEl>
                                          <p:spTgt spid="56"/>
                                        </p:tgtEl>
                                        <p:attrNameLst>
                                          <p:attrName>style.visibility</p:attrName>
                                        </p:attrNameLst>
                                      </p:cBhvr>
                                      <p:to>
                                        <p:strVal val="hidden"/>
                                      </p:to>
                                    </p:set>
                                  </p:childTnLst>
                                </p:cTn>
                              </p:par>
                              <p:par>
                                <p:cTn id="156" presetID="22" presetClass="exit" presetSubtype="4" fill="hold" grpId="0" nodeType="withEffect">
                                  <p:stCondLst>
                                    <p:cond delay="0"/>
                                  </p:stCondLst>
                                  <p:childTnLst>
                                    <p:animEffect transition="out" filter="wipe(down)">
                                      <p:cBhvr>
                                        <p:cTn id="157" dur="500"/>
                                        <p:tgtEl>
                                          <p:spTgt spid="63"/>
                                        </p:tgtEl>
                                      </p:cBhvr>
                                    </p:animEffect>
                                    <p:set>
                                      <p:cBhvr>
                                        <p:cTn id="158" dur="1" fill="hold">
                                          <p:stCondLst>
                                            <p:cond delay="499"/>
                                          </p:stCondLst>
                                        </p:cTn>
                                        <p:tgtEl>
                                          <p:spTgt spid="63"/>
                                        </p:tgtEl>
                                        <p:attrNameLst>
                                          <p:attrName>style.visibility</p:attrName>
                                        </p:attrNameLst>
                                      </p:cBhvr>
                                      <p:to>
                                        <p:strVal val="hidden"/>
                                      </p:to>
                                    </p:set>
                                  </p:childTnLst>
                                </p:cTn>
                              </p:par>
                              <p:par>
                                <p:cTn id="159" presetID="22" presetClass="exit" presetSubtype="4" fill="hold" grpId="0" nodeType="withEffect">
                                  <p:stCondLst>
                                    <p:cond delay="0"/>
                                  </p:stCondLst>
                                  <p:childTnLst>
                                    <p:animEffect transition="out" filter="wipe(down)">
                                      <p:cBhvr>
                                        <p:cTn id="160" dur="500"/>
                                        <p:tgtEl>
                                          <p:spTgt spid="60"/>
                                        </p:tgtEl>
                                      </p:cBhvr>
                                    </p:animEffect>
                                    <p:set>
                                      <p:cBhvr>
                                        <p:cTn id="161" dur="1" fill="hold">
                                          <p:stCondLst>
                                            <p:cond delay="499"/>
                                          </p:stCondLst>
                                        </p:cTn>
                                        <p:tgtEl>
                                          <p:spTgt spid="60"/>
                                        </p:tgtEl>
                                        <p:attrNameLst>
                                          <p:attrName>style.visibility</p:attrName>
                                        </p:attrNameLst>
                                      </p:cBhvr>
                                      <p:to>
                                        <p:strVal val="hidden"/>
                                      </p:to>
                                    </p:set>
                                  </p:childTnLst>
                                </p:cTn>
                              </p:par>
                              <p:par>
                                <p:cTn id="162" presetID="22" presetClass="exit" presetSubtype="4" fill="hold" grpId="0" nodeType="withEffect">
                                  <p:stCondLst>
                                    <p:cond delay="0"/>
                                  </p:stCondLst>
                                  <p:childTnLst>
                                    <p:animEffect transition="out" filter="wipe(down)">
                                      <p:cBhvr>
                                        <p:cTn id="163" dur="500"/>
                                        <p:tgtEl>
                                          <p:spTgt spid="62"/>
                                        </p:tgtEl>
                                      </p:cBhvr>
                                    </p:animEffect>
                                    <p:set>
                                      <p:cBhvr>
                                        <p:cTn id="164" dur="1" fill="hold">
                                          <p:stCondLst>
                                            <p:cond delay="499"/>
                                          </p:stCondLst>
                                        </p:cTn>
                                        <p:tgtEl>
                                          <p:spTgt spid="62"/>
                                        </p:tgtEl>
                                        <p:attrNameLst>
                                          <p:attrName>style.visibility</p:attrName>
                                        </p:attrNameLst>
                                      </p:cBhvr>
                                      <p:to>
                                        <p:strVal val="hidden"/>
                                      </p:to>
                                    </p:set>
                                  </p:childTnLst>
                                </p:cTn>
                              </p:par>
                              <p:par>
                                <p:cTn id="165" presetID="22" presetClass="exit" presetSubtype="4" fill="hold" grpId="0" nodeType="withEffect">
                                  <p:stCondLst>
                                    <p:cond delay="0"/>
                                  </p:stCondLst>
                                  <p:childTnLst>
                                    <p:animEffect transition="out" filter="wipe(down)">
                                      <p:cBhvr>
                                        <p:cTn id="166" dur="500"/>
                                        <p:tgtEl>
                                          <p:spTgt spid="58"/>
                                        </p:tgtEl>
                                      </p:cBhvr>
                                    </p:animEffect>
                                    <p:set>
                                      <p:cBhvr>
                                        <p:cTn id="167" dur="1" fill="hold">
                                          <p:stCondLst>
                                            <p:cond delay="499"/>
                                          </p:stCondLst>
                                        </p:cTn>
                                        <p:tgtEl>
                                          <p:spTgt spid="58"/>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70"/>
                                        </p:tgtEl>
                                        <p:attrNameLst>
                                          <p:attrName>style.visibility</p:attrName>
                                        </p:attrNameLst>
                                      </p:cBhvr>
                                      <p:to>
                                        <p:strVal val="visible"/>
                                      </p:to>
                                    </p:set>
                                    <p:animEffect transition="in" filter="fade">
                                      <p:cBhvr>
                                        <p:cTn id="172" dur="500"/>
                                        <p:tgtEl>
                                          <p:spTgt spid="70"/>
                                        </p:tgtEl>
                                      </p:cBhvr>
                                    </p:animEffect>
                                  </p:childTnLst>
                                </p:cTn>
                              </p:par>
                              <p:par>
                                <p:cTn id="173" presetID="10" presetClass="exit" presetSubtype="0" fill="hold" grpId="3" nodeType="withEffect">
                                  <p:stCondLst>
                                    <p:cond delay="0"/>
                                  </p:stCondLst>
                                  <p:childTnLst>
                                    <p:animEffect transition="out" filter="fade">
                                      <p:cBhvr>
                                        <p:cTn id="174" dur="500"/>
                                        <p:tgtEl>
                                          <p:spTgt spid="68"/>
                                        </p:tgtEl>
                                      </p:cBhvr>
                                    </p:animEffect>
                                    <p:set>
                                      <p:cBhvr>
                                        <p:cTn id="175" dur="1" fill="hold">
                                          <p:stCondLst>
                                            <p:cond delay="499"/>
                                          </p:stCondLst>
                                        </p:cTn>
                                        <p:tgtEl>
                                          <p:spTgt spid="68"/>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42" presetClass="path" presetSubtype="0" accel="50000" decel="50000" fill="hold" grpId="1" nodeType="clickEffect">
                                  <p:stCondLst>
                                    <p:cond delay="0"/>
                                  </p:stCondLst>
                                  <p:childTnLst>
                                    <p:animMotion origin="layout" path="M -1.11022E-16 -4.44444E-6 L 0.40417 -0.25 " pathEditMode="relative" rAng="0" ptsTypes="AA">
                                      <p:cBhvr>
                                        <p:cTn id="179" dur="2000" fill="hold"/>
                                        <p:tgtEl>
                                          <p:spTgt spid="70"/>
                                        </p:tgtEl>
                                        <p:attrNameLst>
                                          <p:attrName>ppt_x</p:attrName>
                                          <p:attrName>ppt_y</p:attrName>
                                        </p:attrNameLst>
                                      </p:cBhvr>
                                      <p:rCtr x="20200" y="-12500"/>
                                    </p:animMotion>
                                  </p:childTnLst>
                                </p:cTn>
                              </p:par>
                              <p:par>
                                <p:cTn id="180" presetID="6" presetClass="emph" presetSubtype="0" fill="hold" grpId="2" nodeType="withEffect">
                                  <p:stCondLst>
                                    <p:cond delay="0"/>
                                  </p:stCondLst>
                                  <p:childTnLst>
                                    <p:animScale>
                                      <p:cBhvr>
                                        <p:cTn id="181" dur="2000" fill="hold"/>
                                        <p:tgtEl>
                                          <p:spTgt spid="70"/>
                                        </p:tgtEl>
                                      </p:cBhvr>
                                      <p:by x="25000" y="25000"/>
                                    </p:animScale>
                                  </p:childTnLst>
                                </p:cTn>
                              </p:par>
                            </p:childTnLst>
                          </p:cTn>
                        </p:par>
                        <p:par>
                          <p:cTn id="182" fill="hold">
                            <p:stCondLst>
                              <p:cond delay="2000"/>
                            </p:stCondLst>
                            <p:childTnLst>
                              <p:par>
                                <p:cTn id="183" presetID="10" presetClass="entr" presetSubtype="0" fill="hold" grpId="1" nodeType="afterEffect">
                                  <p:stCondLst>
                                    <p:cond delay="0"/>
                                  </p:stCondLst>
                                  <p:childTnLst>
                                    <p:set>
                                      <p:cBhvr>
                                        <p:cTn id="184" dur="1" fill="hold">
                                          <p:stCondLst>
                                            <p:cond delay="0"/>
                                          </p:stCondLst>
                                        </p:cTn>
                                        <p:tgtEl>
                                          <p:spTgt spid="11"/>
                                        </p:tgtEl>
                                        <p:attrNameLst>
                                          <p:attrName>style.visibility</p:attrName>
                                        </p:attrNameLst>
                                      </p:cBhvr>
                                      <p:to>
                                        <p:strVal val="visible"/>
                                      </p:to>
                                    </p:set>
                                    <p:animEffect transition="in" filter="fade">
                                      <p:cBhvr>
                                        <p:cTn id="185" dur="500"/>
                                        <p:tgtEl>
                                          <p:spTgt spid="11"/>
                                        </p:tgtEl>
                                      </p:cBhvr>
                                    </p:animEffect>
                                  </p:childTnLst>
                                </p:cTn>
                              </p:par>
                              <p:par>
                                <p:cTn id="186" presetID="10" presetClass="entr" presetSubtype="0" fill="hold" grpId="1" nodeType="withEffect">
                                  <p:stCondLst>
                                    <p:cond delay="0"/>
                                  </p:stCondLst>
                                  <p:childTnLst>
                                    <p:set>
                                      <p:cBhvr>
                                        <p:cTn id="187" dur="1" fill="hold">
                                          <p:stCondLst>
                                            <p:cond delay="0"/>
                                          </p:stCondLst>
                                        </p:cTn>
                                        <p:tgtEl>
                                          <p:spTgt spid="16"/>
                                        </p:tgtEl>
                                        <p:attrNameLst>
                                          <p:attrName>style.visibility</p:attrName>
                                        </p:attrNameLst>
                                      </p:cBhvr>
                                      <p:to>
                                        <p:strVal val="visible"/>
                                      </p:to>
                                    </p:set>
                                    <p:animEffect transition="in" filter="fade">
                                      <p:cBhvr>
                                        <p:cTn id="188" dur="500"/>
                                        <p:tgtEl>
                                          <p:spTgt spid="16"/>
                                        </p:tgtEl>
                                      </p:cBhvr>
                                    </p:animEffect>
                                  </p:childTnLst>
                                </p:cTn>
                              </p:par>
                              <p:par>
                                <p:cTn id="189" presetID="10" presetClass="entr" presetSubtype="0" fill="hold" grpId="1" nodeType="withEffect">
                                  <p:stCondLst>
                                    <p:cond delay="0"/>
                                  </p:stCondLst>
                                  <p:childTnLst>
                                    <p:set>
                                      <p:cBhvr>
                                        <p:cTn id="190" dur="1" fill="hold">
                                          <p:stCondLst>
                                            <p:cond delay="0"/>
                                          </p:stCondLst>
                                        </p:cTn>
                                        <p:tgtEl>
                                          <p:spTgt spid="22"/>
                                        </p:tgtEl>
                                        <p:attrNameLst>
                                          <p:attrName>style.visibility</p:attrName>
                                        </p:attrNameLst>
                                      </p:cBhvr>
                                      <p:to>
                                        <p:strVal val="visible"/>
                                      </p:to>
                                    </p:set>
                                    <p:animEffect transition="in" filter="fade">
                                      <p:cBhvr>
                                        <p:cTn id="191" dur="500"/>
                                        <p:tgtEl>
                                          <p:spTgt spid="22"/>
                                        </p:tgtEl>
                                      </p:cBhvr>
                                    </p:animEffect>
                                  </p:childTnLst>
                                </p:cTn>
                              </p:par>
                              <p:par>
                                <p:cTn id="192" presetID="10" presetClass="entr" presetSubtype="0" fill="hold" grpId="1" nodeType="withEffect">
                                  <p:stCondLst>
                                    <p:cond delay="0"/>
                                  </p:stCondLst>
                                  <p:childTnLst>
                                    <p:set>
                                      <p:cBhvr>
                                        <p:cTn id="193" dur="1" fill="hold">
                                          <p:stCondLst>
                                            <p:cond delay="0"/>
                                          </p:stCondLst>
                                        </p:cTn>
                                        <p:tgtEl>
                                          <p:spTgt spid="5"/>
                                        </p:tgtEl>
                                        <p:attrNameLst>
                                          <p:attrName>style.visibility</p:attrName>
                                        </p:attrNameLst>
                                      </p:cBhvr>
                                      <p:to>
                                        <p:strVal val="visible"/>
                                      </p:to>
                                    </p:set>
                                    <p:animEffect transition="in" filter="fade">
                                      <p:cBhvr>
                                        <p:cTn id="194" dur="500"/>
                                        <p:tgtEl>
                                          <p:spTgt spid="5"/>
                                        </p:tgtEl>
                                      </p:cBhvr>
                                    </p:animEffect>
                                  </p:childTnLst>
                                </p:cTn>
                              </p:par>
                              <p:par>
                                <p:cTn id="195" presetID="10" presetClass="entr" presetSubtype="0" fill="hold" grpId="1" nodeType="withEffect">
                                  <p:stCondLst>
                                    <p:cond delay="0"/>
                                  </p:stCondLst>
                                  <p:childTnLst>
                                    <p:set>
                                      <p:cBhvr>
                                        <p:cTn id="196" dur="1" fill="hold">
                                          <p:stCondLst>
                                            <p:cond delay="0"/>
                                          </p:stCondLst>
                                        </p:cTn>
                                        <p:tgtEl>
                                          <p:spTgt spid="58"/>
                                        </p:tgtEl>
                                        <p:attrNameLst>
                                          <p:attrName>style.visibility</p:attrName>
                                        </p:attrNameLst>
                                      </p:cBhvr>
                                      <p:to>
                                        <p:strVal val="visible"/>
                                      </p:to>
                                    </p:set>
                                    <p:animEffect transition="in" filter="fade">
                                      <p:cBhvr>
                                        <p:cTn id="197" dur="500"/>
                                        <p:tgtEl>
                                          <p:spTgt spid="58"/>
                                        </p:tgtEl>
                                      </p:cBhvr>
                                    </p:animEffect>
                                  </p:childTnLst>
                                </p:cTn>
                              </p:par>
                              <p:par>
                                <p:cTn id="198" presetID="10" presetClass="entr" presetSubtype="0" fill="hold" grpId="1"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fade">
                                      <p:cBhvr>
                                        <p:cTn id="200" dur="500"/>
                                        <p:tgtEl>
                                          <p:spTgt spid="62"/>
                                        </p:tgtEl>
                                      </p:cBhvr>
                                    </p:animEffect>
                                  </p:childTnLst>
                                </p:cTn>
                              </p:par>
                              <p:par>
                                <p:cTn id="201" presetID="10" presetClass="entr" presetSubtype="0" fill="hold" grpId="1" nodeType="withEffect">
                                  <p:stCondLst>
                                    <p:cond delay="0"/>
                                  </p:stCondLst>
                                  <p:childTnLst>
                                    <p:set>
                                      <p:cBhvr>
                                        <p:cTn id="202" dur="1" fill="hold">
                                          <p:stCondLst>
                                            <p:cond delay="0"/>
                                          </p:stCondLst>
                                        </p:cTn>
                                        <p:tgtEl>
                                          <p:spTgt spid="56"/>
                                        </p:tgtEl>
                                        <p:attrNameLst>
                                          <p:attrName>style.visibility</p:attrName>
                                        </p:attrNameLst>
                                      </p:cBhvr>
                                      <p:to>
                                        <p:strVal val="visible"/>
                                      </p:to>
                                    </p:set>
                                    <p:animEffect transition="in" filter="fade">
                                      <p:cBhvr>
                                        <p:cTn id="20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6" grpId="1" animBg="1"/>
      <p:bldP spid="57" grpId="0" animBg="1"/>
      <p:bldP spid="58" grpId="0" animBg="1"/>
      <p:bldP spid="58" grpId="1" animBg="1"/>
      <p:bldP spid="59" grpId="0" animBg="1"/>
      <p:bldP spid="60" grpId="0" animBg="1"/>
      <p:bldP spid="62" grpId="0" animBg="1"/>
      <p:bldP spid="62" grpId="1" animBg="1"/>
      <p:bldP spid="63" grpId="0" animBg="1"/>
      <p:bldP spid="67" grpId="0"/>
      <p:bldP spid="67" grpId="1"/>
      <p:bldP spid="45" grpId="0" animBg="1"/>
      <p:bldP spid="47" grpId="0" animBg="1"/>
      <p:bldP spid="5" grpId="0" animBg="1"/>
      <p:bldP spid="5" grpId="1" animBg="1"/>
      <p:bldP spid="6" grpId="0" animBg="1"/>
      <p:bldP spid="7" grpId="0" animBg="1"/>
      <p:bldP spid="9" grpId="0" animBg="1"/>
      <p:bldP spid="10" grpId="0" animBg="1"/>
      <p:bldP spid="11" grpId="0" animBg="1"/>
      <p:bldP spid="11" grpId="1" animBg="1"/>
      <p:bldP spid="14" grpId="0" animBg="1"/>
      <p:bldP spid="16" grpId="0" animBg="1"/>
      <p:bldP spid="16" grpId="1" animBg="1"/>
      <p:bldP spid="18" grpId="0" animBg="1"/>
      <p:bldP spid="20" grpId="0" animBg="1"/>
      <p:bldP spid="22" grpId="0" animBg="1"/>
      <p:bldP spid="22" grpId="1" animBg="1"/>
      <p:bldP spid="46" grpId="0" animBg="1"/>
      <p:bldP spid="48" grpId="0" animBg="1"/>
      <p:bldP spid="49" grpId="0" animBg="1"/>
      <p:bldP spid="50" grpId="0" animBg="1"/>
      <p:bldP spid="51" grpId="0" animBg="1"/>
      <p:bldP spid="52" grpId="0" animBg="1"/>
      <p:bldP spid="23" grpId="0" animBg="1"/>
      <p:bldP spid="24" grpId="0" animBg="1"/>
      <p:bldP spid="25" grpId="0" animBg="1"/>
      <p:bldP spid="26" grpId="0" animBg="1"/>
      <p:bldP spid="27" grpId="0" animBg="1"/>
      <p:bldP spid="28" grpId="0" animBg="1"/>
      <p:bldP spid="29" grpId="0" animBg="1"/>
      <p:bldP spid="30" grpId="0" animBg="1"/>
      <p:bldP spid="31" grpId="0" animBg="1"/>
      <p:bldP spid="41" grpId="0" animBg="1"/>
      <p:bldP spid="42" grpId="0" animBg="1"/>
      <p:bldP spid="43" grpId="0" animBg="1"/>
      <p:bldP spid="44" grpId="0" animBg="1"/>
      <p:bldP spid="65" grpId="0"/>
      <p:bldP spid="65" grpId="1"/>
      <p:bldP spid="66" grpId="0"/>
      <p:bldP spid="66" grpId="1"/>
      <p:bldP spid="69" grpId="0" animBg="1"/>
      <p:bldP spid="69" grpId="1" animBg="1"/>
      <p:bldP spid="69" grpId="2" animBg="1"/>
      <p:bldP spid="69" grpId="3" animBg="1"/>
      <p:bldP spid="68" grpId="0" animBg="1"/>
      <p:bldP spid="68" grpId="1" animBg="1"/>
      <p:bldP spid="68" grpId="2" animBg="1"/>
      <p:bldP spid="68" grpId="3" animBg="1"/>
      <p:bldP spid="70" grpId="0" animBg="1"/>
      <p:bldP spid="70" grpId="1" animBg="1"/>
      <p:bldP spid="70"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pPr algn="l"/>
            <a:r>
              <a:rPr lang="en-US" sz="5300" dirty="0" smtClean="0"/>
              <a:t>Infrastructure Changes</a:t>
            </a:r>
            <a:br>
              <a:rPr lang="en-US" sz="5300" dirty="0" smtClean="0"/>
            </a:br>
            <a:r>
              <a:rPr lang="en-US" sz="4000" dirty="0" smtClean="0"/>
              <a:t>Modernizing our architecture</a:t>
            </a:r>
            <a:endParaRPr lang="en-US" sz="4000" dirty="0"/>
          </a:p>
        </p:txBody>
      </p:sp>
      <p:sp>
        <p:nvSpPr>
          <p:cNvPr id="3" name="Content Placeholder 2"/>
          <p:cNvSpPr>
            <a:spLocks noGrp="1"/>
          </p:cNvSpPr>
          <p:nvPr>
            <p:ph idx="1"/>
          </p:nvPr>
        </p:nvSpPr>
        <p:spPr>
          <a:xfrm>
            <a:off x="381000" y="1752600"/>
            <a:ext cx="8382000" cy="4759329"/>
          </a:xfrm>
        </p:spPr>
        <p:txBody>
          <a:bodyPr>
            <a:noAutofit/>
          </a:bodyPr>
          <a:lstStyle/>
          <a:p>
            <a:r>
              <a:rPr lang="en-US" sz="2400" dirty="0"/>
              <a:t>Primaries are needed for scale out only</a:t>
            </a:r>
          </a:p>
          <a:p>
            <a:pPr lvl="1"/>
            <a:r>
              <a:rPr lang="en-US" sz="1800" dirty="0"/>
              <a:t>Client agent settings configurable by collection</a:t>
            </a:r>
          </a:p>
          <a:p>
            <a:pPr lvl="1"/>
            <a:r>
              <a:rPr lang="en-US" sz="1800" dirty="0"/>
              <a:t>Segmentation via Role Based Access Control</a:t>
            </a:r>
          </a:p>
          <a:p>
            <a:r>
              <a:rPr lang="en-US" sz="2400" dirty="0" smtClean="0"/>
              <a:t>Scalability </a:t>
            </a:r>
            <a:r>
              <a:rPr lang="en-US" sz="2400" dirty="0"/>
              <a:t>and Data Latency </a:t>
            </a:r>
            <a:r>
              <a:rPr lang="en-US" sz="2400" dirty="0" smtClean="0"/>
              <a:t>Improvements</a:t>
            </a:r>
          </a:p>
          <a:p>
            <a:pPr lvl="1"/>
            <a:r>
              <a:rPr lang="en-US" sz="1800" dirty="0" smtClean="0"/>
              <a:t>Central Administration Site (CAS) is just for administration and reporting </a:t>
            </a:r>
          </a:p>
          <a:p>
            <a:pPr lvl="2"/>
            <a:r>
              <a:rPr lang="en-US" sz="1800" dirty="0" smtClean="0"/>
              <a:t>Other work distributed to the primaries as much as possible</a:t>
            </a:r>
          </a:p>
          <a:p>
            <a:pPr lvl="1"/>
            <a:r>
              <a:rPr lang="en-US" sz="1800" dirty="0" smtClean="0"/>
              <a:t>System-generated data (HW Inventory and Status) can be configured to flow to CAS directly</a:t>
            </a:r>
          </a:p>
          <a:p>
            <a:pPr lvl="1"/>
            <a:r>
              <a:rPr lang="en-US" sz="1800" dirty="0" smtClean="0"/>
              <a:t>File processing occurs once at the Primary Site and uses replication to reach other sites (no more reprocessing at each site in the hierarchy)</a:t>
            </a:r>
          </a:p>
          <a:p>
            <a:r>
              <a:rPr lang="en-US" sz="2400" dirty="0" smtClean="0"/>
              <a:t>New replication methods for site-to-site communications</a:t>
            </a:r>
          </a:p>
          <a:p>
            <a:pPr lvl="1"/>
            <a:r>
              <a:rPr lang="en-US" sz="1800" dirty="0" smtClean="0"/>
              <a:t>Industry standard SQL replication sub-system simplifies troubleshooting and reduces operational costs</a:t>
            </a:r>
          </a:p>
          <a:p>
            <a:pPr lvl="1"/>
            <a:r>
              <a:rPr lang="en-US" sz="1800" dirty="0" smtClean="0"/>
              <a:t>Improved reliability over SMS/</a:t>
            </a:r>
            <a:r>
              <a:rPr lang="en-US" sz="1800" dirty="0" err="1" smtClean="0"/>
              <a:t>ConfigMgr’s</a:t>
            </a:r>
            <a:r>
              <a:rPr lang="en-US" sz="1800" dirty="0" smtClean="0"/>
              <a:t> custom file replication</a:t>
            </a:r>
          </a:p>
        </p:txBody>
      </p:sp>
      <p:pic>
        <p:nvPicPr>
          <p:cNvPr id="5" name="Picture 3" descr="C:\Users\jeffwe\Pictures\13343_Client_Infastructure_Monitoring_F.png"/>
          <p:cNvPicPr>
            <a:picLocks noChangeAspect="1" noChangeArrowheads="1"/>
          </p:cNvPicPr>
          <p:nvPr/>
        </p:nvPicPr>
        <p:blipFill>
          <a:blip r:embed="rId3" cstate="print"/>
          <a:srcRect/>
          <a:stretch>
            <a:fillRect/>
          </a:stretch>
        </p:blipFill>
        <p:spPr bwMode="auto">
          <a:xfrm>
            <a:off x="7848600" y="-228600"/>
            <a:ext cx="1524000" cy="1524000"/>
          </a:xfrm>
          <a:prstGeom prst="rect">
            <a:avLst/>
          </a:prstGeom>
          <a:noFill/>
        </p:spPr>
      </p:pic>
    </p:spTree>
    <p:extLst>
      <p:ext uri="{BB962C8B-B14F-4D97-AF65-F5344CB8AC3E}">
        <p14:creationId xmlns:p14="http://schemas.microsoft.com/office/powerpoint/2010/main" xmlns="" val="172175702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sz="5300" dirty="0" smtClean="0"/>
              <a:t>Infrastructure Changes</a:t>
            </a:r>
            <a:br>
              <a:rPr lang="en-US" sz="5300" dirty="0" smtClean="0"/>
            </a:br>
            <a:r>
              <a:rPr lang="en-US" sz="4000" dirty="0" smtClean="0"/>
              <a:t>Handling content</a:t>
            </a:r>
            <a:endParaRPr lang="en-US" sz="4000" dirty="0"/>
          </a:p>
        </p:txBody>
      </p:sp>
      <p:sp>
        <p:nvSpPr>
          <p:cNvPr id="3" name="Content Placeholder 2"/>
          <p:cNvSpPr>
            <a:spLocks noGrp="1"/>
          </p:cNvSpPr>
          <p:nvPr>
            <p:ph idx="1"/>
          </p:nvPr>
        </p:nvSpPr>
        <p:spPr>
          <a:xfrm>
            <a:off x="381000" y="1800447"/>
            <a:ext cx="8382000" cy="4711482"/>
          </a:xfrm>
        </p:spPr>
        <p:txBody>
          <a:bodyPr>
            <a:noAutofit/>
          </a:bodyPr>
          <a:lstStyle/>
          <a:p>
            <a:r>
              <a:rPr lang="en-US" sz="2400" dirty="0" smtClean="0"/>
              <a:t>Sender Capable DPs </a:t>
            </a:r>
            <a:endParaRPr lang="en-US" sz="2400" dirty="0"/>
          </a:p>
          <a:p>
            <a:pPr lvl="1"/>
            <a:r>
              <a:rPr lang="en-US" sz="1800" dirty="0" smtClean="0"/>
              <a:t>Apply throttling and other sender controls directly to DPs (reduce need for secondary sites)</a:t>
            </a:r>
          </a:p>
          <a:p>
            <a:r>
              <a:rPr lang="en-US" sz="2400" dirty="0" smtClean="0"/>
              <a:t>Fewer DPs and Branch DPs required thanks to support for Win7 P2P </a:t>
            </a:r>
            <a:r>
              <a:rPr lang="en-US" sz="2400" dirty="0"/>
              <a:t>(</a:t>
            </a:r>
            <a:r>
              <a:rPr lang="en-US" sz="2400" dirty="0" err="1"/>
              <a:t>BranchCache</a:t>
            </a:r>
            <a:r>
              <a:rPr lang="en-US" sz="2400" dirty="0" smtClean="0"/>
              <a:t>) beginning with </a:t>
            </a:r>
            <a:r>
              <a:rPr lang="en-US" sz="2400" dirty="0" err="1" smtClean="0"/>
              <a:t>ConfigMgr</a:t>
            </a:r>
            <a:r>
              <a:rPr lang="en-US" sz="2400" dirty="0" smtClean="0"/>
              <a:t> 2007 SP2</a:t>
            </a:r>
          </a:p>
          <a:p>
            <a:pPr lvl="2"/>
            <a:r>
              <a:rPr lang="en-US" sz="1800" dirty="0" smtClean="0"/>
              <a:t>Vista, Server 2008 P2P coming post Win7</a:t>
            </a:r>
          </a:p>
          <a:p>
            <a:r>
              <a:rPr lang="en-US" sz="2800" dirty="0"/>
              <a:t>“State-based” DP Groups</a:t>
            </a:r>
          </a:p>
          <a:p>
            <a:pPr lvl="1"/>
            <a:r>
              <a:rPr lang="en-US" sz="2000" dirty="0"/>
              <a:t>Manage content distribution to individual DPs or groups of DPs</a:t>
            </a:r>
          </a:p>
          <a:p>
            <a:pPr lvl="1"/>
            <a:r>
              <a:rPr lang="en-US" sz="2000" dirty="0"/>
              <a:t>Content automatically added or removed from DPs based on group membership</a:t>
            </a:r>
          </a:p>
          <a:p>
            <a:pPr lvl="1"/>
            <a:r>
              <a:rPr lang="en-US" sz="2000" dirty="0"/>
              <a:t>DP group associations with collections automate content staging for software targeted to the collection</a:t>
            </a:r>
          </a:p>
          <a:p>
            <a:pPr lvl="2">
              <a:buNone/>
            </a:pPr>
            <a:endParaRPr lang="en-US" sz="2800" dirty="0" smtClean="0"/>
          </a:p>
        </p:txBody>
      </p:sp>
      <p:pic>
        <p:nvPicPr>
          <p:cNvPr id="5" name="Picture 3" descr="C:\Users\jeffwe\Pictures\13343_Client_Infastructure_Monitoring_F.png"/>
          <p:cNvPicPr>
            <a:picLocks noChangeAspect="1" noChangeArrowheads="1"/>
          </p:cNvPicPr>
          <p:nvPr/>
        </p:nvPicPr>
        <p:blipFill>
          <a:blip r:embed="rId3" cstate="print"/>
          <a:srcRect/>
          <a:stretch>
            <a:fillRect/>
          </a:stretch>
        </p:blipFill>
        <p:spPr bwMode="auto">
          <a:xfrm>
            <a:off x="7696200" y="-228600"/>
            <a:ext cx="1524000" cy="1524000"/>
          </a:xfrm>
          <a:prstGeom prst="rect">
            <a:avLst/>
          </a:prstGeom>
          <a:noFill/>
        </p:spPr>
      </p:pic>
    </p:spTree>
    <p:extLst>
      <p:ext uri="{BB962C8B-B14F-4D97-AF65-F5344CB8AC3E}">
        <p14:creationId xmlns:p14="http://schemas.microsoft.com/office/powerpoint/2010/main" xmlns="" val="26028596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roup 53"/>
          <p:cNvGrpSpPr/>
          <p:nvPr/>
        </p:nvGrpSpPr>
        <p:grpSpPr>
          <a:xfrm>
            <a:off x="381000" y="4495800"/>
            <a:ext cx="917082" cy="866133"/>
            <a:chOff x="161364" y="1066568"/>
            <a:chExt cx="8888506" cy="5986528"/>
          </a:xfrm>
        </p:grpSpPr>
        <p:sp>
          <p:nvSpPr>
            <p:cNvPr id="137" name="&quot;GLASS&quot;; White to Transparent Linear; Shadow; 1pt stroke;"/>
            <p:cNvSpPr/>
            <p:nvPr/>
          </p:nvSpPr>
          <p:spPr bwMode="auto">
            <a:xfrm>
              <a:off x="161364" y="1066568"/>
              <a:ext cx="8888506" cy="5986528"/>
            </a:xfrm>
            <a:prstGeom prst="ellipse">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effectLst/>
                <a:uLnTx/>
                <a:uFillTx/>
                <a:latin typeface="Segoe"/>
                <a:ea typeface="+mn-ea"/>
                <a:cs typeface="+mn-cs"/>
              </a:endParaRPr>
            </a:p>
          </p:txBody>
        </p:sp>
        <p:sp>
          <p:nvSpPr>
            <p:cNvPr id="142" name="&quot;GLASS&quot;; White to Transparent Linear; Shadow; 1pt stroke;"/>
            <p:cNvSpPr/>
            <p:nvPr/>
          </p:nvSpPr>
          <p:spPr bwMode="auto">
            <a:xfrm>
              <a:off x="263685" y="1140792"/>
              <a:ext cx="8670763" cy="5814175"/>
            </a:xfrm>
            <a:prstGeom prst="ellipse">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Segoe"/>
                <a:ea typeface="+mn-ea"/>
                <a:cs typeface="+mn-cs"/>
              </a:endParaRPr>
            </a:p>
          </p:txBody>
        </p:sp>
      </p:grpSp>
      <p:grpSp>
        <p:nvGrpSpPr>
          <p:cNvPr id="131" name="Group 53"/>
          <p:cNvGrpSpPr/>
          <p:nvPr/>
        </p:nvGrpSpPr>
        <p:grpSpPr>
          <a:xfrm>
            <a:off x="3200400" y="3886200"/>
            <a:ext cx="917082" cy="866133"/>
            <a:chOff x="161364" y="1066568"/>
            <a:chExt cx="8888506" cy="5986528"/>
          </a:xfrm>
        </p:grpSpPr>
        <p:sp>
          <p:nvSpPr>
            <p:cNvPr id="132" name="&quot;GLASS&quot;; White to Transparent Linear; Shadow; 1pt stroke;"/>
            <p:cNvSpPr/>
            <p:nvPr/>
          </p:nvSpPr>
          <p:spPr bwMode="auto">
            <a:xfrm>
              <a:off x="161364" y="1066568"/>
              <a:ext cx="8888506" cy="5986528"/>
            </a:xfrm>
            <a:prstGeom prst="ellipse">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effectLst/>
                <a:uLnTx/>
                <a:uFillTx/>
                <a:latin typeface="Segoe"/>
                <a:ea typeface="+mn-ea"/>
                <a:cs typeface="+mn-cs"/>
              </a:endParaRPr>
            </a:p>
          </p:txBody>
        </p:sp>
        <p:sp>
          <p:nvSpPr>
            <p:cNvPr id="133" name="&quot;GLASS&quot;; White to Transparent Linear; Shadow; 1pt stroke;"/>
            <p:cNvSpPr/>
            <p:nvPr/>
          </p:nvSpPr>
          <p:spPr bwMode="auto">
            <a:xfrm>
              <a:off x="263685" y="1140792"/>
              <a:ext cx="8670763" cy="5814175"/>
            </a:xfrm>
            <a:prstGeom prst="ellipse">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Segoe"/>
                <a:ea typeface="+mn-ea"/>
                <a:cs typeface="+mn-cs"/>
              </a:endParaRPr>
            </a:p>
          </p:txBody>
        </p:sp>
      </p:grpSp>
      <p:grpSp>
        <p:nvGrpSpPr>
          <p:cNvPr id="121" name="Group 53"/>
          <p:cNvGrpSpPr/>
          <p:nvPr/>
        </p:nvGrpSpPr>
        <p:grpSpPr>
          <a:xfrm>
            <a:off x="5407518" y="3886200"/>
            <a:ext cx="917082" cy="866133"/>
            <a:chOff x="161364" y="1066568"/>
            <a:chExt cx="8888506" cy="5986528"/>
          </a:xfrm>
        </p:grpSpPr>
        <p:sp>
          <p:nvSpPr>
            <p:cNvPr id="122" name="&quot;GLASS&quot;; White to Transparent Linear; Shadow; 1pt stroke;"/>
            <p:cNvSpPr/>
            <p:nvPr/>
          </p:nvSpPr>
          <p:spPr bwMode="auto">
            <a:xfrm>
              <a:off x="161364" y="1066568"/>
              <a:ext cx="8888506" cy="5986528"/>
            </a:xfrm>
            <a:prstGeom prst="ellipse">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effectLst/>
                <a:uLnTx/>
                <a:uFillTx/>
                <a:latin typeface="Segoe"/>
                <a:ea typeface="+mn-ea"/>
                <a:cs typeface="+mn-cs"/>
              </a:endParaRPr>
            </a:p>
          </p:txBody>
        </p:sp>
        <p:sp>
          <p:nvSpPr>
            <p:cNvPr id="125" name="&quot;GLASS&quot;; White to Transparent Linear; Shadow; 1pt stroke;"/>
            <p:cNvSpPr/>
            <p:nvPr/>
          </p:nvSpPr>
          <p:spPr bwMode="auto">
            <a:xfrm>
              <a:off x="263685" y="1140792"/>
              <a:ext cx="8670763" cy="5814175"/>
            </a:xfrm>
            <a:prstGeom prst="ellipse">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Segoe"/>
                <a:ea typeface="+mn-ea"/>
                <a:cs typeface="+mn-cs"/>
              </a:endParaRPr>
            </a:p>
          </p:txBody>
        </p:sp>
      </p:grpSp>
      <p:grpSp>
        <p:nvGrpSpPr>
          <p:cNvPr id="3" name="Group 121"/>
          <p:cNvGrpSpPr/>
          <p:nvPr/>
        </p:nvGrpSpPr>
        <p:grpSpPr>
          <a:xfrm>
            <a:off x="6553201" y="3970337"/>
            <a:ext cx="1752600" cy="802462"/>
            <a:chOff x="6553200" y="3637736"/>
            <a:chExt cx="1752600" cy="802462"/>
          </a:xfrm>
        </p:grpSpPr>
        <p:sp>
          <p:nvSpPr>
            <p:cNvPr id="113" name="TextBox 112"/>
            <p:cNvSpPr txBox="1"/>
            <p:nvPr/>
          </p:nvSpPr>
          <p:spPr>
            <a:xfrm>
              <a:off x="6553200" y="4163199"/>
              <a:ext cx="1752600" cy="276999"/>
            </a:xfrm>
            <a:prstGeom prst="rect">
              <a:avLst/>
            </a:prstGeom>
            <a:noFill/>
            <a:effectLst/>
          </p:spPr>
          <p:txBody>
            <a:bodyPr wrap="square" rtlCol="0">
              <a:spAutoFit/>
            </a:bodyPr>
            <a:lstStyle/>
            <a:p>
              <a:pPr lvl="0"/>
              <a:r>
                <a:rPr lang="en-US" sz="1200" dirty="0" smtClean="0"/>
                <a:t>Sender Capable DP</a:t>
              </a:r>
            </a:p>
          </p:txBody>
        </p:sp>
        <p:pic>
          <p:nvPicPr>
            <p:cNvPr id="111" name="Picture 23" descr="C:\Users\jeffwe\AppData\Local\Microsoft\Windows\Temporary Internet Files\Content.IE5\CYY0SPKR\MCj04315760000[1].png"/>
            <p:cNvPicPr>
              <a:picLocks noChangeAspect="1" noChangeArrowheads="1"/>
            </p:cNvPicPr>
            <p:nvPr/>
          </p:nvPicPr>
          <p:blipFill>
            <a:blip r:embed="rId4" cstate="print"/>
            <a:srcRect/>
            <a:stretch>
              <a:fillRect/>
            </a:stretch>
          </p:blipFill>
          <p:spPr bwMode="auto">
            <a:xfrm>
              <a:off x="6934200" y="3637736"/>
              <a:ext cx="671512" cy="677863"/>
            </a:xfrm>
            <a:prstGeom prst="rect">
              <a:avLst/>
            </a:prstGeom>
            <a:noFill/>
            <a:ln w="9525">
              <a:noFill/>
              <a:miter lim="800000"/>
              <a:headEnd/>
              <a:tailEnd/>
            </a:ln>
            <a:effectLst/>
          </p:spPr>
        </p:pic>
      </p:grpSp>
      <p:sp>
        <p:nvSpPr>
          <p:cNvPr id="109" name="&quot;GLASS&quot;; White to Transparent Linear; Shadow; 1pt stroke;"/>
          <p:cNvSpPr/>
          <p:nvPr/>
        </p:nvSpPr>
        <p:spPr bwMode="auto">
          <a:xfrm>
            <a:off x="6781801" y="4343400"/>
            <a:ext cx="990601" cy="304800"/>
          </a:xfrm>
          <a:prstGeom prst="ellipse">
            <a:avLst/>
          </a:prstGeom>
          <a:gradFill flip="none" rotWithShape="1">
            <a:gsLst>
              <a:gs pos="0">
                <a:srgbClr val="FFFFFF">
                  <a:alpha val="30000"/>
                </a:srgbClr>
              </a:gs>
              <a:gs pos="38000">
                <a:srgbClr val="000000">
                  <a:lumMod val="85000"/>
                  <a:lumOff val="15000"/>
                  <a:alpha val="22000"/>
                </a:srgbClr>
              </a:gs>
            </a:gsLst>
            <a:lin ang="5400000" scaled="0"/>
            <a:tileRect/>
          </a:gradFill>
          <a:ln w="19050" cap="flat" cmpd="sng" algn="ctr">
            <a:solidFill>
              <a:srgbClr val="FFFFFF">
                <a:alpha val="23922"/>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endParaRPr kumimoji="0" lang="en-US" sz="1000" i="0" u="none" strike="noStrike" kern="1200" cap="none" spc="0" normalizeH="0" baseline="0" noProof="0" dirty="0">
              <a:ln>
                <a:noFill/>
              </a:ln>
              <a:uLnTx/>
              <a:uFillTx/>
              <a:latin typeface="Segoe"/>
              <a:ea typeface="+mn-ea"/>
              <a:cs typeface="+mn-cs"/>
            </a:endParaRPr>
          </a:p>
        </p:txBody>
      </p:sp>
      <p:cxnSp>
        <p:nvCxnSpPr>
          <p:cNvPr id="102" name="Straight Connector 101"/>
          <p:cNvCxnSpPr>
            <a:endCxn id="61" idx="2"/>
          </p:cNvCxnSpPr>
          <p:nvPr/>
        </p:nvCxnSpPr>
        <p:spPr>
          <a:xfrm rot="16200000" flipV="1">
            <a:off x="6605535" y="3633734"/>
            <a:ext cx="838207" cy="276339"/>
          </a:xfrm>
          <a:prstGeom prst="line">
            <a:avLst/>
          </a:prstGeom>
          <a:ln w="63500" cap="rnd">
            <a:solidFill>
              <a:srgbClr val="00B0F0"/>
            </a:solidFill>
            <a:prstDash val="sysDot"/>
          </a:ln>
          <a:effectLst>
            <a:glow rad="63500">
              <a:srgbClr val="000000">
                <a:alpha val="10980"/>
              </a:srgbClr>
            </a:glow>
          </a:effectLst>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105" idx="0"/>
            <a:endCxn id="61" idx="2"/>
          </p:cNvCxnSpPr>
          <p:nvPr/>
        </p:nvCxnSpPr>
        <p:spPr>
          <a:xfrm rot="5400000" flipH="1" flipV="1">
            <a:off x="5995934" y="3224266"/>
            <a:ext cx="762000" cy="1019068"/>
          </a:xfrm>
          <a:prstGeom prst="line">
            <a:avLst/>
          </a:prstGeom>
          <a:ln w="63500" cap="rnd">
            <a:solidFill>
              <a:srgbClr val="00B0F0"/>
            </a:solidFill>
            <a:prstDash val="sysDot"/>
          </a:ln>
          <a:effectLst>
            <a:glow rad="63500">
              <a:srgbClr val="000000">
                <a:alpha val="10980"/>
              </a:srgbClr>
            </a:glow>
          </a:effectLst>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16200000" flipV="1">
            <a:off x="7517437" y="4674563"/>
            <a:ext cx="609604" cy="556878"/>
          </a:xfrm>
          <a:prstGeom prst="line">
            <a:avLst/>
          </a:prstGeom>
          <a:ln w="25400" cap="rnd">
            <a:solidFill>
              <a:srgbClr val="7030A0"/>
            </a:solidFill>
            <a:prstDash val="sysDot"/>
          </a:ln>
          <a:effectLst>
            <a:glow rad="63500">
              <a:srgbClr val="000000">
                <a:alpha val="10980"/>
              </a:srgbClr>
            </a:glo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7054" y="228600"/>
            <a:ext cx="8375946" cy="498598"/>
          </a:xfrm>
          <a:effectLst/>
        </p:spPr>
        <p:txBody>
          <a:bodyPr>
            <a:normAutofit/>
          </a:bodyPr>
          <a:lstStyle/>
          <a:p>
            <a:pPr algn="l"/>
            <a:r>
              <a:rPr lang="en-US" sz="3600" dirty="0" err="1" smtClean="0"/>
              <a:t>ConfigMgr</a:t>
            </a:r>
            <a:r>
              <a:rPr lang="en-US" sz="3600" dirty="0" smtClean="0"/>
              <a:t> 2007 </a:t>
            </a:r>
            <a:r>
              <a:rPr sz="3600" dirty="0" smtClean="0"/>
              <a:t>Site Server Model</a:t>
            </a:r>
            <a:endParaRPr lang="en-US" sz="3600" dirty="0"/>
          </a:p>
        </p:txBody>
      </p:sp>
      <p:cxnSp>
        <p:nvCxnSpPr>
          <p:cNvPr id="21" name="Straight Connector 20"/>
          <p:cNvCxnSpPr/>
          <p:nvPr/>
        </p:nvCxnSpPr>
        <p:spPr>
          <a:xfrm rot="16200000" flipV="1">
            <a:off x="2191961" y="2111377"/>
            <a:ext cx="1545981" cy="1438029"/>
          </a:xfrm>
          <a:prstGeom prst="line">
            <a:avLst/>
          </a:prstGeom>
          <a:ln w="63500" cap="rnd">
            <a:solidFill>
              <a:srgbClr val="00B0F0"/>
            </a:solidFill>
            <a:prstDash val="sysDot"/>
          </a:ln>
          <a:effectLst>
            <a:glow rad="63500">
              <a:srgbClr val="000000">
                <a:alpha val="10980"/>
              </a:srgbClr>
            </a:glow>
          </a:effectLst>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1494496" y="2925106"/>
            <a:ext cx="1430608" cy="1588"/>
          </a:xfrm>
          <a:prstGeom prst="line">
            <a:avLst/>
          </a:prstGeom>
          <a:ln w="63500" cap="rnd">
            <a:solidFill>
              <a:srgbClr val="00B0F0"/>
            </a:solidFill>
            <a:prstDash val="sysDot"/>
          </a:ln>
          <a:effectLst>
            <a:glow rad="63500">
              <a:srgbClr val="000000">
                <a:alpha val="10980"/>
              </a:srgbClr>
            </a:glow>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4" idx="0"/>
          </p:cNvCxnSpPr>
          <p:nvPr/>
        </p:nvCxnSpPr>
        <p:spPr>
          <a:xfrm rot="5400000" flipH="1" flipV="1">
            <a:off x="1136397" y="2014663"/>
            <a:ext cx="1001840" cy="1217234"/>
          </a:xfrm>
          <a:prstGeom prst="line">
            <a:avLst/>
          </a:prstGeom>
          <a:ln w="63500" cap="rnd">
            <a:solidFill>
              <a:srgbClr val="00B0F0"/>
            </a:solidFill>
            <a:prstDash val="sysDot"/>
          </a:ln>
          <a:effectLst>
            <a:glow rad="63500">
              <a:srgbClr val="000000">
                <a:alpha val="10980"/>
              </a:srgb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38" idx="2"/>
          </p:cNvCxnSpPr>
          <p:nvPr/>
        </p:nvCxnSpPr>
        <p:spPr>
          <a:xfrm rot="16200000" flipV="1">
            <a:off x="2223325" y="5002299"/>
            <a:ext cx="307727" cy="215092"/>
          </a:xfrm>
          <a:prstGeom prst="line">
            <a:avLst/>
          </a:prstGeom>
          <a:ln w="25400" cap="rnd">
            <a:solidFill>
              <a:srgbClr val="7030A0"/>
            </a:solidFill>
            <a:prstDash val="sysDot"/>
          </a:ln>
          <a:effectLst>
            <a:glow rad="63500">
              <a:srgbClr val="000000">
                <a:alpha val="10980"/>
              </a:srgbClr>
            </a:glow>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6" idx="1"/>
          </p:cNvCxnSpPr>
          <p:nvPr/>
        </p:nvCxnSpPr>
        <p:spPr>
          <a:xfrm rot="16200000" flipV="1">
            <a:off x="4282507" y="1053594"/>
            <a:ext cx="1078794" cy="2550272"/>
          </a:xfrm>
          <a:prstGeom prst="line">
            <a:avLst/>
          </a:prstGeom>
          <a:ln w="63500" cap="rnd">
            <a:gradFill flip="none" rotWithShape="1">
              <a:gsLst>
                <a:gs pos="0">
                  <a:srgbClr val="FFF200"/>
                </a:gs>
                <a:gs pos="45000">
                  <a:srgbClr val="FF7A00"/>
                </a:gs>
                <a:gs pos="70000">
                  <a:srgbClr val="FF0300"/>
                </a:gs>
                <a:gs pos="100000">
                  <a:srgbClr val="4D0808"/>
                </a:gs>
              </a:gsLst>
              <a:path path="circle">
                <a:fillToRect l="100000" t="100000"/>
              </a:path>
              <a:tileRect r="-100000" b="-100000"/>
            </a:gradFill>
            <a:prstDash val="sysDot"/>
          </a:ln>
          <a:effectLst>
            <a:glow rad="63500">
              <a:srgbClr val="000000">
                <a:alpha val="10980"/>
              </a:srgbClr>
            </a:glow>
          </a:effectLst>
        </p:spPr>
        <p:style>
          <a:lnRef idx="1">
            <a:schemeClr val="accent1"/>
          </a:lnRef>
          <a:fillRef idx="0">
            <a:schemeClr val="accent1"/>
          </a:fillRef>
          <a:effectRef idx="0">
            <a:schemeClr val="accent1"/>
          </a:effectRef>
          <a:fontRef idx="minor">
            <a:schemeClr val="tx1"/>
          </a:fontRef>
        </p:style>
      </p:cxnSp>
      <p:cxnSp>
        <p:nvCxnSpPr>
          <p:cNvPr id="126" name="Straight Connector 125"/>
          <p:cNvCxnSpPr>
            <a:endCxn id="105" idx="4"/>
          </p:cNvCxnSpPr>
          <p:nvPr/>
        </p:nvCxnSpPr>
        <p:spPr>
          <a:xfrm rot="5400000" flipH="1" flipV="1">
            <a:off x="4924994" y="4851718"/>
            <a:ext cx="1450723" cy="434093"/>
          </a:xfrm>
          <a:prstGeom prst="line">
            <a:avLst/>
          </a:prstGeom>
          <a:ln w="25400" cap="rnd">
            <a:solidFill>
              <a:srgbClr val="7030A0"/>
            </a:solidFill>
            <a:prstDash val="sysDot"/>
          </a:ln>
          <a:effectLst>
            <a:glow rad="63500">
              <a:srgbClr val="000000">
                <a:alpha val="10980"/>
              </a:srgbClr>
            </a:glow>
          </a:effectLst>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28601" y="6647021"/>
            <a:ext cx="1143000" cy="1588"/>
          </a:xfrm>
          <a:prstGeom prst="line">
            <a:avLst/>
          </a:prstGeom>
          <a:ln w="25400" cap="rnd">
            <a:solidFill>
              <a:srgbClr val="7030A0"/>
            </a:solidFill>
            <a:prstDash val="sysDot"/>
          </a:ln>
          <a:effectLst>
            <a:glow rad="63500">
              <a:srgbClr val="000000">
                <a:alpha val="10980"/>
              </a:srgbClr>
            </a:glow>
          </a:effectLst>
        </p:spPr>
        <p:style>
          <a:lnRef idx="1">
            <a:schemeClr val="accent1"/>
          </a:lnRef>
          <a:fillRef idx="0">
            <a:schemeClr val="accent1"/>
          </a:fillRef>
          <a:effectRef idx="0">
            <a:schemeClr val="accent1"/>
          </a:effectRef>
          <a:fontRef idx="minor">
            <a:schemeClr val="tx1"/>
          </a:fontRef>
        </p:style>
      </p:cxnSp>
      <p:sp>
        <p:nvSpPr>
          <p:cNvPr id="169" name="Intranet"/>
          <p:cNvSpPr/>
          <p:nvPr/>
        </p:nvSpPr>
        <p:spPr bwMode="auto">
          <a:xfrm flipH="1">
            <a:off x="1371600" y="6553204"/>
            <a:ext cx="457200" cy="246221"/>
          </a:xfrm>
          <a:prstGeom prst="rect">
            <a:avLst/>
          </a:prstGeom>
          <a:effectLst/>
        </p:spPr>
        <p:txBody>
          <a:bodyPr wrap="square">
            <a:spAutoFit/>
          </a:bodyPr>
          <a:lstStyle/>
          <a:p>
            <a:pPr algn="l" defTabSz="1096963" rtl="0">
              <a:defRPr/>
            </a:pPr>
            <a:r>
              <a:rPr lang="en-US" sz="1000" spc="-100" dirty="0" smtClean="0">
                <a:ln w="18415" cmpd="sng">
                  <a:noFill/>
                  <a:prstDash val="solid"/>
                </a:ln>
                <a:solidFill>
                  <a:srgbClr val="FFFFFF"/>
                </a:solidFill>
                <a:effectLst>
                  <a:glow rad="101600">
                    <a:srgbClr val="000000">
                      <a:alpha val="40000"/>
                    </a:srgbClr>
                  </a:glow>
                </a:effectLst>
                <a:latin typeface="Segoe"/>
                <a:ea typeface="+mn-ea"/>
                <a:cs typeface="+mn-cs"/>
              </a:rPr>
              <a:t>DSL</a:t>
            </a:r>
            <a:endParaRPr lang="en-US" sz="900" spc="-100" dirty="0">
              <a:ln w="18415" cmpd="sng">
                <a:noFill/>
                <a:prstDash val="solid"/>
              </a:ln>
              <a:solidFill>
                <a:srgbClr val="FFFFFF"/>
              </a:solidFill>
              <a:effectLst>
                <a:glow rad="101600">
                  <a:srgbClr val="000000">
                    <a:alpha val="40000"/>
                  </a:srgbClr>
                </a:glow>
              </a:effectLst>
              <a:latin typeface="Segoe"/>
              <a:ea typeface="+mn-ea"/>
              <a:cs typeface="+mn-cs"/>
            </a:endParaRPr>
          </a:p>
        </p:txBody>
      </p:sp>
      <p:sp>
        <p:nvSpPr>
          <p:cNvPr id="171" name="Intranet"/>
          <p:cNvSpPr/>
          <p:nvPr/>
        </p:nvSpPr>
        <p:spPr bwMode="auto">
          <a:xfrm flipH="1">
            <a:off x="1371601" y="5910590"/>
            <a:ext cx="533400" cy="261610"/>
          </a:xfrm>
          <a:prstGeom prst="rect">
            <a:avLst/>
          </a:prstGeom>
          <a:effectLst/>
        </p:spPr>
        <p:txBody>
          <a:bodyPr wrap="square">
            <a:spAutoFit/>
          </a:bodyPr>
          <a:lstStyle/>
          <a:p>
            <a:pPr algn="l" defTabSz="1096963" rtl="0">
              <a:defRPr/>
            </a:pPr>
            <a:r>
              <a:rPr lang="en-US" sz="1100" spc="-100" dirty="0" smtClean="0">
                <a:ln w="18415" cmpd="sng">
                  <a:noFill/>
                  <a:prstDash val="solid"/>
                </a:ln>
                <a:solidFill>
                  <a:srgbClr val="FFFFFF"/>
                </a:solidFill>
                <a:effectLst>
                  <a:glow rad="101600">
                    <a:srgbClr val="000000">
                      <a:alpha val="40000"/>
                    </a:srgbClr>
                  </a:glow>
                </a:effectLst>
                <a:latin typeface="Segoe"/>
              </a:rPr>
              <a:t>DS3</a:t>
            </a:r>
            <a:endParaRPr lang="en-US" sz="1000" spc="-100" dirty="0">
              <a:ln w="18415" cmpd="sng">
                <a:noFill/>
                <a:prstDash val="solid"/>
              </a:ln>
              <a:solidFill>
                <a:srgbClr val="FFFFFF"/>
              </a:solidFill>
              <a:effectLst>
                <a:glow rad="101600">
                  <a:srgbClr val="000000">
                    <a:alpha val="40000"/>
                  </a:srgbClr>
                </a:glow>
              </a:effectLst>
              <a:latin typeface="Segoe"/>
              <a:ea typeface="+mn-ea"/>
              <a:cs typeface="+mn-cs"/>
            </a:endParaRPr>
          </a:p>
        </p:txBody>
      </p:sp>
      <p:cxnSp>
        <p:nvCxnSpPr>
          <p:cNvPr id="172" name="Straight Connector 171"/>
          <p:cNvCxnSpPr/>
          <p:nvPr/>
        </p:nvCxnSpPr>
        <p:spPr>
          <a:xfrm rot="10800000">
            <a:off x="152402" y="6019800"/>
            <a:ext cx="1142999" cy="1588"/>
          </a:xfrm>
          <a:prstGeom prst="line">
            <a:avLst/>
          </a:prstGeom>
          <a:ln w="63500" cap="rnd">
            <a:gradFill flip="none" rotWithShape="1">
              <a:gsLst>
                <a:gs pos="0">
                  <a:srgbClr val="FFF200"/>
                </a:gs>
                <a:gs pos="45000">
                  <a:srgbClr val="FF7A00"/>
                </a:gs>
                <a:gs pos="70000">
                  <a:srgbClr val="FF0300"/>
                </a:gs>
                <a:gs pos="100000">
                  <a:srgbClr val="4D0808"/>
                </a:gs>
              </a:gsLst>
              <a:path path="circle">
                <a:fillToRect l="100000" t="100000"/>
              </a:path>
              <a:tileRect r="-100000" b="-100000"/>
            </a:gradFill>
            <a:prstDash val="sysDot"/>
          </a:ln>
          <a:effectLst>
            <a:glow rad="63500">
              <a:srgbClr val="000000">
                <a:alpha val="10980"/>
              </a:srgbClr>
            </a:glow>
          </a:effectLst>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10800000">
            <a:off x="152402" y="6356021"/>
            <a:ext cx="1142999" cy="1588"/>
          </a:xfrm>
          <a:prstGeom prst="line">
            <a:avLst/>
          </a:prstGeom>
          <a:ln w="63500" cap="rnd">
            <a:gradFill flip="none" rotWithShape="1">
              <a:gsLst>
                <a:gs pos="0">
                  <a:srgbClr val="5E9EFF"/>
                </a:gs>
                <a:gs pos="39999">
                  <a:srgbClr val="85C2FF"/>
                </a:gs>
                <a:gs pos="70000">
                  <a:srgbClr val="C4D6EB"/>
                </a:gs>
                <a:gs pos="100000">
                  <a:srgbClr val="FFEBFA"/>
                </a:gs>
              </a:gsLst>
              <a:lin ang="5400000" scaled="0"/>
              <a:tileRect r="-100000" b="-100000"/>
            </a:gradFill>
            <a:prstDash val="sysDot"/>
          </a:ln>
          <a:effectLst>
            <a:glow rad="63500">
              <a:srgbClr val="000000">
                <a:alpha val="10980"/>
              </a:srgbClr>
            </a:glow>
          </a:effectLst>
        </p:spPr>
        <p:style>
          <a:lnRef idx="1">
            <a:schemeClr val="accent1"/>
          </a:lnRef>
          <a:fillRef idx="0">
            <a:schemeClr val="accent1"/>
          </a:fillRef>
          <a:effectRef idx="0">
            <a:schemeClr val="accent1"/>
          </a:effectRef>
          <a:fontRef idx="minor">
            <a:schemeClr val="tx1"/>
          </a:fontRef>
        </p:style>
      </p:cxnSp>
      <p:sp>
        <p:nvSpPr>
          <p:cNvPr id="175" name="Intranet"/>
          <p:cNvSpPr/>
          <p:nvPr/>
        </p:nvSpPr>
        <p:spPr bwMode="auto">
          <a:xfrm flipH="1">
            <a:off x="1371600" y="6248400"/>
            <a:ext cx="457200" cy="261610"/>
          </a:xfrm>
          <a:prstGeom prst="rect">
            <a:avLst/>
          </a:prstGeom>
          <a:effectLst/>
        </p:spPr>
        <p:txBody>
          <a:bodyPr wrap="square">
            <a:spAutoFit/>
          </a:bodyPr>
          <a:lstStyle/>
          <a:p>
            <a:pPr algn="l" defTabSz="1096963" rtl="0">
              <a:defRPr/>
            </a:pPr>
            <a:r>
              <a:rPr lang="en-US" sz="1100" spc="-100" dirty="0" smtClean="0">
                <a:ln w="18415" cmpd="sng">
                  <a:noFill/>
                  <a:prstDash val="solid"/>
                </a:ln>
                <a:solidFill>
                  <a:srgbClr val="FFFFFF"/>
                </a:solidFill>
                <a:effectLst>
                  <a:glow rad="101600">
                    <a:srgbClr val="000000">
                      <a:alpha val="40000"/>
                    </a:srgbClr>
                  </a:glow>
                </a:effectLst>
                <a:latin typeface="Segoe"/>
              </a:rPr>
              <a:t>T1</a:t>
            </a:r>
            <a:endParaRPr lang="en-US" sz="1000" spc="-100" dirty="0">
              <a:ln w="18415" cmpd="sng">
                <a:noFill/>
                <a:prstDash val="solid"/>
              </a:ln>
              <a:solidFill>
                <a:srgbClr val="FFFFFF"/>
              </a:solidFill>
              <a:effectLst>
                <a:glow rad="101600">
                  <a:srgbClr val="000000">
                    <a:alpha val="40000"/>
                  </a:srgbClr>
                </a:glow>
              </a:effectLst>
              <a:latin typeface="Segoe"/>
              <a:ea typeface="+mn-ea"/>
              <a:cs typeface="+mn-cs"/>
            </a:endParaRPr>
          </a:p>
        </p:txBody>
      </p:sp>
      <p:grpSp>
        <p:nvGrpSpPr>
          <p:cNvPr id="4" name="Group 227"/>
          <p:cNvGrpSpPr/>
          <p:nvPr/>
        </p:nvGrpSpPr>
        <p:grpSpPr>
          <a:xfrm>
            <a:off x="990602" y="1447803"/>
            <a:ext cx="2666999" cy="685799"/>
            <a:chOff x="914400" y="1447800"/>
            <a:chExt cx="2666999" cy="685799"/>
          </a:xfrm>
          <a:effectLst/>
        </p:grpSpPr>
        <p:grpSp>
          <p:nvGrpSpPr>
            <p:cNvPr id="5" name="Group 53"/>
            <p:cNvGrpSpPr/>
            <p:nvPr/>
          </p:nvGrpSpPr>
          <p:grpSpPr>
            <a:xfrm>
              <a:off x="914400" y="1447800"/>
              <a:ext cx="2666999" cy="685799"/>
              <a:chOff x="161364" y="1066568"/>
              <a:chExt cx="8888506" cy="5986528"/>
            </a:xfrm>
          </p:grpSpPr>
          <p:sp>
            <p:nvSpPr>
              <p:cNvPr id="7" name="&quot;GLASS&quot;; White to Transparent Linear; Shadow; 1pt stroke;"/>
              <p:cNvSpPr/>
              <p:nvPr/>
            </p:nvSpPr>
            <p:spPr bwMode="auto">
              <a:xfrm>
                <a:off x="161364" y="1066568"/>
                <a:ext cx="8888506" cy="5986528"/>
              </a:xfrm>
              <a:prstGeom prst="ellipse">
                <a:avLst/>
              </a:prstGeom>
              <a:gradFill flip="none" rotWithShape="1">
                <a:gsLst>
                  <a:gs pos="0">
                    <a:srgbClr val="000000">
                      <a:lumMod val="95000"/>
                      <a:lumOff val="5000"/>
                    </a:srgbClr>
                  </a:gs>
                  <a:gs pos="80000">
                    <a:srgbClr val="FFFFFF">
                      <a:alpha val="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uLnTx/>
                  <a:uFillTx/>
                  <a:latin typeface="Segoe"/>
                  <a:ea typeface="+mn-ea"/>
                  <a:cs typeface="+mn-cs"/>
                </a:endParaRPr>
              </a:p>
            </p:txBody>
          </p:sp>
          <p:sp>
            <p:nvSpPr>
              <p:cNvPr id="8" name="&quot;GLASS&quot;; White to Transparent Linear; Shadow; 1pt stroke;"/>
              <p:cNvSpPr/>
              <p:nvPr/>
            </p:nvSpPr>
            <p:spPr bwMode="auto">
              <a:xfrm>
                <a:off x="263685" y="1140792"/>
                <a:ext cx="8670763" cy="5814175"/>
              </a:xfrm>
              <a:prstGeom prst="ellipse">
                <a:avLst/>
              </a:prstGeom>
              <a:gradFill flip="none" rotWithShape="1">
                <a:gsLst>
                  <a:gs pos="0">
                    <a:srgbClr val="FFFFFF">
                      <a:alpha val="30000"/>
                    </a:srgbClr>
                  </a:gs>
                  <a:gs pos="38000">
                    <a:srgbClr val="000000">
                      <a:lumMod val="85000"/>
                      <a:lumOff val="15000"/>
                      <a:alpha val="2200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uLnTx/>
                  <a:uFillTx/>
                  <a:latin typeface="Segoe"/>
                  <a:ea typeface="+mn-ea"/>
                  <a:cs typeface="+mn-cs"/>
                </a:endParaRPr>
              </a:p>
            </p:txBody>
          </p:sp>
        </p:grpSp>
        <p:sp>
          <p:nvSpPr>
            <p:cNvPr id="29" name="Intranet"/>
            <p:cNvSpPr/>
            <p:nvPr/>
          </p:nvSpPr>
          <p:spPr bwMode="auto">
            <a:xfrm>
              <a:off x="1371600" y="1752600"/>
              <a:ext cx="1806905" cy="338554"/>
            </a:xfrm>
            <a:prstGeom prst="rect">
              <a:avLst/>
            </a:prstGeom>
          </p:spPr>
          <p:txBody>
            <a:bodyPr wrap="none">
              <a:spAutoFit/>
            </a:bodyPr>
            <a:lstStyle/>
            <a:p>
              <a:pPr algn="l" defTabSz="1096963" rtl="0">
                <a:defRPr/>
              </a:pPr>
              <a:r>
                <a:rPr lang="en-US" sz="1600" spc="-100" dirty="0" smtClean="0">
                  <a:ln w="18415" cmpd="sng">
                    <a:noFill/>
                    <a:prstDash val="solid"/>
                  </a:ln>
                  <a:solidFill>
                    <a:srgbClr val="FFFFFF"/>
                  </a:solidFill>
                  <a:effectLst>
                    <a:glow rad="101600">
                      <a:srgbClr val="000000">
                        <a:alpha val="40000"/>
                      </a:srgbClr>
                    </a:glow>
                  </a:effectLst>
                  <a:latin typeface="Segoe"/>
                </a:rPr>
                <a:t>Chicago Central Site</a:t>
              </a:r>
              <a:endParaRPr lang="en-US" sz="1600" spc="-100" dirty="0">
                <a:ln w="18415" cmpd="sng">
                  <a:noFill/>
                  <a:prstDash val="solid"/>
                </a:ln>
                <a:solidFill>
                  <a:srgbClr val="FFFFFF"/>
                </a:solidFill>
                <a:effectLst>
                  <a:glow rad="101600">
                    <a:srgbClr val="000000">
                      <a:alpha val="40000"/>
                    </a:srgbClr>
                  </a:glow>
                </a:effectLst>
                <a:latin typeface="Segoe"/>
                <a:ea typeface="+mn-ea"/>
                <a:cs typeface="+mn-cs"/>
              </a:endParaRPr>
            </a:p>
          </p:txBody>
        </p:sp>
      </p:grpSp>
      <p:grpSp>
        <p:nvGrpSpPr>
          <p:cNvPr id="6" name="Group 116"/>
          <p:cNvGrpSpPr/>
          <p:nvPr/>
        </p:nvGrpSpPr>
        <p:grpSpPr>
          <a:xfrm>
            <a:off x="5791202" y="2176046"/>
            <a:ext cx="2069250" cy="1176754"/>
            <a:chOff x="5791200" y="914400"/>
            <a:chExt cx="2069249" cy="1176754"/>
          </a:xfrm>
        </p:grpSpPr>
        <p:grpSp>
          <p:nvGrpSpPr>
            <p:cNvPr id="9" name="Group 53"/>
            <p:cNvGrpSpPr/>
            <p:nvPr/>
          </p:nvGrpSpPr>
          <p:grpSpPr>
            <a:xfrm>
              <a:off x="5791200" y="1524000"/>
              <a:ext cx="1981200" cy="533400"/>
              <a:chOff x="161364" y="1066568"/>
              <a:chExt cx="8888506" cy="5986528"/>
            </a:xfrm>
            <a:effectLst/>
          </p:grpSpPr>
          <p:sp>
            <p:nvSpPr>
              <p:cNvPr id="55" name="&quot;GLASS&quot;; White to Transparent Linear; Shadow; 1pt stroke;"/>
              <p:cNvSpPr/>
              <p:nvPr/>
            </p:nvSpPr>
            <p:spPr bwMode="auto">
              <a:xfrm>
                <a:off x="161364" y="1066568"/>
                <a:ext cx="8888506" cy="5986528"/>
              </a:xfrm>
              <a:prstGeom prst="ellipse">
                <a:avLst/>
              </a:prstGeom>
              <a:gradFill flip="none" rotWithShape="1">
                <a:gsLst>
                  <a:gs pos="0">
                    <a:srgbClr val="000000">
                      <a:lumMod val="95000"/>
                      <a:lumOff val="5000"/>
                    </a:srgbClr>
                  </a:gs>
                  <a:gs pos="80000">
                    <a:srgbClr val="FFFFFF">
                      <a:alpha val="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uLnTx/>
                  <a:uFillTx/>
                  <a:latin typeface="Segoe"/>
                  <a:ea typeface="+mn-ea"/>
                  <a:cs typeface="+mn-cs"/>
                </a:endParaRPr>
              </a:p>
            </p:txBody>
          </p:sp>
          <p:sp>
            <p:nvSpPr>
              <p:cNvPr id="56" name="&quot;GLASS&quot;; White to Transparent Linear; Shadow; 1pt stroke;"/>
              <p:cNvSpPr/>
              <p:nvPr/>
            </p:nvSpPr>
            <p:spPr bwMode="auto">
              <a:xfrm>
                <a:off x="263685" y="1140792"/>
                <a:ext cx="8670763" cy="5814175"/>
              </a:xfrm>
              <a:prstGeom prst="ellipse">
                <a:avLst/>
              </a:prstGeom>
              <a:gradFill flip="none" rotWithShape="1">
                <a:gsLst>
                  <a:gs pos="0">
                    <a:srgbClr val="FFFFFF">
                      <a:alpha val="30000"/>
                    </a:srgbClr>
                  </a:gs>
                  <a:gs pos="38000">
                    <a:srgbClr val="000000">
                      <a:lumMod val="85000"/>
                      <a:lumOff val="15000"/>
                      <a:alpha val="2200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uLnTx/>
                  <a:uFillTx/>
                  <a:latin typeface="Segoe"/>
                  <a:ea typeface="+mn-ea"/>
                  <a:cs typeface="+mn-cs"/>
                </a:endParaRPr>
              </a:p>
            </p:txBody>
          </p:sp>
        </p:grpSp>
        <p:sp>
          <p:nvSpPr>
            <p:cNvPr id="61" name="Intranet"/>
            <p:cNvSpPr/>
            <p:nvPr/>
          </p:nvSpPr>
          <p:spPr bwMode="auto">
            <a:xfrm>
              <a:off x="5912481" y="1752600"/>
              <a:ext cx="1947968" cy="338554"/>
            </a:xfrm>
            <a:prstGeom prst="rect">
              <a:avLst/>
            </a:prstGeom>
            <a:effectLst/>
          </p:spPr>
          <p:txBody>
            <a:bodyPr wrap="none">
              <a:spAutoFit/>
            </a:bodyPr>
            <a:lstStyle/>
            <a:p>
              <a:pPr algn="l" defTabSz="1096963" rtl="0">
                <a:defRPr/>
              </a:pPr>
              <a:r>
                <a:rPr lang="en-US" sz="1600" spc="-100" dirty="0" smtClean="0">
                  <a:ln w="18415" cmpd="sng">
                    <a:noFill/>
                    <a:prstDash val="solid"/>
                  </a:ln>
                  <a:solidFill>
                    <a:srgbClr val="FFFFFF"/>
                  </a:solidFill>
                  <a:effectLst>
                    <a:glow rad="101600">
                      <a:srgbClr val="000000">
                        <a:alpha val="40000"/>
                      </a:srgbClr>
                    </a:glow>
                  </a:effectLst>
                  <a:latin typeface="Segoe"/>
                </a:rPr>
                <a:t>Germany Primary Site</a:t>
              </a:r>
              <a:endParaRPr lang="en-US" sz="1600" spc="-100" dirty="0">
                <a:ln w="18415" cmpd="sng">
                  <a:noFill/>
                  <a:prstDash val="solid"/>
                </a:ln>
                <a:solidFill>
                  <a:srgbClr val="FFFFFF"/>
                </a:solidFill>
                <a:effectLst>
                  <a:glow rad="101600">
                    <a:srgbClr val="000000">
                      <a:alpha val="40000"/>
                    </a:srgbClr>
                  </a:glow>
                </a:effectLst>
                <a:latin typeface="Segoe"/>
                <a:ea typeface="+mn-ea"/>
                <a:cs typeface="+mn-cs"/>
              </a:endParaRPr>
            </a:p>
          </p:txBody>
        </p:sp>
        <p:graphicFrame>
          <p:nvGraphicFramePr>
            <p:cNvPr id="40" name="Object 21"/>
            <p:cNvGraphicFramePr>
              <a:graphicFrameLocks noChangeAspect="1"/>
            </p:cNvGraphicFramePr>
            <p:nvPr/>
          </p:nvGraphicFramePr>
          <p:xfrm>
            <a:off x="6477000" y="914400"/>
            <a:ext cx="593725" cy="989013"/>
          </p:xfrm>
          <a:graphic>
            <a:graphicData uri="http://schemas.openxmlformats.org/presentationml/2006/ole">
              <p:oleObj spid="_x0000_s1134" name="Visio" r:id="rId5" imgW="745276" imgH="1240139" progId="">
                <p:embed/>
              </p:oleObj>
            </a:graphicData>
          </a:graphic>
        </p:graphicFrame>
      </p:grpSp>
      <p:grpSp>
        <p:nvGrpSpPr>
          <p:cNvPr id="10" name="Group 97"/>
          <p:cNvGrpSpPr/>
          <p:nvPr/>
        </p:nvGrpSpPr>
        <p:grpSpPr>
          <a:xfrm>
            <a:off x="-152400" y="4267200"/>
            <a:ext cx="1981200" cy="1295400"/>
            <a:chOff x="-228600" y="3352800"/>
            <a:chExt cx="1981200" cy="1295400"/>
          </a:xfrm>
          <a:effectLst/>
        </p:grpSpPr>
        <p:grpSp>
          <p:nvGrpSpPr>
            <p:cNvPr id="11" name="Group 85"/>
            <p:cNvGrpSpPr/>
            <p:nvPr/>
          </p:nvGrpSpPr>
          <p:grpSpPr>
            <a:xfrm>
              <a:off x="195484" y="3581400"/>
              <a:ext cx="1018980" cy="1066800"/>
              <a:chOff x="304800" y="3505200"/>
              <a:chExt cx="1018980" cy="1066800"/>
            </a:xfrm>
          </p:grpSpPr>
          <p:grpSp>
            <p:nvGrpSpPr>
              <p:cNvPr id="12" name="Group 53"/>
              <p:cNvGrpSpPr/>
              <p:nvPr/>
            </p:nvGrpSpPr>
            <p:grpSpPr>
              <a:xfrm>
                <a:off x="406698" y="3505200"/>
                <a:ext cx="917082" cy="866133"/>
                <a:chOff x="161364" y="1066568"/>
                <a:chExt cx="8888506" cy="5986528"/>
              </a:xfrm>
            </p:grpSpPr>
            <p:sp>
              <p:nvSpPr>
                <p:cNvPr id="13" name="&quot;GLASS&quot;; White to Transparent Linear; Shadow; 1pt stroke;"/>
                <p:cNvSpPr/>
                <p:nvPr/>
              </p:nvSpPr>
              <p:spPr bwMode="auto">
                <a:xfrm>
                  <a:off x="161364" y="1066568"/>
                  <a:ext cx="8888506" cy="5986528"/>
                </a:xfrm>
                <a:prstGeom prst="ellipse">
                  <a:avLst/>
                </a:prstGeom>
                <a:gradFill flip="none" rotWithShape="1">
                  <a:gsLst>
                    <a:gs pos="0">
                      <a:srgbClr val="000000">
                        <a:lumMod val="95000"/>
                        <a:lumOff val="5000"/>
                      </a:srgbClr>
                    </a:gs>
                    <a:gs pos="80000">
                      <a:srgbClr val="FFFFFF">
                        <a:alpha val="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uLnTx/>
                    <a:uFillTx/>
                    <a:latin typeface="Segoe"/>
                    <a:ea typeface="+mn-ea"/>
                    <a:cs typeface="+mn-cs"/>
                  </a:endParaRPr>
                </a:p>
              </p:txBody>
            </p:sp>
            <p:sp>
              <p:nvSpPr>
                <p:cNvPr id="14" name="&quot;GLASS&quot;; White to Transparent Linear; Shadow; 1pt stroke;"/>
                <p:cNvSpPr/>
                <p:nvPr/>
              </p:nvSpPr>
              <p:spPr bwMode="auto">
                <a:xfrm>
                  <a:off x="263685" y="1140792"/>
                  <a:ext cx="8670763" cy="5814175"/>
                </a:xfrm>
                <a:prstGeom prst="ellipse">
                  <a:avLst/>
                </a:prstGeom>
                <a:gradFill flip="none" rotWithShape="1">
                  <a:gsLst>
                    <a:gs pos="0">
                      <a:srgbClr val="FFFFFF">
                        <a:alpha val="30000"/>
                      </a:srgbClr>
                    </a:gs>
                    <a:gs pos="38000">
                      <a:srgbClr val="000000">
                        <a:lumMod val="85000"/>
                        <a:lumOff val="15000"/>
                        <a:alpha val="2200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uLnTx/>
                    <a:uFillTx/>
                    <a:latin typeface="Segoe"/>
                    <a:ea typeface="+mn-ea"/>
                    <a:cs typeface="+mn-cs"/>
                  </a:endParaRPr>
                </a:p>
              </p:txBody>
            </p:sp>
          </p:grpSp>
          <p:sp>
            <p:nvSpPr>
              <p:cNvPr id="31" name="Intranet"/>
              <p:cNvSpPr/>
              <p:nvPr/>
            </p:nvSpPr>
            <p:spPr bwMode="auto">
              <a:xfrm>
                <a:off x="304800" y="4264223"/>
                <a:ext cx="1012713" cy="307777"/>
              </a:xfrm>
              <a:prstGeom prst="rect">
                <a:avLst/>
              </a:prstGeom>
            </p:spPr>
            <p:txBody>
              <a:bodyPr wrap="none">
                <a:spAutoFit/>
              </a:bodyPr>
              <a:lstStyle/>
              <a:p>
                <a:pPr algn="l" defTabSz="1096963" rtl="0">
                  <a:defRPr/>
                </a:pPr>
                <a:r>
                  <a:rPr lang="en-US" sz="1400" spc="-100" dirty="0" smtClean="0">
                    <a:ln w="18415" cmpd="sng">
                      <a:noFill/>
                      <a:prstDash val="solid"/>
                    </a:ln>
                    <a:solidFill>
                      <a:srgbClr val="FFFFFF"/>
                    </a:solidFill>
                    <a:effectLst>
                      <a:glow rad="101600">
                        <a:srgbClr val="000000">
                          <a:alpha val="40000"/>
                        </a:srgbClr>
                      </a:glow>
                    </a:effectLst>
                    <a:latin typeface="Segoe"/>
                  </a:rPr>
                  <a:t>Tokyo Office</a:t>
                </a:r>
                <a:endParaRPr lang="en-US" sz="1400" spc="-100" dirty="0">
                  <a:ln w="18415" cmpd="sng">
                    <a:noFill/>
                    <a:prstDash val="solid"/>
                  </a:ln>
                  <a:solidFill>
                    <a:srgbClr val="FFFFFF"/>
                  </a:solidFill>
                  <a:effectLst>
                    <a:glow rad="101600">
                      <a:srgbClr val="000000">
                        <a:alpha val="40000"/>
                      </a:srgbClr>
                    </a:glow>
                  </a:effectLst>
                  <a:latin typeface="Segoe"/>
                  <a:ea typeface="+mn-ea"/>
                  <a:cs typeface="+mn-cs"/>
                </a:endParaRPr>
              </a:p>
            </p:txBody>
          </p:sp>
        </p:grpSp>
        <p:sp>
          <p:nvSpPr>
            <p:cNvPr id="96" name="TextBox 95"/>
            <p:cNvSpPr txBox="1"/>
            <p:nvPr/>
          </p:nvSpPr>
          <p:spPr>
            <a:xfrm>
              <a:off x="-228600" y="4114800"/>
              <a:ext cx="1981200" cy="261600"/>
            </a:xfrm>
            <a:prstGeom prst="rect">
              <a:avLst/>
            </a:prstGeom>
            <a:noFill/>
            <a:effectLst/>
          </p:spPr>
          <p:txBody>
            <a:bodyPr lIns="76191" tIns="38095" rIns="76191" bIns="38095">
              <a:spAutoFit/>
            </a:bodyPr>
            <a:lstStyle/>
            <a:p>
              <a:pPr algn="ctr">
                <a:defRPr/>
              </a:pPr>
              <a:r>
                <a:rPr lang="en-US" sz="1200" dirty="0" smtClean="0">
                  <a:latin typeface="Segoe" pitchFamily="34" charset="0"/>
                </a:rPr>
                <a:t>Primary Site </a:t>
              </a:r>
              <a:endParaRPr lang="en-US" sz="1200" dirty="0">
                <a:latin typeface="Segoe" pitchFamily="34" charset="0"/>
              </a:endParaRPr>
            </a:p>
          </p:txBody>
        </p:sp>
        <p:graphicFrame>
          <p:nvGraphicFramePr>
            <p:cNvPr id="97" name="Object 21"/>
            <p:cNvGraphicFramePr>
              <a:graphicFrameLocks noChangeAspect="1"/>
            </p:cNvGraphicFramePr>
            <p:nvPr/>
          </p:nvGraphicFramePr>
          <p:xfrm>
            <a:off x="473075" y="3352800"/>
            <a:ext cx="593725" cy="989013"/>
          </p:xfrm>
          <a:graphic>
            <a:graphicData uri="http://schemas.openxmlformats.org/presentationml/2006/ole">
              <p:oleObj spid="_x0000_s1135" name="Visio" r:id="rId6" imgW="745276" imgH="1240139" progId="">
                <p:embed/>
              </p:oleObj>
            </a:graphicData>
          </a:graphic>
        </p:graphicFrame>
      </p:grpSp>
      <p:grpSp>
        <p:nvGrpSpPr>
          <p:cNvPr id="15" name="Group 53"/>
          <p:cNvGrpSpPr/>
          <p:nvPr/>
        </p:nvGrpSpPr>
        <p:grpSpPr>
          <a:xfrm>
            <a:off x="1821382" y="3886204"/>
            <a:ext cx="917082" cy="866133"/>
            <a:chOff x="161364" y="1066568"/>
            <a:chExt cx="8888506" cy="5986528"/>
          </a:xfrm>
          <a:effectLst/>
        </p:grpSpPr>
        <p:sp>
          <p:nvSpPr>
            <p:cNvPr id="140" name="&quot;GLASS&quot;; White to Transparent Linear; Shadow; 1pt stroke;"/>
            <p:cNvSpPr/>
            <p:nvPr/>
          </p:nvSpPr>
          <p:spPr bwMode="auto">
            <a:xfrm>
              <a:off x="161364" y="1066568"/>
              <a:ext cx="8888506" cy="5986528"/>
            </a:xfrm>
            <a:prstGeom prst="ellipse">
              <a:avLst/>
            </a:prstGeom>
            <a:gradFill flip="none" rotWithShape="1">
              <a:gsLst>
                <a:gs pos="0">
                  <a:srgbClr val="000000">
                    <a:lumMod val="95000"/>
                    <a:lumOff val="5000"/>
                  </a:srgbClr>
                </a:gs>
                <a:gs pos="80000">
                  <a:srgbClr val="FFFFFF">
                    <a:alpha val="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uLnTx/>
                <a:uFillTx/>
                <a:latin typeface="Segoe"/>
                <a:ea typeface="+mn-ea"/>
                <a:cs typeface="+mn-cs"/>
              </a:endParaRPr>
            </a:p>
          </p:txBody>
        </p:sp>
        <p:sp>
          <p:nvSpPr>
            <p:cNvPr id="141" name="&quot;GLASS&quot;; White to Transparent Linear; Shadow; 1pt stroke;"/>
            <p:cNvSpPr/>
            <p:nvPr/>
          </p:nvSpPr>
          <p:spPr bwMode="auto">
            <a:xfrm>
              <a:off x="263685" y="1140792"/>
              <a:ext cx="8670763" cy="5814175"/>
            </a:xfrm>
            <a:prstGeom prst="ellipse">
              <a:avLst/>
            </a:prstGeom>
            <a:gradFill flip="none" rotWithShape="1">
              <a:gsLst>
                <a:gs pos="0">
                  <a:srgbClr val="FFFFFF">
                    <a:alpha val="30000"/>
                  </a:srgbClr>
                </a:gs>
                <a:gs pos="38000">
                  <a:srgbClr val="000000">
                    <a:lumMod val="85000"/>
                    <a:lumOff val="15000"/>
                    <a:alpha val="2200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uLnTx/>
                <a:uFillTx/>
                <a:latin typeface="Segoe"/>
                <a:ea typeface="+mn-ea"/>
                <a:cs typeface="+mn-cs"/>
              </a:endParaRPr>
            </a:p>
          </p:txBody>
        </p:sp>
      </p:grpSp>
      <p:sp>
        <p:nvSpPr>
          <p:cNvPr id="138" name="Intranet"/>
          <p:cNvSpPr/>
          <p:nvPr/>
        </p:nvSpPr>
        <p:spPr bwMode="auto">
          <a:xfrm>
            <a:off x="1676402" y="4648204"/>
            <a:ext cx="1186479" cy="307777"/>
          </a:xfrm>
          <a:prstGeom prst="rect">
            <a:avLst/>
          </a:prstGeom>
          <a:effectLst/>
        </p:spPr>
        <p:txBody>
          <a:bodyPr wrap="none">
            <a:spAutoFit/>
          </a:bodyPr>
          <a:lstStyle/>
          <a:p>
            <a:pPr algn="l" defTabSz="1096963" rtl="0">
              <a:defRPr/>
            </a:pPr>
            <a:r>
              <a:rPr lang="en-US" sz="1400" spc="-100" dirty="0" smtClean="0">
                <a:ln w="18415" cmpd="sng">
                  <a:noFill/>
                  <a:prstDash val="solid"/>
                </a:ln>
                <a:solidFill>
                  <a:srgbClr val="FFFFFF"/>
                </a:solidFill>
                <a:effectLst>
                  <a:glow rad="101600">
                    <a:srgbClr val="000000">
                      <a:alpha val="40000"/>
                    </a:srgbClr>
                  </a:glow>
                </a:effectLst>
                <a:latin typeface="Segoe"/>
                <a:ea typeface="+mn-ea"/>
                <a:cs typeface="+mn-cs"/>
              </a:rPr>
              <a:t>Houston Office</a:t>
            </a:r>
            <a:endParaRPr lang="en-US" sz="1400" spc="-100" dirty="0">
              <a:ln w="18415" cmpd="sng">
                <a:noFill/>
                <a:prstDash val="solid"/>
              </a:ln>
              <a:solidFill>
                <a:srgbClr val="FFFFFF"/>
              </a:solidFill>
              <a:effectLst>
                <a:glow rad="101600">
                  <a:srgbClr val="000000">
                    <a:alpha val="40000"/>
                  </a:srgbClr>
                </a:glow>
              </a:effectLst>
              <a:latin typeface="Segoe"/>
              <a:ea typeface="+mn-ea"/>
              <a:cs typeface="+mn-cs"/>
            </a:endParaRPr>
          </a:p>
        </p:txBody>
      </p:sp>
      <p:sp>
        <p:nvSpPr>
          <p:cNvPr id="135" name="TextBox 134"/>
          <p:cNvSpPr txBox="1"/>
          <p:nvPr/>
        </p:nvSpPr>
        <p:spPr>
          <a:xfrm>
            <a:off x="1295400" y="4419600"/>
            <a:ext cx="1981200" cy="261600"/>
          </a:xfrm>
          <a:prstGeom prst="rect">
            <a:avLst/>
          </a:prstGeom>
          <a:noFill/>
          <a:effectLst/>
        </p:spPr>
        <p:txBody>
          <a:bodyPr lIns="76191" tIns="38095" rIns="76191" bIns="38095">
            <a:spAutoFit/>
          </a:bodyPr>
          <a:lstStyle/>
          <a:p>
            <a:pPr algn="ctr">
              <a:defRPr/>
            </a:pPr>
            <a:r>
              <a:rPr lang="en-US" sz="1200" dirty="0" smtClean="0">
                <a:latin typeface="Segoe" pitchFamily="34" charset="0"/>
              </a:rPr>
              <a:t>Primary Site </a:t>
            </a:r>
            <a:endParaRPr lang="en-US" sz="1200" dirty="0">
              <a:latin typeface="Segoe" pitchFamily="34" charset="0"/>
            </a:endParaRPr>
          </a:p>
        </p:txBody>
      </p:sp>
      <p:graphicFrame>
        <p:nvGraphicFramePr>
          <p:cNvPr id="136" name="Object 21"/>
          <p:cNvGraphicFramePr>
            <a:graphicFrameLocks noChangeAspect="1"/>
          </p:cNvGraphicFramePr>
          <p:nvPr/>
        </p:nvGraphicFramePr>
        <p:xfrm>
          <a:off x="1997077" y="3657604"/>
          <a:ext cx="593725" cy="989013"/>
        </p:xfrm>
        <a:graphic>
          <a:graphicData uri="http://schemas.openxmlformats.org/presentationml/2006/ole">
            <p:oleObj spid="_x0000_s1136" name="Visio" r:id="rId7" imgW="745276" imgH="1240139" progId="">
              <p:embed/>
            </p:oleObj>
          </a:graphicData>
        </a:graphic>
      </p:graphicFrame>
      <p:grpSp>
        <p:nvGrpSpPr>
          <p:cNvPr id="16" name="Group 146"/>
          <p:cNvGrpSpPr/>
          <p:nvPr/>
        </p:nvGrpSpPr>
        <p:grpSpPr>
          <a:xfrm>
            <a:off x="2667000" y="3657600"/>
            <a:ext cx="1981200" cy="1295400"/>
            <a:chOff x="-228600" y="3352800"/>
            <a:chExt cx="1981200" cy="1295400"/>
          </a:xfrm>
          <a:effectLst/>
        </p:grpSpPr>
        <p:grpSp>
          <p:nvGrpSpPr>
            <p:cNvPr id="17" name="Group 85"/>
            <p:cNvGrpSpPr/>
            <p:nvPr/>
          </p:nvGrpSpPr>
          <p:grpSpPr>
            <a:xfrm>
              <a:off x="195484" y="3581400"/>
              <a:ext cx="1042273" cy="1066800"/>
              <a:chOff x="304800" y="3505200"/>
              <a:chExt cx="1042273" cy="1066800"/>
            </a:xfrm>
          </p:grpSpPr>
          <p:grpSp>
            <p:nvGrpSpPr>
              <p:cNvPr id="18" name="Group 53"/>
              <p:cNvGrpSpPr/>
              <p:nvPr/>
            </p:nvGrpSpPr>
            <p:grpSpPr>
              <a:xfrm>
                <a:off x="406698" y="3505200"/>
                <a:ext cx="917082" cy="866133"/>
                <a:chOff x="161364" y="1066568"/>
                <a:chExt cx="8888506" cy="5986528"/>
              </a:xfrm>
            </p:grpSpPr>
            <p:sp>
              <p:nvSpPr>
                <p:cNvPr id="153" name="&quot;GLASS&quot;; White to Transparent Linear; Shadow; 1pt stroke;"/>
                <p:cNvSpPr/>
                <p:nvPr/>
              </p:nvSpPr>
              <p:spPr bwMode="auto">
                <a:xfrm>
                  <a:off x="161364" y="1066568"/>
                  <a:ext cx="8888506" cy="5986528"/>
                </a:xfrm>
                <a:prstGeom prst="ellipse">
                  <a:avLst/>
                </a:prstGeom>
                <a:gradFill flip="none" rotWithShape="1">
                  <a:gsLst>
                    <a:gs pos="0">
                      <a:srgbClr val="000000">
                        <a:lumMod val="95000"/>
                        <a:lumOff val="5000"/>
                      </a:srgbClr>
                    </a:gs>
                    <a:gs pos="80000">
                      <a:srgbClr val="FFFFFF">
                        <a:alpha val="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uLnTx/>
                    <a:uFillTx/>
                    <a:latin typeface="Segoe"/>
                    <a:ea typeface="+mn-ea"/>
                    <a:cs typeface="+mn-cs"/>
                  </a:endParaRPr>
                </a:p>
              </p:txBody>
            </p:sp>
            <p:sp>
              <p:nvSpPr>
                <p:cNvPr id="154" name="&quot;GLASS&quot;; White to Transparent Linear; Shadow; 1pt stroke;"/>
                <p:cNvSpPr/>
                <p:nvPr/>
              </p:nvSpPr>
              <p:spPr bwMode="auto">
                <a:xfrm>
                  <a:off x="263685" y="1140792"/>
                  <a:ext cx="8670763" cy="5814175"/>
                </a:xfrm>
                <a:prstGeom prst="ellipse">
                  <a:avLst/>
                </a:prstGeom>
                <a:gradFill flip="none" rotWithShape="1">
                  <a:gsLst>
                    <a:gs pos="0">
                      <a:srgbClr val="FFFFFF">
                        <a:alpha val="30000"/>
                      </a:srgbClr>
                    </a:gs>
                    <a:gs pos="38000">
                      <a:srgbClr val="000000">
                        <a:lumMod val="85000"/>
                        <a:lumOff val="15000"/>
                        <a:alpha val="2200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uLnTx/>
                    <a:uFillTx/>
                    <a:latin typeface="Segoe"/>
                    <a:ea typeface="+mn-ea"/>
                    <a:cs typeface="+mn-cs"/>
                  </a:endParaRPr>
                </a:p>
              </p:txBody>
            </p:sp>
          </p:grpSp>
          <p:sp>
            <p:nvSpPr>
              <p:cNvPr id="152" name="Intranet"/>
              <p:cNvSpPr/>
              <p:nvPr/>
            </p:nvSpPr>
            <p:spPr bwMode="auto">
              <a:xfrm>
                <a:off x="304800" y="4264223"/>
                <a:ext cx="1042273" cy="307777"/>
              </a:xfrm>
              <a:prstGeom prst="rect">
                <a:avLst/>
              </a:prstGeom>
            </p:spPr>
            <p:txBody>
              <a:bodyPr wrap="none">
                <a:spAutoFit/>
              </a:bodyPr>
              <a:lstStyle/>
              <a:p>
                <a:pPr defTabSz="1096963">
                  <a:defRPr/>
                </a:pPr>
                <a:r>
                  <a:rPr lang="en-US" sz="1400" spc="-100" dirty="0" smtClean="0">
                    <a:ln w="18415" cmpd="sng">
                      <a:noFill/>
                      <a:prstDash val="solid"/>
                    </a:ln>
                    <a:solidFill>
                      <a:srgbClr val="FFFFFF"/>
                    </a:solidFill>
                    <a:effectLst>
                      <a:glow rad="101600">
                        <a:srgbClr val="000000">
                          <a:alpha val="40000"/>
                        </a:srgbClr>
                      </a:glow>
                    </a:effectLst>
                  </a:rPr>
                  <a:t>Miami Office</a:t>
                </a:r>
                <a:endParaRPr lang="en-US" sz="1400" spc="-100" dirty="0">
                  <a:ln w="18415" cmpd="sng">
                    <a:noFill/>
                    <a:prstDash val="solid"/>
                  </a:ln>
                  <a:solidFill>
                    <a:srgbClr val="FFFFFF"/>
                  </a:solidFill>
                  <a:effectLst>
                    <a:glow rad="101600">
                      <a:srgbClr val="000000">
                        <a:alpha val="40000"/>
                      </a:srgbClr>
                    </a:glow>
                  </a:effectLst>
                </a:endParaRPr>
              </a:p>
            </p:txBody>
          </p:sp>
        </p:grpSp>
        <p:sp>
          <p:nvSpPr>
            <p:cNvPr id="149" name="TextBox 148"/>
            <p:cNvSpPr txBox="1"/>
            <p:nvPr/>
          </p:nvSpPr>
          <p:spPr>
            <a:xfrm>
              <a:off x="-228600" y="4114800"/>
              <a:ext cx="1981200" cy="261600"/>
            </a:xfrm>
            <a:prstGeom prst="rect">
              <a:avLst/>
            </a:prstGeom>
            <a:noFill/>
            <a:effectLst/>
          </p:spPr>
          <p:txBody>
            <a:bodyPr lIns="76191" tIns="38095" rIns="76191" bIns="38095">
              <a:spAutoFit/>
            </a:bodyPr>
            <a:lstStyle/>
            <a:p>
              <a:pPr algn="ctr">
                <a:defRPr/>
              </a:pPr>
              <a:r>
                <a:rPr lang="en-US" sz="1200" dirty="0" smtClean="0">
                  <a:latin typeface="Segoe" pitchFamily="34" charset="0"/>
                </a:rPr>
                <a:t>Primary Site </a:t>
              </a:r>
              <a:endParaRPr lang="en-US" sz="1200" dirty="0">
                <a:latin typeface="Segoe" pitchFamily="34" charset="0"/>
              </a:endParaRPr>
            </a:p>
          </p:txBody>
        </p:sp>
        <p:graphicFrame>
          <p:nvGraphicFramePr>
            <p:cNvPr id="150" name="Object 21"/>
            <p:cNvGraphicFramePr>
              <a:graphicFrameLocks noChangeAspect="1"/>
            </p:cNvGraphicFramePr>
            <p:nvPr/>
          </p:nvGraphicFramePr>
          <p:xfrm>
            <a:off x="473075" y="3352800"/>
            <a:ext cx="593725" cy="989013"/>
          </p:xfrm>
          <a:graphic>
            <a:graphicData uri="http://schemas.openxmlformats.org/presentationml/2006/ole">
              <p:oleObj spid="_x0000_s1137" name="Visio" r:id="rId8" imgW="745276" imgH="1240139" progId="">
                <p:embed/>
              </p:oleObj>
            </a:graphicData>
          </a:graphic>
        </p:graphicFrame>
      </p:grpSp>
      <p:grpSp>
        <p:nvGrpSpPr>
          <p:cNvPr id="19" name="Group 154"/>
          <p:cNvGrpSpPr/>
          <p:nvPr/>
        </p:nvGrpSpPr>
        <p:grpSpPr>
          <a:xfrm>
            <a:off x="4876800" y="3654627"/>
            <a:ext cx="1981200" cy="1298377"/>
            <a:chOff x="-228600" y="3352800"/>
            <a:chExt cx="1981200" cy="1298377"/>
          </a:xfrm>
          <a:effectLst/>
        </p:grpSpPr>
        <p:grpSp>
          <p:nvGrpSpPr>
            <p:cNvPr id="20" name="Group 85"/>
            <p:cNvGrpSpPr/>
            <p:nvPr/>
          </p:nvGrpSpPr>
          <p:grpSpPr>
            <a:xfrm>
              <a:off x="228600" y="3581400"/>
              <a:ext cx="985864" cy="1069777"/>
              <a:chOff x="337916" y="3505200"/>
              <a:chExt cx="985864" cy="1069777"/>
            </a:xfrm>
          </p:grpSpPr>
          <p:grpSp>
            <p:nvGrpSpPr>
              <p:cNvPr id="25" name="Group 53"/>
              <p:cNvGrpSpPr/>
              <p:nvPr/>
            </p:nvGrpSpPr>
            <p:grpSpPr>
              <a:xfrm>
                <a:off x="406698" y="3505200"/>
                <a:ext cx="917082" cy="866133"/>
                <a:chOff x="161364" y="1066568"/>
                <a:chExt cx="8888506" cy="5986528"/>
              </a:xfrm>
            </p:grpSpPr>
            <p:sp>
              <p:nvSpPr>
                <p:cNvPr id="161" name="&quot;GLASS&quot;; White to Transparent Linear; Shadow; 1pt stroke;"/>
                <p:cNvSpPr/>
                <p:nvPr/>
              </p:nvSpPr>
              <p:spPr bwMode="auto">
                <a:xfrm>
                  <a:off x="161364" y="1066568"/>
                  <a:ext cx="8888506" cy="5986528"/>
                </a:xfrm>
                <a:prstGeom prst="ellipse">
                  <a:avLst/>
                </a:prstGeom>
                <a:gradFill flip="none" rotWithShape="1">
                  <a:gsLst>
                    <a:gs pos="0">
                      <a:srgbClr val="000000">
                        <a:lumMod val="95000"/>
                        <a:lumOff val="5000"/>
                      </a:srgbClr>
                    </a:gs>
                    <a:gs pos="80000">
                      <a:srgbClr val="FFFFFF">
                        <a:alpha val="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uLnTx/>
                    <a:uFillTx/>
                    <a:latin typeface="Segoe"/>
                    <a:ea typeface="+mn-ea"/>
                    <a:cs typeface="+mn-cs"/>
                  </a:endParaRPr>
                </a:p>
              </p:txBody>
            </p:sp>
            <p:sp>
              <p:nvSpPr>
                <p:cNvPr id="162" name="&quot;GLASS&quot;; White to Transparent Linear; Shadow; 1pt stroke;"/>
                <p:cNvSpPr/>
                <p:nvPr/>
              </p:nvSpPr>
              <p:spPr bwMode="auto">
                <a:xfrm>
                  <a:off x="263685" y="1140792"/>
                  <a:ext cx="8670763" cy="5814175"/>
                </a:xfrm>
                <a:prstGeom prst="ellipse">
                  <a:avLst/>
                </a:prstGeom>
                <a:gradFill flip="none" rotWithShape="1">
                  <a:gsLst>
                    <a:gs pos="0">
                      <a:srgbClr val="FFFFFF">
                        <a:alpha val="30000"/>
                      </a:srgbClr>
                    </a:gs>
                    <a:gs pos="38000">
                      <a:srgbClr val="000000">
                        <a:lumMod val="85000"/>
                        <a:lumOff val="15000"/>
                        <a:alpha val="2200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uLnTx/>
                    <a:uFillTx/>
                    <a:latin typeface="Segoe"/>
                    <a:ea typeface="+mn-ea"/>
                    <a:cs typeface="+mn-cs"/>
                  </a:endParaRPr>
                </a:p>
              </p:txBody>
            </p:sp>
          </p:grpSp>
          <p:sp>
            <p:nvSpPr>
              <p:cNvPr id="160" name="Intranet"/>
              <p:cNvSpPr/>
              <p:nvPr/>
            </p:nvSpPr>
            <p:spPr bwMode="auto">
              <a:xfrm>
                <a:off x="337916" y="4267200"/>
                <a:ext cx="954044" cy="307777"/>
              </a:xfrm>
              <a:prstGeom prst="rect">
                <a:avLst/>
              </a:prstGeom>
            </p:spPr>
            <p:txBody>
              <a:bodyPr wrap="none">
                <a:spAutoFit/>
              </a:bodyPr>
              <a:lstStyle/>
              <a:p>
                <a:pPr algn="l" defTabSz="1096963" rtl="0">
                  <a:defRPr/>
                </a:pPr>
                <a:r>
                  <a:rPr lang="en-US" sz="1400" spc="-100" dirty="0" smtClean="0">
                    <a:ln w="18415" cmpd="sng">
                      <a:noFill/>
                      <a:prstDash val="solid"/>
                    </a:ln>
                    <a:solidFill>
                      <a:srgbClr val="FFFFFF"/>
                    </a:solidFill>
                    <a:effectLst>
                      <a:glow rad="101600">
                        <a:srgbClr val="000000">
                          <a:alpha val="40000"/>
                        </a:srgbClr>
                      </a:glow>
                    </a:effectLst>
                    <a:latin typeface="Segoe"/>
                  </a:rPr>
                  <a:t>Paris</a:t>
                </a:r>
                <a:r>
                  <a:rPr lang="en-US" sz="1400" spc="-100" dirty="0" smtClean="0">
                    <a:ln w="18415" cmpd="sng">
                      <a:noFill/>
                      <a:prstDash val="solid"/>
                    </a:ln>
                    <a:solidFill>
                      <a:srgbClr val="FFFFFF"/>
                    </a:solidFill>
                    <a:effectLst>
                      <a:glow rad="101600">
                        <a:srgbClr val="000000">
                          <a:alpha val="40000"/>
                        </a:srgbClr>
                      </a:glow>
                    </a:effectLst>
                    <a:latin typeface="Segoe"/>
                    <a:ea typeface="+mn-ea"/>
                    <a:cs typeface="+mn-cs"/>
                  </a:rPr>
                  <a:t> Office</a:t>
                </a:r>
                <a:endParaRPr lang="en-US" sz="1400" spc="-100" dirty="0">
                  <a:ln w="18415" cmpd="sng">
                    <a:noFill/>
                    <a:prstDash val="solid"/>
                  </a:ln>
                  <a:solidFill>
                    <a:srgbClr val="FFFFFF"/>
                  </a:solidFill>
                  <a:effectLst>
                    <a:glow rad="101600">
                      <a:srgbClr val="000000">
                        <a:alpha val="40000"/>
                      </a:srgbClr>
                    </a:glow>
                  </a:effectLst>
                  <a:latin typeface="Segoe"/>
                  <a:ea typeface="+mn-ea"/>
                  <a:cs typeface="+mn-cs"/>
                </a:endParaRPr>
              </a:p>
            </p:txBody>
          </p:sp>
        </p:grpSp>
        <p:sp>
          <p:nvSpPr>
            <p:cNvPr id="157" name="TextBox 156"/>
            <p:cNvSpPr txBox="1"/>
            <p:nvPr/>
          </p:nvSpPr>
          <p:spPr>
            <a:xfrm>
              <a:off x="-228600" y="4114800"/>
              <a:ext cx="1981200" cy="261600"/>
            </a:xfrm>
            <a:prstGeom prst="rect">
              <a:avLst/>
            </a:prstGeom>
            <a:noFill/>
            <a:effectLst/>
          </p:spPr>
          <p:txBody>
            <a:bodyPr lIns="76191" tIns="38095" rIns="76191" bIns="38095">
              <a:spAutoFit/>
            </a:bodyPr>
            <a:lstStyle/>
            <a:p>
              <a:pPr algn="ctr">
                <a:defRPr/>
              </a:pPr>
              <a:r>
                <a:rPr lang="en-US" sz="1200" dirty="0" smtClean="0">
                  <a:latin typeface="Segoe" pitchFamily="34" charset="0"/>
                </a:rPr>
                <a:t>Primary Site </a:t>
              </a:r>
              <a:endParaRPr lang="en-US" sz="1200" dirty="0">
                <a:latin typeface="Segoe" pitchFamily="34" charset="0"/>
              </a:endParaRPr>
            </a:p>
          </p:txBody>
        </p:sp>
        <p:graphicFrame>
          <p:nvGraphicFramePr>
            <p:cNvPr id="158" name="Object 21"/>
            <p:cNvGraphicFramePr>
              <a:graphicFrameLocks noChangeAspect="1"/>
            </p:cNvGraphicFramePr>
            <p:nvPr/>
          </p:nvGraphicFramePr>
          <p:xfrm>
            <a:off x="473075" y="3352800"/>
            <a:ext cx="593725" cy="989013"/>
          </p:xfrm>
          <a:graphic>
            <a:graphicData uri="http://schemas.openxmlformats.org/presentationml/2006/ole">
              <p:oleObj spid="_x0000_s1138" name="Visio" r:id="rId9" imgW="745276" imgH="1240139" progId="">
                <p:embed/>
              </p:oleObj>
            </a:graphicData>
          </a:graphic>
        </p:graphicFrame>
      </p:grpSp>
      <p:grpSp>
        <p:nvGrpSpPr>
          <p:cNvPr id="26" name="Group 176"/>
          <p:cNvGrpSpPr/>
          <p:nvPr/>
        </p:nvGrpSpPr>
        <p:grpSpPr>
          <a:xfrm>
            <a:off x="4419600" y="5105400"/>
            <a:ext cx="1981200" cy="1066800"/>
            <a:chOff x="3581400" y="3429000"/>
            <a:chExt cx="1981200" cy="1066800"/>
          </a:xfrm>
          <a:effectLst/>
        </p:grpSpPr>
        <p:grpSp>
          <p:nvGrpSpPr>
            <p:cNvPr id="27" name="Group 53"/>
            <p:cNvGrpSpPr/>
            <p:nvPr/>
          </p:nvGrpSpPr>
          <p:grpSpPr>
            <a:xfrm>
              <a:off x="3886200" y="3886200"/>
              <a:ext cx="1371600" cy="609600"/>
              <a:chOff x="161364" y="1066568"/>
              <a:chExt cx="8888506" cy="5986528"/>
            </a:xfrm>
          </p:grpSpPr>
          <p:sp>
            <p:nvSpPr>
              <p:cNvPr id="181" name="&quot;GLASS&quot;; White to Transparent Linear; Shadow; 1pt stroke;"/>
              <p:cNvSpPr/>
              <p:nvPr/>
            </p:nvSpPr>
            <p:spPr bwMode="auto">
              <a:xfrm>
                <a:off x="161364" y="1066568"/>
                <a:ext cx="8888506" cy="5986528"/>
              </a:xfrm>
              <a:prstGeom prst="ellipse">
                <a:avLst/>
              </a:prstGeom>
              <a:gradFill flip="none" rotWithShape="1">
                <a:gsLst>
                  <a:gs pos="0">
                    <a:srgbClr val="000000">
                      <a:lumMod val="95000"/>
                      <a:lumOff val="5000"/>
                    </a:srgbClr>
                  </a:gs>
                  <a:gs pos="80000">
                    <a:srgbClr val="FFFFFF">
                      <a:alpha val="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uLnTx/>
                  <a:uFillTx/>
                  <a:latin typeface="Segoe"/>
                  <a:ea typeface="+mn-ea"/>
                  <a:cs typeface="+mn-cs"/>
                </a:endParaRPr>
              </a:p>
            </p:txBody>
          </p:sp>
          <p:sp>
            <p:nvSpPr>
              <p:cNvPr id="182" name="&quot;GLASS&quot;; White to Transparent Linear; Shadow; 1pt stroke;"/>
              <p:cNvSpPr/>
              <p:nvPr/>
            </p:nvSpPr>
            <p:spPr bwMode="auto">
              <a:xfrm>
                <a:off x="263685" y="1140792"/>
                <a:ext cx="8670763" cy="5814175"/>
              </a:xfrm>
              <a:prstGeom prst="ellipse">
                <a:avLst/>
              </a:prstGeom>
              <a:gradFill flip="none" rotWithShape="1">
                <a:gsLst>
                  <a:gs pos="0">
                    <a:srgbClr val="FFFFFF">
                      <a:alpha val="30000"/>
                    </a:srgbClr>
                  </a:gs>
                  <a:gs pos="38000">
                    <a:srgbClr val="000000">
                      <a:lumMod val="85000"/>
                      <a:lumOff val="15000"/>
                      <a:alpha val="2200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uLnTx/>
                  <a:uFillTx/>
                  <a:latin typeface="Segoe"/>
                  <a:ea typeface="+mn-ea"/>
                  <a:cs typeface="+mn-cs"/>
                </a:endParaRPr>
              </a:p>
            </p:txBody>
          </p:sp>
        </p:grpSp>
        <p:graphicFrame>
          <p:nvGraphicFramePr>
            <p:cNvPr id="179" name="Object 34"/>
            <p:cNvGraphicFramePr>
              <a:graphicFrameLocks noChangeAspect="1"/>
            </p:cNvGraphicFramePr>
            <p:nvPr/>
          </p:nvGraphicFramePr>
          <p:xfrm>
            <a:off x="4343400" y="3429000"/>
            <a:ext cx="493713" cy="754063"/>
          </p:xfrm>
          <a:graphic>
            <a:graphicData uri="http://schemas.openxmlformats.org/presentationml/2006/ole">
              <p:oleObj spid="_x0000_s1139" name="Visio" r:id="rId10" imgW="681349" imgH="1039934" progId="">
                <p:embed/>
              </p:oleObj>
            </a:graphicData>
          </a:graphic>
        </p:graphicFrame>
        <p:sp>
          <p:nvSpPr>
            <p:cNvPr id="180" name="TextBox 179"/>
            <p:cNvSpPr txBox="1"/>
            <p:nvPr/>
          </p:nvSpPr>
          <p:spPr>
            <a:xfrm>
              <a:off x="3581400" y="4114800"/>
              <a:ext cx="1981200" cy="261600"/>
            </a:xfrm>
            <a:prstGeom prst="rect">
              <a:avLst/>
            </a:prstGeom>
            <a:noFill/>
            <a:effectLst/>
          </p:spPr>
          <p:txBody>
            <a:bodyPr lIns="76191" tIns="38095" rIns="76191" bIns="38095">
              <a:spAutoFit/>
            </a:bodyPr>
            <a:lstStyle/>
            <a:p>
              <a:pPr algn="ctr">
                <a:defRPr/>
              </a:pPr>
              <a:r>
                <a:rPr lang="en-US" sz="1200" dirty="0" smtClean="0">
                  <a:latin typeface="Segoe" pitchFamily="34" charset="0"/>
                </a:rPr>
                <a:t>Secondary Site </a:t>
              </a:r>
              <a:endParaRPr lang="en-US" sz="1200" dirty="0">
                <a:latin typeface="Segoe" pitchFamily="34" charset="0"/>
              </a:endParaRPr>
            </a:p>
          </p:txBody>
        </p:sp>
      </p:grpSp>
      <p:grpSp>
        <p:nvGrpSpPr>
          <p:cNvPr id="28" name="Group 182"/>
          <p:cNvGrpSpPr/>
          <p:nvPr/>
        </p:nvGrpSpPr>
        <p:grpSpPr>
          <a:xfrm>
            <a:off x="6324600" y="3733800"/>
            <a:ext cx="1981200" cy="1066800"/>
            <a:chOff x="3581400" y="3429000"/>
            <a:chExt cx="1981200" cy="1066800"/>
          </a:xfrm>
          <a:effectLst/>
        </p:grpSpPr>
        <p:grpSp>
          <p:nvGrpSpPr>
            <p:cNvPr id="30" name="Group 53"/>
            <p:cNvGrpSpPr/>
            <p:nvPr/>
          </p:nvGrpSpPr>
          <p:grpSpPr>
            <a:xfrm>
              <a:off x="3886200" y="3886200"/>
              <a:ext cx="1371600" cy="609600"/>
              <a:chOff x="161364" y="1066568"/>
              <a:chExt cx="8888506" cy="5986528"/>
            </a:xfrm>
          </p:grpSpPr>
          <p:sp>
            <p:nvSpPr>
              <p:cNvPr id="187" name="&quot;GLASS&quot;; White to Transparent Linear; Shadow; 1pt stroke;"/>
              <p:cNvSpPr/>
              <p:nvPr/>
            </p:nvSpPr>
            <p:spPr bwMode="auto">
              <a:xfrm>
                <a:off x="161364" y="1066568"/>
                <a:ext cx="8888506" cy="5986528"/>
              </a:xfrm>
              <a:prstGeom prst="ellipse">
                <a:avLst/>
              </a:prstGeom>
              <a:gradFill flip="none" rotWithShape="1">
                <a:gsLst>
                  <a:gs pos="0">
                    <a:srgbClr val="000000">
                      <a:lumMod val="95000"/>
                      <a:lumOff val="5000"/>
                    </a:srgbClr>
                  </a:gs>
                  <a:gs pos="80000">
                    <a:srgbClr val="FFFFFF">
                      <a:alpha val="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uLnTx/>
                  <a:uFillTx/>
                  <a:latin typeface="Segoe"/>
                  <a:ea typeface="+mn-ea"/>
                  <a:cs typeface="+mn-cs"/>
                </a:endParaRPr>
              </a:p>
            </p:txBody>
          </p:sp>
          <p:sp>
            <p:nvSpPr>
              <p:cNvPr id="188" name="&quot;GLASS&quot;; White to Transparent Linear; Shadow; 1pt stroke;"/>
              <p:cNvSpPr/>
              <p:nvPr/>
            </p:nvSpPr>
            <p:spPr bwMode="auto">
              <a:xfrm>
                <a:off x="263685" y="1140792"/>
                <a:ext cx="8670763" cy="5814175"/>
              </a:xfrm>
              <a:prstGeom prst="ellipse">
                <a:avLst/>
              </a:prstGeom>
              <a:gradFill flip="none" rotWithShape="1">
                <a:gsLst>
                  <a:gs pos="0">
                    <a:srgbClr val="FFFFFF">
                      <a:alpha val="30000"/>
                    </a:srgbClr>
                  </a:gs>
                  <a:gs pos="38000">
                    <a:srgbClr val="000000">
                      <a:lumMod val="85000"/>
                      <a:lumOff val="15000"/>
                      <a:alpha val="2200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uLnTx/>
                  <a:uFillTx/>
                  <a:latin typeface="Segoe"/>
                  <a:ea typeface="+mn-ea"/>
                  <a:cs typeface="+mn-cs"/>
                </a:endParaRPr>
              </a:p>
            </p:txBody>
          </p:sp>
        </p:grpSp>
        <p:graphicFrame>
          <p:nvGraphicFramePr>
            <p:cNvPr id="185" name="Object 34"/>
            <p:cNvGraphicFramePr>
              <a:graphicFrameLocks noChangeAspect="1"/>
            </p:cNvGraphicFramePr>
            <p:nvPr/>
          </p:nvGraphicFramePr>
          <p:xfrm>
            <a:off x="4343400" y="3429000"/>
            <a:ext cx="493713" cy="754063"/>
          </p:xfrm>
          <a:graphic>
            <a:graphicData uri="http://schemas.openxmlformats.org/presentationml/2006/ole">
              <p:oleObj spid="_x0000_s1140" name="Visio" r:id="rId11" imgW="681349" imgH="1039934" progId="">
                <p:embed/>
              </p:oleObj>
            </a:graphicData>
          </a:graphic>
        </p:graphicFrame>
        <p:sp>
          <p:nvSpPr>
            <p:cNvPr id="186" name="TextBox 185"/>
            <p:cNvSpPr txBox="1"/>
            <p:nvPr/>
          </p:nvSpPr>
          <p:spPr>
            <a:xfrm>
              <a:off x="3581400" y="4114800"/>
              <a:ext cx="1981200" cy="261600"/>
            </a:xfrm>
            <a:prstGeom prst="rect">
              <a:avLst/>
            </a:prstGeom>
            <a:noFill/>
            <a:effectLst/>
          </p:spPr>
          <p:txBody>
            <a:bodyPr lIns="76191" tIns="38095" rIns="76191" bIns="38095">
              <a:spAutoFit/>
            </a:bodyPr>
            <a:lstStyle/>
            <a:p>
              <a:pPr algn="ctr">
                <a:defRPr/>
              </a:pPr>
              <a:r>
                <a:rPr lang="en-US" sz="1200" dirty="0" smtClean="0">
                  <a:latin typeface="Segoe" pitchFamily="34" charset="0"/>
                </a:rPr>
                <a:t>Secondary Site </a:t>
              </a:r>
              <a:endParaRPr lang="en-US" sz="1200" dirty="0">
                <a:latin typeface="Segoe" pitchFamily="34" charset="0"/>
              </a:endParaRPr>
            </a:p>
          </p:txBody>
        </p:sp>
      </p:grpSp>
      <p:grpSp>
        <p:nvGrpSpPr>
          <p:cNvPr id="226" name="Group 92"/>
          <p:cNvGrpSpPr/>
          <p:nvPr/>
        </p:nvGrpSpPr>
        <p:grpSpPr>
          <a:xfrm>
            <a:off x="7199486" y="5105400"/>
            <a:ext cx="1944514" cy="914400"/>
            <a:chOff x="5370686" y="5334000"/>
            <a:chExt cx="1944514" cy="914400"/>
          </a:xfrm>
          <a:effectLst/>
        </p:grpSpPr>
        <p:grpSp>
          <p:nvGrpSpPr>
            <p:cNvPr id="227" name="Group 53"/>
            <p:cNvGrpSpPr/>
            <p:nvPr/>
          </p:nvGrpSpPr>
          <p:grpSpPr>
            <a:xfrm>
              <a:off x="5370686" y="5728870"/>
              <a:ext cx="968188" cy="214730"/>
              <a:chOff x="161364" y="1066568"/>
              <a:chExt cx="8888506" cy="5986528"/>
            </a:xfrm>
          </p:grpSpPr>
          <p:sp>
            <p:nvSpPr>
              <p:cNvPr id="200" name="&quot;GLASS&quot;; White to Transparent Linear; Shadow; 1pt stroke;"/>
              <p:cNvSpPr/>
              <p:nvPr/>
            </p:nvSpPr>
            <p:spPr bwMode="auto">
              <a:xfrm>
                <a:off x="161364" y="1066568"/>
                <a:ext cx="8888506" cy="5986528"/>
              </a:xfrm>
              <a:prstGeom prst="ellipse">
                <a:avLst/>
              </a:prstGeom>
              <a:gradFill flip="none" rotWithShape="1">
                <a:gsLst>
                  <a:gs pos="0">
                    <a:srgbClr val="000000">
                      <a:lumMod val="95000"/>
                      <a:lumOff val="5000"/>
                    </a:srgbClr>
                  </a:gs>
                  <a:gs pos="80000">
                    <a:srgbClr val="FFFFFF">
                      <a:alpha val="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uLnTx/>
                  <a:uFillTx/>
                  <a:latin typeface="Segoe"/>
                  <a:ea typeface="+mn-ea"/>
                  <a:cs typeface="+mn-cs"/>
                </a:endParaRPr>
              </a:p>
            </p:txBody>
          </p:sp>
          <p:sp>
            <p:nvSpPr>
              <p:cNvPr id="201" name="&quot;GLASS&quot;; White to Transparent Linear; Shadow; 1pt stroke;"/>
              <p:cNvSpPr/>
              <p:nvPr/>
            </p:nvSpPr>
            <p:spPr bwMode="auto">
              <a:xfrm>
                <a:off x="263685" y="1140792"/>
                <a:ext cx="8670763" cy="5814175"/>
              </a:xfrm>
              <a:prstGeom prst="ellipse">
                <a:avLst/>
              </a:prstGeom>
              <a:gradFill flip="none" rotWithShape="1">
                <a:gsLst>
                  <a:gs pos="0">
                    <a:srgbClr val="FFFFFF">
                      <a:alpha val="30000"/>
                    </a:srgbClr>
                  </a:gs>
                  <a:gs pos="38000">
                    <a:srgbClr val="000000">
                      <a:lumMod val="85000"/>
                      <a:lumOff val="15000"/>
                      <a:alpha val="2200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uLnTx/>
                  <a:uFillTx/>
                  <a:latin typeface="Segoe"/>
                  <a:ea typeface="+mn-ea"/>
                  <a:cs typeface="+mn-cs"/>
                </a:endParaRPr>
              </a:p>
            </p:txBody>
          </p:sp>
        </p:grpSp>
        <p:pic>
          <p:nvPicPr>
            <p:cNvPr id="197" name="Picture 23" descr="C:\Users\jeffwe\AppData\Local\Microsoft\Windows\Temporary Internet Files\Content.IE5\CYY0SPKR\MCj04315760000[1].png"/>
            <p:cNvPicPr>
              <a:picLocks noChangeAspect="1" noChangeArrowheads="1"/>
            </p:cNvPicPr>
            <p:nvPr/>
          </p:nvPicPr>
          <p:blipFill>
            <a:blip r:embed="rId4" cstate="print"/>
            <a:srcRect/>
            <a:stretch>
              <a:fillRect/>
            </a:stretch>
          </p:blipFill>
          <p:spPr bwMode="auto">
            <a:xfrm>
              <a:off x="5791200" y="5334000"/>
              <a:ext cx="671512" cy="677863"/>
            </a:xfrm>
            <a:prstGeom prst="rect">
              <a:avLst/>
            </a:prstGeom>
            <a:noFill/>
            <a:ln w="9525">
              <a:noFill/>
              <a:miter lim="800000"/>
              <a:headEnd/>
              <a:tailEnd/>
            </a:ln>
          </p:spPr>
        </p:pic>
        <p:sp>
          <p:nvSpPr>
            <p:cNvPr id="198" name="TextBox 197"/>
            <p:cNvSpPr txBox="1"/>
            <p:nvPr/>
          </p:nvSpPr>
          <p:spPr>
            <a:xfrm>
              <a:off x="6369050" y="5529262"/>
              <a:ext cx="946150" cy="261938"/>
            </a:xfrm>
            <a:prstGeom prst="rect">
              <a:avLst/>
            </a:prstGeom>
            <a:noFill/>
            <a:effectLst/>
          </p:spPr>
          <p:txBody>
            <a:bodyPr lIns="76191" tIns="38095" rIns="76191" bIns="38095">
              <a:spAutoFit/>
            </a:bodyPr>
            <a:lstStyle/>
            <a:p>
              <a:pPr>
                <a:defRPr/>
              </a:pPr>
              <a:r>
                <a:rPr lang="en-US" sz="1200" dirty="0" smtClean="0">
                  <a:latin typeface="Segoe" pitchFamily="34" charset="0"/>
                </a:rPr>
                <a:t>Branch DP</a:t>
              </a:r>
              <a:endParaRPr lang="en-US" sz="1200" dirty="0">
                <a:latin typeface="Segoe" pitchFamily="34" charset="0"/>
              </a:endParaRPr>
            </a:p>
          </p:txBody>
        </p:sp>
        <p:sp>
          <p:nvSpPr>
            <p:cNvPr id="199" name="Intranet"/>
            <p:cNvSpPr/>
            <p:nvPr/>
          </p:nvSpPr>
          <p:spPr bwMode="auto">
            <a:xfrm>
              <a:off x="5436215" y="5986790"/>
              <a:ext cx="1063112" cy="261610"/>
            </a:xfrm>
            <a:prstGeom prst="rect">
              <a:avLst/>
            </a:prstGeom>
          </p:spPr>
          <p:txBody>
            <a:bodyPr wrap="none">
              <a:spAutoFit/>
            </a:bodyPr>
            <a:lstStyle/>
            <a:p>
              <a:pPr algn="l" defTabSz="1096963" rtl="0">
                <a:defRPr/>
              </a:pPr>
              <a:r>
                <a:rPr lang="en-US" sz="1100" spc="-100" dirty="0" smtClean="0">
                  <a:ln w="18415" cmpd="sng">
                    <a:noFill/>
                    <a:prstDash val="solid"/>
                  </a:ln>
                  <a:solidFill>
                    <a:srgbClr val="FFFFFF"/>
                  </a:solidFill>
                  <a:effectLst>
                    <a:glow rad="101600">
                      <a:srgbClr val="000000">
                        <a:alpha val="40000"/>
                      </a:srgbClr>
                    </a:glow>
                  </a:effectLst>
                  <a:latin typeface="Segoe"/>
                </a:rPr>
                <a:t>Satellite Office x 3</a:t>
              </a:r>
              <a:endParaRPr lang="en-US" sz="1100" spc="-100" dirty="0">
                <a:ln w="18415" cmpd="sng">
                  <a:noFill/>
                  <a:prstDash val="solid"/>
                </a:ln>
                <a:solidFill>
                  <a:srgbClr val="FFFFFF"/>
                </a:solidFill>
                <a:effectLst>
                  <a:glow rad="101600">
                    <a:srgbClr val="000000">
                      <a:alpha val="40000"/>
                    </a:srgbClr>
                  </a:glow>
                </a:effectLst>
                <a:latin typeface="Segoe"/>
                <a:ea typeface="+mn-ea"/>
                <a:cs typeface="+mn-cs"/>
              </a:endParaRPr>
            </a:p>
          </p:txBody>
        </p:sp>
      </p:grpSp>
      <p:grpSp>
        <p:nvGrpSpPr>
          <p:cNvPr id="228" name="Group 92"/>
          <p:cNvGrpSpPr/>
          <p:nvPr/>
        </p:nvGrpSpPr>
        <p:grpSpPr>
          <a:xfrm>
            <a:off x="1828800" y="5181600"/>
            <a:ext cx="1944514" cy="914400"/>
            <a:chOff x="5370686" y="5334000"/>
            <a:chExt cx="1944514" cy="914400"/>
          </a:xfrm>
          <a:effectLst/>
        </p:grpSpPr>
        <p:grpSp>
          <p:nvGrpSpPr>
            <p:cNvPr id="229" name="Group 53"/>
            <p:cNvGrpSpPr/>
            <p:nvPr/>
          </p:nvGrpSpPr>
          <p:grpSpPr>
            <a:xfrm>
              <a:off x="5370686" y="5728870"/>
              <a:ext cx="968188" cy="214730"/>
              <a:chOff x="161364" y="1066568"/>
              <a:chExt cx="8888506" cy="5986528"/>
            </a:xfrm>
          </p:grpSpPr>
          <p:sp>
            <p:nvSpPr>
              <p:cNvPr id="207" name="&quot;GLASS&quot;; White to Transparent Linear; Shadow; 1pt stroke;"/>
              <p:cNvSpPr/>
              <p:nvPr/>
            </p:nvSpPr>
            <p:spPr bwMode="auto">
              <a:xfrm>
                <a:off x="161364" y="1066568"/>
                <a:ext cx="8888506" cy="5986528"/>
              </a:xfrm>
              <a:prstGeom prst="ellipse">
                <a:avLst/>
              </a:prstGeom>
              <a:gradFill flip="none" rotWithShape="1">
                <a:gsLst>
                  <a:gs pos="0">
                    <a:srgbClr val="000000">
                      <a:lumMod val="95000"/>
                      <a:lumOff val="5000"/>
                    </a:srgbClr>
                  </a:gs>
                  <a:gs pos="80000">
                    <a:srgbClr val="FFFFFF">
                      <a:alpha val="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uLnTx/>
                  <a:uFillTx/>
                  <a:latin typeface="Segoe"/>
                  <a:ea typeface="+mn-ea"/>
                  <a:cs typeface="+mn-cs"/>
                </a:endParaRPr>
              </a:p>
            </p:txBody>
          </p:sp>
          <p:sp>
            <p:nvSpPr>
              <p:cNvPr id="208" name="&quot;GLASS&quot;; White to Transparent Linear; Shadow; 1pt stroke;"/>
              <p:cNvSpPr/>
              <p:nvPr/>
            </p:nvSpPr>
            <p:spPr bwMode="auto">
              <a:xfrm>
                <a:off x="263685" y="1140792"/>
                <a:ext cx="8670763" cy="5814175"/>
              </a:xfrm>
              <a:prstGeom prst="ellipse">
                <a:avLst/>
              </a:prstGeom>
              <a:gradFill flip="none" rotWithShape="1">
                <a:gsLst>
                  <a:gs pos="0">
                    <a:srgbClr val="FFFFFF">
                      <a:alpha val="30000"/>
                    </a:srgbClr>
                  </a:gs>
                  <a:gs pos="38000">
                    <a:srgbClr val="000000">
                      <a:lumMod val="85000"/>
                      <a:lumOff val="15000"/>
                      <a:alpha val="2200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uLnTx/>
                  <a:uFillTx/>
                  <a:latin typeface="Segoe"/>
                  <a:ea typeface="+mn-ea"/>
                  <a:cs typeface="+mn-cs"/>
                </a:endParaRPr>
              </a:p>
            </p:txBody>
          </p:sp>
        </p:grpSp>
        <p:pic>
          <p:nvPicPr>
            <p:cNvPr id="204" name="Picture 23" descr="C:\Users\jeffwe\AppData\Local\Microsoft\Windows\Temporary Internet Files\Content.IE5\CYY0SPKR\MCj04315760000[1].png"/>
            <p:cNvPicPr>
              <a:picLocks noChangeAspect="1" noChangeArrowheads="1"/>
            </p:cNvPicPr>
            <p:nvPr/>
          </p:nvPicPr>
          <p:blipFill>
            <a:blip r:embed="rId4" cstate="print"/>
            <a:srcRect/>
            <a:stretch>
              <a:fillRect/>
            </a:stretch>
          </p:blipFill>
          <p:spPr bwMode="auto">
            <a:xfrm>
              <a:off x="5791200" y="5334000"/>
              <a:ext cx="671512" cy="677863"/>
            </a:xfrm>
            <a:prstGeom prst="rect">
              <a:avLst/>
            </a:prstGeom>
            <a:noFill/>
            <a:ln w="9525">
              <a:noFill/>
              <a:miter lim="800000"/>
              <a:headEnd/>
              <a:tailEnd/>
            </a:ln>
          </p:spPr>
        </p:pic>
        <p:sp>
          <p:nvSpPr>
            <p:cNvPr id="205" name="TextBox 204"/>
            <p:cNvSpPr txBox="1"/>
            <p:nvPr/>
          </p:nvSpPr>
          <p:spPr>
            <a:xfrm>
              <a:off x="6369050" y="5529262"/>
              <a:ext cx="946150" cy="261938"/>
            </a:xfrm>
            <a:prstGeom prst="rect">
              <a:avLst/>
            </a:prstGeom>
            <a:noFill/>
            <a:effectLst/>
          </p:spPr>
          <p:txBody>
            <a:bodyPr lIns="76191" tIns="38095" rIns="76191" bIns="38095">
              <a:spAutoFit/>
            </a:bodyPr>
            <a:lstStyle/>
            <a:p>
              <a:pPr>
                <a:defRPr/>
              </a:pPr>
              <a:r>
                <a:rPr lang="en-US" sz="1200" dirty="0">
                  <a:latin typeface="Segoe" pitchFamily="34" charset="0"/>
                </a:rPr>
                <a:t>Branch DP</a:t>
              </a:r>
            </a:p>
          </p:txBody>
        </p:sp>
        <p:sp>
          <p:nvSpPr>
            <p:cNvPr id="206" name="Intranet"/>
            <p:cNvSpPr/>
            <p:nvPr/>
          </p:nvSpPr>
          <p:spPr bwMode="auto">
            <a:xfrm>
              <a:off x="5436215" y="5986790"/>
              <a:ext cx="1063112" cy="261610"/>
            </a:xfrm>
            <a:prstGeom prst="rect">
              <a:avLst/>
            </a:prstGeom>
          </p:spPr>
          <p:txBody>
            <a:bodyPr wrap="none">
              <a:spAutoFit/>
            </a:bodyPr>
            <a:lstStyle/>
            <a:p>
              <a:pPr algn="l" defTabSz="1096963" rtl="0">
                <a:defRPr/>
              </a:pPr>
              <a:r>
                <a:rPr lang="en-US" sz="1100" spc="-100" dirty="0" smtClean="0">
                  <a:ln w="18415" cmpd="sng">
                    <a:noFill/>
                    <a:prstDash val="solid"/>
                  </a:ln>
                  <a:solidFill>
                    <a:srgbClr val="FFFFFF"/>
                  </a:solidFill>
                  <a:effectLst>
                    <a:glow rad="101600">
                      <a:srgbClr val="000000">
                        <a:alpha val="40000"/>
                      </a:srgbClr>
                    </a:glow>
                  </a:effectLst>
                  <a:latin typeface="Segoe"/>
                </a:rPr>
                <a:t>Satellite Office x 3</a:t>
              </a:r>
              <a:endParaRPr lang="en-US" sz="1100" spc="-100" dirty="0">
                <a:ln w="18415" cmpd="sng">
                  <a:noFill/>
                  <a:prstDash val="solid"/>
                </a:ln>
                <a:solidFill>
                  <a:srgbClr val="FFFFFF"/>
                </a:solidFill>
                <a:effectLst>
                  <a:glow rad="101600">
                    <a:srgbClr val="000000">
                      <a:alpha val="40000"/>
                    </a:srgbClr>
                  </a:glow>
                </a:effectLst>
                <a:latin typeface="Segoe"/>
                <a:ea typeface="+mn-ea"/>
                <a:cs typeface="+mn-cs"/>
              </a:endParaRPr>
            </a:p>
          </p:txBody>
        </p:sp>
      </p:grpSp>
      <p:sp>
        <p:nvSpPr>
          <p:cNvPr id="217" name="TextBox 216"/>
          <p:cNvSpPr txBox="1"/>
          <p:nvPr/>
        </p:nvSpPr>
        <p:spPr>
          <a:xfrm>
            <a:off x="6705601" y="4724404"/>
            <a:ext cx="1447800" cy="307777"/>
          </a:xfrm>
          <a:prstGeom prst="rect">
            <a:avLst/>
          </a:prstGeom>
          <a:noFill/>
          <a:effectLst/>
        </p:spPr>
        <p:txBody>
          <a:bodyPr wrap="square" rtlCol="0">
            <a:spAutoFit/>
          </a:bodyPr>
          <a:lstStyle/>
          <a:p>
            <a:r>
              <a:rPr lang="en-US" sz="1400" spc="-100" dirty="0" smtClean="0">
                <a:ln w="18415" cmpd="sng">
                  <a:noFill/>
                  <a:prstDash val="solid"/>
                </a:ln>
                <a:solidFill>
                  <a:srgbClr val="FFFFFF"/>
                </a:solidFill>
                <a:effectLst>
                  <a:glow rad="101600">
                    <a:srgbClr val="000000">
                      <a:alpha val="40000"/>
                    </a:srgbClr>
                  </a:glow>
                </a:effectLst>
              </a:rPr>
              <a:t>Madrid  Office</a:t>
            </a:r>
          </a:p>
        </p:txBody>
      </p:sp>
      <p:grpSp>
        <p:nvGrpSpPr>
          <p:cNvPr id="230" name="Group 92"/>
          <p:cNvGrpSpPr/>
          <p:nvPr/>
        </p:nvGrpSpPr>
        <p:grpSpPr>
          <a:xfrm>
            <a:off x="5943600" y="5943600"/>
            <a:ext cx="1944514" cy="914400"/>
            <a:chOff x="5370686" y="5334000"/>
            <a:chExt cx="1944514" cy="914400"/>
          </a:xfrm>
          <a:effectLst/>
        </p:grpSpPr>
        <p:grpSp>
          <p:nvGrpSpPr>
            <p:cNvPr id="231" name="Group 53"/>
            <p:cNvGrpSpPr/>
            <p:nvPr/>
          </p:nvGrpSpPr>
          <p:grpSpPr>
            <a:xfrm>
              <a:off x="5370686" y="5728870"/>
              <a:ext cx="968188" cy="214730"/>
              <a:chOff x="161364" y="1066568"/>
              <a:chExt cx="8888506" cy="5986528"/>
            </a:xfrm>
          </p:grpSpPr>
          <p:sp>
            <p:nvSpPr>
              <p:cNvPr id="223" name="&quot;GLASS&quot;; White to Transparent Linear; Shadow; 1pt stroke;"/>
              <p:cNvSpPr/>
              <p:nvPr/>
            </p:nvSpPr>
            <p:spPr bwMode="auto">
              <a:xfrm>
                <a:off x="161364" y="1066568"/>
                <a:ext cx="8888506" cy="5986528"/>
              </a:xfrm>
              <a:prstGeom prst="ellipse">
                <a:avLst/>
              </a:prstGeom>
              <a:gradFill flip="none" rotWithShape="1">
                <a:gsLst>
                  <a:gs pos="0">
                    <a:srgbClr val="000000">
                      <a:lumMod val="95000"/>
                      <a:lumOff val="5000"/>
                    </a:srgbClr>
                  </a:gs>
                  <a:gs pos="80000">
                    <a:srgbClr val="FFFFFF">
                      <a:alpha val="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uLnTx/>
                  <a:uFillTx/>
                  <a:latin typeface="Segoe"/>
                  <a:ea typeface="+mn-ea"/>
                  <a:cs typeface="+mn-cs"/>
                </a:endParaRPr>
              </a:p>
            </p:txBody>
          </p:sp>
          <p:sp>
            <p:nvSpPr>
              <p:cNvPr id="224" name="&quot;GLASS&quot;; White to Transparent Linear; Shadow; 1pt stroke;"/>
              <p:cNvSpPr/>
              <p:nvPr/>
            </p:nvSpPr>
            <p:spPr bwMode="auto">
              <a:xfrm>
                <a:off x="263685" y="1140792"/>
                <a:ext cx="8670763" cy="5814175"/>
              </a:xfrm>
              <a:prstGeom prst="ellipse">
                <a:avLst/>
              </a:prstGeom>
              <a:gradFill flip="none" rotWithShape="1">
                <a:gsLst>
                  <a:gs pos="0">
                    <a:srgbClr val="FFFFFF">
                      <a:alpha val="30000"/>
                    </a:srgbClr>
                  </a:gs>
                  <a:gs pos="38000">
                    <a:srgbClr val="000000">
                      <a:lumMod val="85000"/>
                      <a:lumOff val="15000"/>
                      <a:alpha val="2200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uLnTx/>
                  <a:uFillTx/>
                  <a:latin typeface="Segoe"/>
                  <a:ea typeface="+mn-ea"/>
                  <a:cs typeface="+mn-cs"/>
                </a:endParaRPr>
              </a:p>
            </p:txBody>
          </p:sp>
        </p:grpSp>
        <p:pic>
          <p:nvPicPr>
            <p:cNvPr id="220" name="Picture 23" descr="C:\Users\jeffwe\AppData\Local\Microsoft\Windows\Temporary Internet Files\Content.IE5\CYY0SPKR\MCj04315760000[1].png"/>
            <p:cNvPicPr>
              <a:picLocks noChangeAspect="1" noChangeArrowheads="1"/>
            </p:cNvPicPr>
            <p:nvPr/>
          </p:nvPicPr>
          <p:blipFill>
            <a:blip r:embed="rId4" cstate="print"/>
            <a:srcRect/>
            <a:stretch>
              <a:fillRect/>
            </a:stretch>
          </p:blipFill>
          <p:spPr bwMode="auto">
            <a:xfrm>
              <a:off x="5791200" y="5334000"/>
              <a:ext cx="671512" cy="677863"/>
            </a:xfrm>
            <a:prstGeom prst="rect">
              <a:avLst/>
            </a:prstGeom>
            <a:noFill/>
            <a:ln w="9525">
              <a:noFill/>
              <a:miter lim="800000"/>
              <a:headEnd/>
              <a:tailEnd/>
            </a:ln>
          </p:spPr>
        </p:pic>
        <p:sp>
          <p:nvSpPr>
            <p:cNvPr id="221" name="TextBox 220"/>
            <p:cNvSpPr txBox="1"/>
            <p:nvPr/>
          </p:nvSpPr>
          <p:spPr>
            <a:xfrm>
              <a:off x="6369050" y="5529262"/>
              <a:ext cx="946150" cy="261938"/>
            </a:xfrm>
            <a:prstGeom prst="rect">
              <a:avLst/>
            </a:prstGeom>
            <a:noFill/>
            <a:effectLst/>
          </p:spPr>
          <p:txBody>
            <a:bodyPr lIns="76191" tIns="38095" rIns="76191" bIns="38095">
              <a:spAutoFit/>
            </a:bodyPr>
            <a:lstStyle/>
            <a:p>
              <a:pPr>
                <a:defRPr/>
              </a:pPr>
              <a:r>
                <a:rPr lang="en-US" sz="1200" dirty="0">
                  <a:latin typeface="Segoe" pitchFamily="34" charset="0"/>
                </a:rPr>
                <a:t>Branch DP</a:t>
              </a:r>
            </a:p>
          </p:txBody>
        </p:sp>
        <p:sp>
          <p:nvSpPr>
            <p:cNvPr id="222" name="Intranet"/>
            <p:cNvSpPr/>
            <p:nvPr/>
          </p:nvSpPr>
          <p:spPr bwMode="auto">
            <a:xfrm>
              <a:off x="5436215" y="5986790"/>
              <a:ext cx="1063112" cy="261610"/>
            </a:xfrm>
            <a:prstGeom prst="rect">
              <a:avLst/>
            </a:prstGeom>
          </p:spPr>
          <p:txBody>
            <a:bodyPr wrap="none">
              <a:spAutoFit/>
            </a:bodyPr>
            <a:lstStyle/>
            <a:p>
              <a:pPr algn="l" defTabSz="1096963" rtl="0">
                <a:defRPr/>
              </a:pPr>
              <a:r>
                <a:rPr lang="en-US" sz="1100" spc="-100" dirty="0" smtClean="0">
                  <a:ln w="18415" cmpd="sng">
                    <a:noFill/>
                    <a:prstDash val="solid"/>
                  </a:ln>
                  <a:solidFill>
                    <a:srgbClr val="FFFFFF"/>
                  </a:solidFill>
                  <a:effectLst>
                    <a:glow rad="101600">
                      <a:srgbClr val="000000">
                        <a:alpha val="40000"/>
                      </a:srgbClr>
                    </a:glow>
                  </a:effectLst>
                  <a:latin typeface="Segoe"/>
                </a:rPr>
                <a:t>Satellite Office x 4</a:t>
              </a:r>
              <a:endParaRPr lang="en-US" sz="1100" spc="-100" dirty="0">
                <a:ln w="18415" cmpd="sng">
                  <a:noFill/>
                  <a:prstDash val="solid"/>
                </a:ln>
                <a:solidFill>
                  <a:srgbClr val="FFFFFF"/>
                </a:solidFill>
                <a:effectLst>
                  <a:glow rad="101600">
                    <a:srgbClr val="000000">
                      <a:alpha val="40000"/>
                    </a:srgbClr>
                  </a:glow>
                </a:effectLst>
                <a:latin typeface="Segoe"/>
                <a:ea typeface="+mn-ea"/>
                <a:cs typeface="+mn-cs"/>
              </a:endParaRPr>
            </a:p>
          </p:txBody>
        </p:sp>
      </p:grpSp>
      <p:cxnSp>
        <p:nvCxnSpPr>
          <p:cNvPr id="225" name="Straight Connector 224"/>
          <p:cNvCxnSpPr>
            <a:endCxn id="220" idx="1"/>
          </p:cNvCxnSpPr>
          <p:nvPr/>
        </p:nvCxnSpPr>
        <p:spPr>
          <a:xfrm>
            <a:off x="5867402" y="6096002"/>
            <a:ext cx="496712" cy="186530"/>
          </a:xfrm>
          <a:prstGeom prst="line">
            <a:avLst/>
          </a:prstGeom>
          <a:ln w="25400" cap="rnd">
            <a:solidFill>
              <a:srgbClr val="7030A0"/>
            </a:solidFill>
            <a:prstDash val="sysDot"/>
          </a:ln>
          <a:effectLst>
            <a:glow rad="63500">
              <a:srgbClr val="000000">
                <a:alpha val="10980"/>
              </a:srgbClr>
            </a:glow>
          </a:effectLst>
        </p:spPr>
        <p:style>
          <a:lnRef idx="1">
            <a:schemeClr val="accent1"/>
          </a:lnRef>
          <a:fillRef idx="0">
            <a:schemeClr val="accent1"/>
          </a:fillRef>
          <a:effectRef idx="0">
            <a:schemeClr val="accent1"/>
          </a:effectRef>
          <a:fontRef idx="minor">
            <a:schemeClr val="tx1"/>
          </a:fontRef>
        </p:style>
      </p:cxnSp>
      <p:grpSp>
        <p:nvGrpSpPr>
          <p:cNvPr id="232" name="Group 97"/>
          <p:cNvGrpSpPr/>
          <p:nvPr/>
        </p:nvGrpSpPr>
        <p:grpSpPr>
          <a:xfrm>
            <a:off x="76200" y="2514600"/>
            <a:ext cx="1981200" cy="1295400"/>
            <a:chOff x="-228600" y="3352800"/>
            <a:chExt cx="1981200" cy="1295400"/>
          </a:xfrm>
          <a:effectLst/>
        </p:grpSpPr>
        <p:grpSp>
          <p:nvGrpSpPr>
            <p:cNvPr id="233" name="Group 85"/>
            <p:cNvGrpSpPr/>
            <p:nvPr/>
          </p:nvGrpSpPr>
          <p:grpSpPr>
            <a:xfrm>
              <a:off x="195484" y="3581400"/>
              <a:ext cx="1077474" cy="1066800"/>
              <a:chOff x="304800" y="3505200"/>
              <a:chExt cx="1077474" cy="1066800"/>
            </a:xfrm>
          </p:grpSpPr>
          <p:grpSp>
            <p:nvGrpSpPr>
              <p:cNvPr id="234" name="Group 53"/>
              <p:cNvGrpSpPr/>
              <p:nvPr/>
            </p:nvGrpSpPr>
            <p:grpSpPr>
              <a:xfrm>
                <a:off x="406698" y="3505200"/>
                <a:ext cx="917082" cy="866133"/>
                <a:chOff x="161364" y="1066568"/>
                <a:chExt cx="8888506" cy="5986528"/>
              </a:xfrm>
            </p:grpSpPr>
            <p:sp>
              <p:nvSpPr>
                <p:cNvPr id="107" name="&quot;GLASS&quot;; White to Transparent Linear; Shadow; 1pt stroke;"/>
                <p:cNvSpPr/>
                <p:nvPr/>
              </p:nvSpPr>
              <p:spPr bwMode="auto">
                <a:xfrm>
                  <a:off x="161364" y="1066568"/>
                  <a:ext cx="8888506" cy="5986528"/>
                </a:xfrm>
                <a:prstGeom prst="ellipse">
                  <a:avLst/>
                </a:prstGeom>
                <a:gradFill flip="none" rotWithShape="1">
                  <a:gsLst>
                    <a:gs pos="0">
                      <a:srgbClr val="000000">
                        <a:lumMod val="95000"/>
                        <a:lumOff val="5000"/>
                      </a:srgbClr>
                    </a:gs>
                    <a:gs pos="80000">
                      <a:srgbClr val="FFFFFF">
                        <a:alpha val="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uLnTx/>
                    <a:uFillTx/>
                    <a:latin typeface="Segoe"/>
                    <a:ea typeface="+mn-ea"/>
                    <a:cs typeface="+mn-cs"/>
                  </a:endParaRPr>
                </a:p>
              </p:txBody>
            </p:sp>
            <p:sp>
              <p:nvSpPr>
                <p:cNvPr id="108" name="&quot;GLASS&quot;; White to Transparent Linear; Shadow; 1pt stroke;"/>
                <p:cNvSpPr/>
                <p:nvPr/>
              </p:nvSpPr>
              <p:spPr bwMode="auto">
                <a:xfrm>
                  <a:off x="263685" y="1140792"/>
                  <a:ext cx="8670763" cy="5814175"/>
                </a:xfrm>
                <a:prstGeom prst="ellipse">
                  <a:avLst/>
                </a:prstGeom>
                <a:gradFill flip="none" rotWithShape="1">
                  <a:gsLst>
                    <a:gs pos="0">
                      <a:srgbClr val="FFFFFF">
                        <a:alpha val="30000"/>
                      </a:srgbClr>
                    </a:gs>
                    <a:gs pos="38000">
                      <a:srgbClr val="000000">
                        <a:lumMod val="85000"/>
                        <a:lumOff val="15000"/>
                        <a:alpha val="2200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uLnTx/>
                    <a:uFillTx/>
                    <a:latin typeface="Segoe"/>
                    <a:ea typeface="+mn-ea"/>
                    <a:cs typeface="+mn-cs"/>
                  </a:endParaRPr>
                </a:p>
              </p:txBody>
            </p:sp>
          </p:grpSp>
          <p:sp>
            <p:nvSpPr>
              <p:cNvPr id="106" name="Intranet"/>
              <p:cNvSpPr/>
              <p:nvPr/>
            </p:nvSpPr>
            <p:spPr bwMode="auto">
              <a:xfrm>
                <a:off x="304800" y="4264223"/>
                <a:ext cx="1077474" cy="307777"/>
              </a:xfrm>
              <a:prstGeom prst="rect">
                <a:avLst/>
              </a:prstGeom>
            </p:spPr>
            <p:txBody>
              <a:bodyPr wrap="none">
                <a:spAutoFit/>
              </a:bodyPr>
              <a:lstStyle/>
              <a:p>
                <a:pPr algn="l" defTabSz="1096963" rtl="0">
                  <a:defRPr/>
                </a:pPr>
                <a:r>
                  <a:rPr lang="en-US" sz="1400" spc="-100" dirty="0" smtClean="0">
                    <a:ln w="18415" cmpd="sng">
                      <a:noFill/>
                      <a:prstDash val="solid"/>
                    </a:ln>
                    <a:solidFill>
                      <a:srgbClr val="FFFFFF"/>
                    </a:solidFill>
                    <a:effectLst>
                      <a:glow rad="101600">
                        <a:srgbClr val="000000">
                          <a:alpha val="40000"/>
                        </a:srgbClr>
                      </a:glow>
                    </a:effectLst>
                    <a:latin typeface="Segoe"/>
                  </a:rPr>
                  <a:t>Seattle Office</a:t>
                </a:r>
                <a:endParaRPr lang="en-US" sz="1400" spc="-100" dirty="0">
                  <a:ln w="18415" cmpd="sng">
                    <a:noFill/>
                    <a:prstDash val="solid"/>
                  </a:ln>
                  <a:solidFill>
                    <a:srgbClr val="FFFFFF"/>
                  </a:solidFill>
                  <a:effectLst>
                    <a:glow rad="101600">
                      <a:srgbClr val="000000">
                        <a:alpha val="40000"/>
                      </a:srgbClr>
                    </a:glow>
                  </a:effectLst>
                  <a:latin typeface="Segoe"/>
                  <a:ea typeface="+mn-ea"/>
                  <a:cs typeface="+mn-cs"/>
                </a:endParaRPr>
              </a:p>
            </p:txBody>
          </p:sp>
        </p:grpSp>
        <p:sp>
          <p:nvSpPr>
            <p:cNvPr id="101" name="TextBox 100"/>
            <p:cNvSpPr txBox="1"/>
            <p:nvPr/>
          </p:nvSpPr>
          <p:spPr>
            <a:xfrm>
              <a:off x="-228600" y="4114800"/>
              <a:ext cx="1981200" cy="261600"/>
            </a:xfrm>
            <a:prstGeom prst="rect">
              <a:avLst/>
            </a:prstGeom>
            <a:noFill/>
            <a:effectLst/>
          </p:spPr>
          <p:txBody>
            <a:bodyPr lIns="76191" tIns="38095" rIns="76191" bIns="38095">
              <a:spAutoFit/>
            </a:bodyPr>
            <a:lstStyle/>
            <a:p>
              <a:pPr algn="ctr">
                <a:defRPr/>
              </a:pPr>
              <a:r>
                <a:rPr lang="en-US" sz="1200" dirty="0" smtClean="0">
                  <a:latin typeface="Segoe" pitchFamily="34" charset="0"/>
                </a:rPr>
                <a:t>Primary Site </a:t>
              </a:r>
              <a:endParaRPr lang="en-US" sz="1200" dirty="0">
                <a:latin typeface="Segoe" pitchFamily="34" charset="0"/>
              </a:endParaRPr>
            </a:p>
          </p:txBody>
        </p:sp>
        <p:graphicFrame>
          <p:nvGraphicFramePr>
            <p:cNvPr id="104" name="Object 21"/>
            <p:cNvGraphicFramePr>
              <a:graphicFrameLocks noChangeAspect="1"/>
            </p:cNvGraphicFramePr>
            <p:nvPr/>
          </p:nvGraphicFramePr>
          <p:xfrm>
            <a:off x="473075" y="3352800"/>
            <a:ext cx="593725" cy="989013"/>
          </p:xfrm>
          <a:graphic>
            <a:graphicData uri="http://schemas.openxmlformats.org/presentationml/2006/ole">
              <p:oleObj spid="_x0000_s1141" name="Visio" r:id="rId12" imgW="745276" imgH="1240139" progId="">
                <p:embed/>
              </p:oleObj>
            </a:graphicData>
          </a:graphic>
        </p:graphicFrame>
      </p:grpSp>
      <p:cxnSp>
        <p:nvCxnSpPr>
          <p:cNvPr id="110" name="Straight Connector 109"/>
          <p:cNvCxnSpPr>
            <a:stCxn id="13" idx="7"/>
            <a:endCxn id="124" idx="4"/>
          </p:cNvCxnSpPr>
          <p:nvPr/>
        </p:nvCxnSpPr>
        <p:spPr>
          <a:xfrm rot="16200000" flipV="1">
            <a:off x="495709" y="3961993"/>
            <a:ext cx="1193642" cy="127660"/>
          </a:xfrm>
          <a:prstGeom prst="line">
            <a:avLst/>
          </a:prstGeom>
          <a:ln w="63500" cap="rnd">
            <a:solidFill>
              <a:srgbClr val="00B0F0"/>
            </a:solidFill>
            <a:prstDash val="sysDot"/>
          </a:ln>
          <a:effectLst>
            <a:glow rad="63500">
              <a:srgbClr val="000000">
                <a:alpha val="10980"/>
              </a:srgbClr>
            </a:glow>
          </a:effectLst>
        </p:spPr>
        <p:style>
          <a:lnRef idx="1">
            <a:schemeClr val="accent1"/>
          </a:lnRef>
          <a:fillRef idx="0">
            <a:schemeClr val="accent1"/>
          </a:fillRef>
          <a:effectRef idx="0">
            <a:schemeClr val="accent1"/>
          </a:effectRef>
          <a:fontRef idx="minor">
            <a:schemeClr val="tx1"/>
          </a:fontRef>
        </p:style>
      </p:cxnSp>
      <p:sp>
        <p:nvSpPr>
          <p:cNvPr id="105" name="&quot;GLASS&quot;; White to Transparent Linear; Shadow; 1pt stroke;"/>
          <p:cNvSpPr/>
          <p:nvPr/>
        </p:nvSpPr>
        <p:spPr bwMode="auto">
          <a:xfrm>
            <a:off x="5562600" y="4114800"/>
            <a:ext cx="609600" cy="228600"/>
          </a:xfrm>
          <a:prstGeom prst="ellipse">
            <a:avLst/>
          </a:prstGeom>
          <a:gradFill flip="none" rotWithShape="1">
            <a:gsLst>
              <a:gs pos="0">
                <a:srgbClr val="FFFFFF">
                  <a:alpha val="30000"/>
                </a:srgbClr>
              </a:gs>
              <a:gs pos="38000">
                <a:srgbClr val="000000">
                  <a:lumMod val="85000"/>
                  <a:lumOff val="15000"/>
                  <a:alpha val="22000"/>
                </a:srgbClr>
              </a:gs>
            </a:gsLst>
            <a:lin ang="5400000" scaled="0"/>
            <a:tileRect/>
          </a:gradFill>
          <a:ln w="19050" cap="flat" cmpd="sng" algn="ctr">
            <a:solidFill>
              <a:srgbClr val="FFFFFF">
                <a:alpha val="23922"/>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uLnTx/>
              <a:uFillTx/>
              <a:latin typeface="Segoe"/>
              <a:ea typeface="+mn-ea"/>
              <a:cs typeface="+mn-cs"/>
            </a:endParaRPr>
          </a:p>
        </p:txBody>
      </p:sp>
      <p:sp>
        <p:nvSpPr>
          <p:cNvPr id="114" name="Intranet"/>
          <p:cNvSpPr/>
          <p:nvPr/>
        </p:nvSpPr>
        <p:spPr bwMode="auto">
          <a:xfrm>
            <a:off x="1828800" y="4648204"/>
            <a:ext cx="917174" cy="307777"/>
          </a:xfrm>
          <a:prstGeom prst="rect">
            <a:avLst/>
          </a:prstGeom>
          <a:effectLst>
            <a:glow rad="63500">
              <a:schemeClr val="accent2">
                <a:satMod val="175000"/>
                <a:alpha val="40000"/>
              </a:schemeClr>
            </a:glow>
          </a:effectLst>
        </p:spPr>
        <p:txBody>
          <a:bodyPr wrap="none">
            <a:spAutoFit/>
          </a:bodyPr>
          <a:lstStyle/>
          <a:p>
            <a:pPr algn="l" defTabSz="1096963" rtl="0">
              <a:defRPr/>
            </a:pPr>
            <a:r>
              <a:rPr lang="en-US" sz="1400" spc="-100" dirty="0" smtClean="0">
                <a:ln w="18415" cmpd="sng">
                  <a:noFill/>
                  <a:prstDash val="solid"/>
                </a:ln>
                <a:solidFill>
                  <a:srgbClr val="FFFFFF"/>
                </a:solidFill>
                <a:effectLst>
                  <a:glow rad="101600">
                    <a:srgbClr val="000000">
                      <a:alpha val="40000"/>
                    </a:srgbClr>
                  </a:glow>
                </a:effectLst>
                <a:latin typeface="Segoe"/>
                <a:ea typeface="+mn-ea"/>
                <a:cs typeface="+mn-cs"/>
              </a:rPr>
              <a:t>East Office</a:t>
            </a:r>
            <a:endParaRPr lang="en-US" sz="1400" spc="-100" dirty="0">
              <a:ln w="18415" cmpd="sng">
                <a:noFill/>
                <a:prstDash val="solid"/>
              </a:ln>
              <a:solidFill>
                <a:srgbClr val="FFFFFF"/>
              </a:solidFill>
              <a:effectLst>
                <a:glow rad="101600">
                  <a:srgbClr val="000000">
                    <a:alpha val="40000"/>
                  </a:srgbClr>
                </a:glow>
              </a:effectLst>
              <a:latin typeface="Segoe"/>
              <a:ea typeface="+mn-ea"/>
              <a:cs typeface="+mn-cs"/>
            </a:endParaRPr>
          </a:p>
        </p:txBody>
      </p:sp>
      <p:sp>
        <p:nvSpPr>
          <p:cNvPr id="124" name="&quot;GLASS&quot;; White to Transparent Linear; Shadow; 1pt stroke;"/>
          <p:cNvSpPr/>
          <p:nvPr/>
        </p:nvSpPr>
        <p:spPr bwMode="auto">
          <a:xfrm>
            <a:off x="685800" y="3124200"/>
            <a:ext cx="685800" cy="304800"/>
          </a:xfrm>
          <a:prstGeom prst="ellipse">
            <a:avLst/>
          </a:prstGeom>
          <a:gradFill flip="none" rotWithShape="1">
            <a:gsLst>
              <a:gs pos="0">
                <a:srgbClr val="FFFFFF">
                  <a:alpha val="30000"/>
                </a:srgbClr>
              </a:gs>
              <a:gs pos="38000">
                <a:srgbClr val="000000">
                  <a:lumMod val="85000"/>
                  <a:lumOff val="15000"/>
                  <a:alpha val="22000"/>
                </a:srgbClr>
              </a:gs>
            </a:gsLst>
            <a:lin ang="5400000" scaled="0"/>
            <a:tileRect/>
          </a:gradFill>
          <a:ln w="19050" cap="flat" cmpd="sng" algn="ctr">
            <a:solidFill>
              <a:srgbClr val="FFFFFF">
                <a:alpha val="23922"/>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uLnTx/>
              <a:uFillTx/>
              <a:latin typeface="Segoe"/>
              <a:ea typeface="+mn-ea"/>
              <a:cs typeface="+mn-cs"/>
            </a:endParaRPr>
          </a:p>
        </p:txBody>
      </p:sp>
      <p:cxnSp>
        <p:nvCxnSpPr>
          <p:cNvPr id="127" name="Straight Connector 126"/>
          <p:cNvCxnSpPr/>
          <p:nvPr/>
        </p:nvCxnSpPr>
        <p:spPr>
          <a:xfrm rot="5400000" flipH="1" flipV="1">
            <a:off x="1155116" y="2007187"/>
            <a:ext cx="990600" cy="1243433"/>
          </a:xfrm>
          <a:prstGeom prst="line">
            <a:avLst/>
          </a:prstGeom>
          <a:ln w="63500" cap="rnd">
            <a:solidFill>
              <a:srgbClr val="00B0F0"/>
            </a:solidFill>
            <a:prstDash val="sysDot"/>
          </a:ln>
          <a:effectLst>
            <a:glow rad="63500">
              <a:srgbClr val="000000">
                <a:alpha val="10980"/>
              </a:srgbClr>
            </a:glow>
          </a:effectLst>
        </p:spPr>
        <p:style>
          <a:lnRef idx="1">
            <a:schemeClr val="accent1"/>
          </a:lnRef>
          <a:fillRef idx="0">
            <a:schemeClr val="accent1"/>
          </a:fillRef>
          <a:effectRef idx="0">
            <a:schemeClr val="accent1"/>
          </a:effectRef>
          <a:fontRef idx="minor">
            <a:schemeClr val="tx1"/>
          </a:fontRef>
        </p:style>
      </p:cxnSp>
      <p:grpSp>
        <p:nvGrpSpPr>
          <p:cNvPr id="235" name="Group 227"/>
          <p:cNvGrpSpPr/>
          <p:nvPr/>
        </p:nvGrpSpPr>
        <p:grpSpPr>
          <a:xfrm>
            <a:off x="990602" y="1447803"/>
            <a:ext cx="2666999" cy="685799"/>
            <a:chOff x="914400" y="1447800"/>
            <a:chExt cx="2666999" cy="685799"/>
          </a:xfrm>
          <a:effectLst/>
        </p:grpSpPr>
        <p:grpSp>
          <p:nvGrpSpPr>
            <p:cNvPr id="236" name="Group 53"/>
            <p:cNvGrpSpPr/>
            <p:nvPr/>
          </p:nvGrpSpPr>
          <p:grpSpPr>
            <a:xfrm>
              <a:off x="914400" y="1447800"/>
              <a:ext cx="2666999" cy="685799"/>
              <a:chOff x="161364" y="1066568"/>
              <a:chExt cx="8888506" cy="5986528"/>
            </a:xfrm>
          </p:grpSpPr>
          <p:sp>
            <p:nvSpPr>
              <p:cNvPr id="118" name="&quot;GLASS&quot;; White to Transparent Linear; Shadow; 1pt stroke;"/>
              <p:cNvSpPr/>
              <p:nvPr/>
            </p:nvSpPr>
            <p:spPr bwMode="auto">
              <a:xfrm>
                <a:off x="161364" y="1066568"/>
                <a:ext cx="8888506" cy="5986528"/>
              </a:xfrm>
              <a:prstGeom prst="ellipse">
                <a:avLst/>
              </a:prstGeom>
              <a:gradFill flip="none" rotWithShape="1">
                <a:gsLst>
                  <a:gs pos="0">
                    <a:srgbClr val="000000">
                      <a:lumMod val="95000"/>
                      <a:lumOff val="5000"/>
                    </a:srgbClr>
                  </a:gs>
                  <a:gs pos="80000">
                    <a:srgbClr val="FFFFFF">
                      <a:alpha val="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FFFFFF"/>
                  </a:solidFill>
                  <a:uLnTx/>
                  <a:uFillTx/>
                  <a:latin typeface="Segoe"/>
                  <a:ea typeface="+mn-ea"/>
                  <a:cs typeface="+mn-cs"/>
                </a:endParaRPr>
              </a:p>
            </p:txBody>
          </p:sp>
          <p:sp>
            <p:nvSpPr>
              <p:cNvPr id="119" name="&quot;GLASS&quot;; White to Transparent Linear; Shadow; 1pt stroke;"/>
              <p:cNvSpPr/>
              <p:nvPr/>
            </p:nvSpPr>
            <p:spPr bwMode="auto">
              <a:xfrm>
                <a:off x="263685" y="1140792"/>
                <a:ext cx="8670763" cy="5814175"/>
              </a:xfrm>
              <a:prstGeom prst="ellipse">
                <a:avLst/>
              </a:prstGeom>
              <a:gradFill flip="none" rotWithShape="1">
                <a:gsLst>
                  <a:gs pos="0">
                    <a:srgbClr val="FFFFFF">
                      <a:alpha val="30000"/>
                    </a:srgbClr>
                  </a:gs>
                  <a:gs pos="38000">
                    <a:srgbClr val="000000">
                      <a:lumMod val="85000"/>
                      <a:lumOff val="15000"/>
                      <a:alpha val="22000"/>
                    </a:srgbClr>
                  </a:gs>
                </a:gsLst>
                <a:lin ang="5400000" scaled="0"/>
                <a:tileRect/>
              </a:gradFill>
              <a:ln w="19050" cap="flat" cmpd="sng" algn="ctr">
                <a:solidFill>
                  <a:srgbClr val="FFFFFF">
                    <a:alpha val="23922"/>
                  </a:srgb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FFFFFF"/>
                  </a:solidFill>
                  <a:uLnTx/>
                  <a:uFillTx/>
                  <a:latin typeface="Segoe"/>
                  <a:ea typeface="+mn-ea"/>
                  <a:cs typeface="+mn-cs"/>
                </a:endParaRPr>
              </a:p>
            </p:txBody>
          </p:sp>
        </p:grpSp>
        <p:sp>
          <p:nvSpPr>
            <p:cNvPr id="116" name="Intranet"/>
            <p:cNvSpPr/>
            <p:nvPr/>
          </p:nvSpPr>
          <p:spPr bwMode="auto">
            <a:xfrm>
              <a:off x="1709687" y="1752600"/>
              <a:ext cx="957313" cy="338554"/>
            </a:xfrm>
            <a:prstGeom prst="rect">
              <a:avLst/>
            </a:prstGeom>
          </p:spPr>
          <p:txBody>
            <a:bodyPr wrap="none">
              <a:spAutoFit/>
            </a:bodyPr>
            <a:lstStyle/>
            <a:p>
              <a:pPr algn="l" defTabSz="1096963" rtl="0">
                <a:defRPr/>
              </a:pPr>
              <a:r>
                <a:rPr lang="en-US" sz="1600" spc="-100" dirty="0" smtClean="0">
                  <a:ln w="18415" cmpd="sng">
                    <a:noFill/>
                    <a:prstDash val="solid"/>
                  </a:ln>
                  <a:solidFill>
                    <a:srgbClr val="FFFFFF"/>
                  </a:solidFill>
                  <a:effectLst>
                    <a:glow rad="101600">
                      <a:srgbClr val="000000">
                        <a:alpha val="40000"/>
                      </a:srgbClr>
                    </a:glow>
                  </a:effectLst>
                  <a:latin typeface="Segoe"/>
                </a:rPr>
                <a:t> CAS Site</a:t>
              </a:r>
              <a:endParaRPr lang="en-US" sz="1600" spc="-100" dirty="0">
                <a:ln w="18415" cmpd="sng">
                  <a:noFill/>
                  <a:prstDash val="solid"/>
                </a:ln>
                <a:solidFill>
                  <a:srgbClr val="FFFFFF"/>
                </a:solidFill>
                <a:effectLst>
                  <a:glow rad="101600">
                    <a:srgbClr val="000000">
                      <a:alpha val="40000"/>
                    </a:srgbClr>
                  </a:glow>
                </a:effectLst>
                <a:latin typeface="Segoe"/>
                <a:ea typeface="+mn-ea"/>
                <a:cs typeface="+mn-cs"/>
              </a:endParaRPr>
            </a:p>
          </p:txBody>
        </p:sp>
      </p:grpSp>
      <p:graphicFrame>
        <p:nvGraphicFramePr>
          <p:cNvPr id="123" name="Object 21"/>
          <p:cNvGraphicFramePr>
            <a:graphicFrameLocks noChangeAspect="1"/>
          </p:cNvGraphicFramePr>
          <p:nvPr/>
        </p:nvGraphicFramePr>
        <p:xfrm>
          <a:off x="1981202" y="992188"/>
          <a:ext cx="593725" cy="989012"/>
        </p:xfrm>
        <a:graphic>
          <a:graphicData uri="http://schemas.openxmlformats.org/presentationml/2006/ole">
            <p:oleObj spid="_x0000_s1142" name="Visio" r:id="rId13" imgW="745276" imgH="1240139" progId="">
              <p:embed/>
            </p:oleObj>
          </a:graphicData>
        </a:graphic>
      </p:graphicFrame>
      <p:cxnSp>
        <p:nvCxnSpPr>
          <p:cNvPr id="145" name="Straight Connector 144"/>
          <p:cNvCxnSpPr>
            <a:endCxn id="119" idx="4"/>
          </p:cNvCxnSpPr>
          <p:nvPr/>
        </p:nvCxnSpPr>
        <p:spPr>
          <a:xfrm flipV="1">
            <a:off x="914403" y="2122361"/>
            <a:ext cx="1407733" cy="87444"/>
          </a:xfrm>
          <a:prstGeom prst="line">
            <a:avLst/>
          </a:prstGeom>
          <a:ln w="63500" cap="rnd">
            <a:solidFill>
              <a:srgbClr val="00B0F0"/>
            </a:solidFill>
            <a:prstDash val="sysDot"/>
          </a:ln>
          <a:effectLst>
            <a:glow rad="63500">
              <a:srgbClr val="000000">
                <a:alpha val="10980"/>
              </a:srgbClr>
            </a:glow>
          </a:effectLst>
        </p:spPr>
        <p:style>
          <a:lnRef idx="1">
            <a:schemeClr val="accent1"/>
          </a:lnRef>
          <a:fillRef idx="0">
            <a:schemeClr val="accent1"/>
          </a:fillRef>
          <a:effectRef idx="0">
            <a:schemeClr val="accent1"/>
          </a:effectRef>
          <a:fontRef idx="minor">
            <a:schemeClr val="tx1"/>
          </a:fontRef>
        </p:style>
      </p:cxnSp>
      <p:pic>
        <p:nvPicPr>
          <p:cNvPr id="120" name="Picture 119" descr="C:\Users\jeffwe\Pictures\13343_Client_Infastructure_Monitoring_F.png"/>
          <p:cNvPicPr>
            <a:picLocks noChangeAspect="1" noChangeArrowheads="1"/>
          </p:cNvPicPr>
          <p:nvPr/>
        </p:nvPicPr>
        <p:blipFill>
          <a:blip r:embed="rId14" cstate="print"/>
          <a:srcRect/>
          <a:stretch>
            <a:fillRect/>
          </a:stretch>
        </p:blipFill>
        <p:spPr bwMode="auto">
          <a:xfrm>
            <a:off x="7620000" y="0"/>
            <a:ext cx="1524000" cy="1524000"/>
          </a:xfrm>
          <a:prstGeom prst="rect">
            <a:avLst/>
          </a:prstGeom>
          <a:noFill/>
        </p:spPr>
      </p:pic>
      <p:sp>
        <p:nvSpPr>
          <p:cNvPr id="146" name="Title 1"/>
          <p:cNvSpPr txBox="1">
            <a:spLocks/>
          </p:cNvSpPr>
          <p:nvPr/>
        </p:nvSpPr>
        <p:spPr>
          <a:xfrm>
            <a:off x="387054" y="228600"/>
            <a:ext cx="8375946" cy="498598"/>
          </a:xfrm>
          <a:prstGeom prst="rect">
            <a:avLst/>
          </a:prstGeom>
          <a:effectLst/>
        </p:spPr>
        <p:txBody>
          <a:bodyPr vert="horz" wrap="square" lIns="0" tIns="0" rIns="0" bIns="0" rtlCol="0" anchor="t">
            <a:norm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150" normalizeH="0" baseline="0" noProof="0" dirty="0" err="1"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ConfigMgr</a:t>
            </a:r>
            <a:r>
              <a:rPr lang="en-US" sz="3600" spc="-150" dirty="0" smtClean="0">
                <a:ln w="3175">
                  <a:noFill/>
                </a:ln>
                <a:gradFill flip="none" rotWithShape="1">
                  <a:gsLst>
                    <a:gs pos="0">
                      <a:schemeClr val="tx1"/>
                    </a:gs>
                    <a:gs pos="86000">
                      <a:schemeClr val="tx1"/>
                    </a:gs>
                  </a:gsLst>
                  <a:lin ang="5400000" scaled="0"/>
                  <a:tileRect/>
                </a:gradFill>
                <a:latin typeface="+mj-lt"/>
                <a:cs typeface="Arial" charset="0"/>
              </a:rPr>
              <a:t>.n</a:t>
            </a:r>
            <a:r>
              <a:rPr kumimoji="0" lang="en-US" sz="3600" b="0" i="0" u="none" strike="noStrike" kern="1200" cap="none" spc="-150" normalizeH="0" baseline="0" noProof="0" dirty="0" smtClean="0">
                <a:ln w="3175">
                  <a:noFill/>
                </a:ln>
                <a:gradFill flip="none" rotWithShape="1">
                  <a:gsLst>
                    <a:gs pos="0">
                      <a:schemeClr val="tx1"/>
                    </a:gs>
                    <a:gs pos="86000">
                      <a:schemeClr val="tx1"/>
                    </a:gs>
                  </a:gsLst>
                  <a:lin ang="5400000" scaled="0"/>
                  <a:tileRect/>
                </a:gradFill>
                <a:effectLst/>
                <a:uLnTx/>
                <a:uFillTx/>
                <a:latin typeface="+mj-lt"/>
                <a:ea typeface="+mn-ea"/>
                <a:cs typeface="Arial" charset="0"/>
              </a:rPr>
              <a:t>ext Site Server Model</a:t>
            </a:r>
            <a:endParaRPr kumimoji="0" lang="en-US" sz="3600" b="0" i="0" u="none" strike="noStrike" kern="1200" cap="none" spc="-150" normalizeH="0" baseline="0" noProof="0" dirty="0">
              <a:ln w="3175">
                <a:noFill/>
              </a:ln>
              <a:gradFill flip="none" rotWithShape="1">
                <a:gsLst>
                  <a:gs pos="0">
                    <a:schemeClr val="tx1"/>
                  </a:gs>
                  <a:gs pos="86000">
                    <a:schemeClr val="tx1"/>
                  </a:gs>
                </a:gsLst>
                <a:lin ang="5400000" scaled="0"/>
                <a:tileRect/>
              </a:gradFill>
              <a:effectLst/>
              <a:uLnTx/>
              <a:uFillTx/>
              <a:latin typeface="+mj-lt"/>
              <a:ea typeface="+mn-ea"/>
              <a:cs typeface="Arial" charset="0"/>
            </a:endParaRPr>
          </a:p>
        </p:txBody>
      </p:sp>
    </p:spTree>
    <p:extLst>
      <p:ext uri="{BB962C8B-B14F-4D97-AF65-F5344CB8AC3E}">
        <p14:creationId xmlns:p14="http://schemas.microsoft.com/office/powerpoint/2010/main" xmlns="" val="321538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21"/>
                                        </p:tgtEl>
                                      </p:cBhvr>
                                    </p:animEffect>
                                    <p:set>
                                      <p:cBhvr>
                                        <p:cTn id="12" dur="1" fill="hold">
                                          <p:stCondLst>
                                            <p:cond delay="499"/>
                                          </p:stCondLst>
                                        </p:cTn>
                                        <p:tgtEl>
                                          <p:spTgt spid="12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fade">
                                      <p:cBhvr>
                                        <p:cTn id="17" dur="500"/>
                                        <p:tgtEl>
                                          <p:spTgt spid="1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31"/>
                                        </p:tgtEl>
                                      </p:cBhvr>
                                    </p:animEffect>
                                    <p:set>
                                      <p:cBhvr>
                                        <p:cTn id="22" dur="1" fill="hold">
                                          <p:stCondLst>
                                            <p:cond delay="499"/>
                                          </p:stCondLst>
                                        </p:cTn>
                                        <p:tgtEl>
                                          <p:spTgt spid="13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4"/>
                                        </p:tgtEl>
                                        <p:attrNameLst>
                                          <p:attrName>style.visibility</p:attrName>
                                        </p:attrNameLst>
                                      </p:cBhvr>
                                      <p:to>
                                        <p:strVal val="visible"/>
                                      </p:to>
                                    </p:set>
                                    <p:animEffect transition="in" filter="fade">
                                      <p:cBhvr>
                                        <p:cTn id="27" dur="500"/>
                                        <p:tgtEl>
                                          <p:spTgt spid="1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34"/>
                                        </p:tgtEl>
                                      </p:cBhvr>
                                    </p:animEffect>
                                    <p:set>
                                      <p:cBhvr>
                                        <p:cTn id="32" dur="1" fill="hold">
                                          <p:stCondLst>
                                            <p:cond delay="499"/>
                                          </p:stCondLst>
                                        </p:cTn>
                                        <p:tgtEl>
                                          <p:spTgt spid="1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 0  L 0 0.33333  E" pathEditMode="relative" ptsTypes="">
                                      <p:cBhvr>
                                        <p:cTn id="36" dur="500" fill="hold"/>
                                        <p:tgtEl>
                                          <p:spTgt spid="4"/>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35"/>
                                        </p:tgtEl>
                                        <p:attrNameLst>
                                          <p:attrName>style.visibility</p:attrName>
                                        </p:attrNameLst>
                                      </p:cBhvr>
                                      <p:to>
                                        <p:strVal val="visible"/>
                                      </p:to>
                                    </p:set>
                                    <p:animEffect transition="in" filter="wipe(down)">
                                      <p:cBhvr>
                                        <p:cTn id="41" dur="500"/>
                                        <p:tgtEl>
                                          <p:spTgt spid="23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4"/>
                                        </p:tgtEl>
                                      </p:cBhvr>
                                    </p:animEffect>
                                    <p:set>
                                      <p:cBhvr>
                                        <p:cTn id="46" dur="1" fill="hold">
                                          <p:stCondLst>
                                            <p:cond delay="499"/>
                                          </p:stCondLst>
                                        </p:cTn>
                                        <p:tgtEl>
                                          <p:spTgt spid="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56" presetClass="path" presetSubtype="0" accel="50000" decel="50000" fill="hold" nodeType="clickEffect">
                                  <p:stCondLst>
                                    <p:cond delay="0"/>
                                  </p:stCondLst>
                                  <p:childTnLst>
                                    <p:animMotion origin="layout" path="M 3.33333E-6 3.7037E-6 L 0.09375 -0.20116 " pathEditMode="relative" rAng="0" ptsTypes="AA">
                                      <p:cBhvr>
                                        <p:cTn id="50" dur="500" fill="hold"/>
                                        <p:tgtEl>
                                          <p:spTgt spid="19"/>
                                        </p:tgtEl>
                                        <p:attrNameLst>
                                          <p:attrName>ppt_x</p:attrName>
                                          <p:attrName>ppt_y</p:attrName>
                                        </p:attrNameLst>
                                      </p:cBhvr>
                                      <p:rCtr x="4688" y="-10069"/>
                                    </p:animMotion>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9"/>
                                        </p:tgtEl>
                                      </p:cBhvr>
                                    </p:animEffect>
                                    <p:set>
                                      <p:cBhvr>
                                        <p:cTn id="55" dur="1" fill="hold">
                                          <p:stCondLst>
                                            <p:cond delay="499"/>
                                          </p:stCondLst>
                                        </p:cTn>
                                        <p:tgtEl>
                                          <p:spTgt spid="19"/>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28"/>
                                        </p:tgtEl>
                                      </p:cBhvr>
                                    </p:animEffect>
                                    <p:set>
                                      <p:cBhvr>
                                        <p:cTn id="60" dur="1" fill="hold">
                                          <p:stCondLst>
                                            <p:cond delay="499"/>
                                          </p:stCondLst>
                                        </p:cTn>
                                        <p:tgtEl>
                                          <p:spTgt spid="2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down)">
                                      <p:cBhvr>
                                        <p:cTn id="65" dur="50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35" presetClass="path" presetSubtype="0" accel="50000" decel="50000" fill="hold" nodeType="clickEffect">
                                  <p:stCondLst>
                                    <p:cond delay="0"/>
                                  </p:stCondLst>
                                  <p:childTnLst>
                                    <p:animMotion origin="layout" path="M 0 -2.22222E-6 L -0.15833 -2.22222E-6 " pathEditMode="relative" rAng="0" ptsTypes="AA">
                                      <p:cBhvr>
                                        <p:cTn id="69" dur="500" fill="hold"/>
                                        <p:tgtEl>
                                          <p:spTgt spid="16"/>
                                        </p:tgtEl>
                                        <p:attrNameLst>
                                          <p:attrName>ppt_x</p:attrName>
                                          <p:attrName>ppt_y</p:attrName>
                                        </p:attrNameLst>
                                      </p:cBhvr>
                                      <p:rCtr x="-79" y="0"/>
                                    </p:animMotion>
                                  </p:childTnLst>
                                </p:cTn>
                              </p:par>
                              <p:par>
                                <p:cTn id="70" presetID="10" presetClass="exit" presetSubtype="0" fill="hold" nodeType="withEffect">
                                  <p:stCondLst>
                                    <p:cond delay="0"/>
                                  </p:stCondLst>
                                  <p:childTnLst>
                                    <p:animEffect transition="out" filter="fade">
                                      <p:cBhvr>
                                        <p:cTn id="71" dur="500"/>
                                        <p:tgtEl>
                                          <p:spTgt spid="21"/>
                                        </p:tgtEl>
                                      </p:cBhvr>
                                    </p:animEffect>
                                    <p:set>
                                      <p:cBhvr>
                                        <p:cTn id="72" dur="1" fill="hold">
                                          <p:stCondLst>
                                            <p:cond delay="499"/>
                                          </p:stCondLst>
                                        </p:cTn>
                                        <p:tgtEl>
                                          <p:spTgt spid="2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16"/>
                                        </p:tgtEl>
                                      </p:cBhvr>
                                    </p:animEffect>
                                    <p:set>
                                      <p:cBhvr>
                                        <p:cTn id="77" dur="1" fill="hold">
                                          <p:stCondLst>
                                            <p:cond delay="499"/>
                                          </p:stCondLst>
                                        </p:cTn>
                                        <p:tgtEl>
                                          <p:spTgt spid="16"/>
                                        </p:tgtEl>
                                        <p:attrNameLst>
                                          <p:attrName>style.visibility</p:attrName>
                                        </p:attrNameLst>
                                      </p:cBhvr>
                                      <p:to>
                                        <p:strVal val="hidden"/>
                                      </p:to>
                                    </p:set>
                                  </p:childTnLst>
                                </p:cTn>
                              </p:par>
                              <p:par>
                                <p:cTn id="78" presetID="2" presetClass="exit" presetSubtype="4" fill="hold" grpId="0" nodeType="withEffect">
                                  <p:stCondLst>
                                    <p:cond delay="0"/>
                                  </p:stCondLst>
                                  <p:childTnLst>
                                    <p:anim calcmode="lin" valueType="num">
                                      <p:cBhvr additive="base">
                                        <p:cTn id="79" dur="500"/>
                                        <p:tgtEl>
                                          <p:spTgt spid="138"/>
                                        </p:tgtEl>
                                        <p:attrNameLst>
                                          <p:attrName>ppt_x</p:attrName>
                                        </p:attrNameLst>
                                      </p:cBhvr>
                                      <p:tavLst>
                                        <p:tav tm="0">
                                          <p:val>
                                            <p:strVal val="ppt_x"/>
                                          </p:val>
                                        </p:tav>
                                        <p:tav tm="100000">
                                          <p:val>
                                            <p:strVal val="ppt_x"/>
                                          </p:val>
                                        </p:tav>
                                      </p:tavLst>
                                    </p:anim>
                                    <p:anim calcmode="lin" valueType="num">
                                      <p:cBhvr additive="base">
                                        <p:cTn id="80" dur="500"/>
                                        <p:tgtEl>
                                          <p:spTgt spid="138"/>
                                        </p:tgtEl>
                                        <p:attrNameLst>
                                          <p:attrName>ppt_y</p:attrName>
                                        </p:attrNameLst>
                                      </p:cBhvr>
                                      <p:tavLst>
                                        <p:tav tm="0">
                                          <p:val>
                                            <p:strVal val="ppt_y"/>
                                          </p:val>
                                        </p:tav>
                                        <p:tav tm="100000">
                                          <p:val>
                                            <p:strVal val="1+ppt_h/2"/>
                                          </p:val>
                                        </p:tav>
                                      </p:tavLst>
                                    </p:anim>
                                    <p:set>
                                      <p:cBhvr>
                                        <p:cTn id="81" dur="1" fill="hold">
                                          <p:stCondLst>
                                            <p:cond delay="499"/>
                                          </p:stCondLst>
                                        </p:cTn>
                                        <p:tgtEl>
                                          <p:spTgt spid="138"/>
                                        </p:tgtEl>
                                        <p:attrNameLst>
                                          <p:attrName>style.visibility</p:attrName>
                                        </p:attrNameLst>
                                      </p:cBhvr>
                                      <p:to>
                                        <p:strVal val="hidden"/>
                                      </p:to>
                                    </p:set>
                                  </p:childTnLst>
                                </p:cTn>
                              </p:par>
                            </p:childTnLst>
                          </p:cTn>
                        </p:par>
                        <p:par>
                          <p:cTn id="82" fill="hold">
                            <p:stCondLst>
                              <p:cond delay="500"/>
                            </p:stCondLst>
                            <p:childTnLst>
                              <p:par>
                                <p:cTn id="83" presetID="2" presetClass="entr" presetSubtype="4" fill="hold" grpId="0" nodeType="afterEffect">
                                  <p:stCondLst>
                                    <p:cond delay="0"/>
                                  </p:stCondLst>
                                  <p:childTnLst>
                                    <p:set>
                                      <p:cBhvr>
                                        <p:cTn id="84" dur="1" fill="hold">
                                          <p:stCondLst>
                                            <p:cond delay="0"/>
                                          </p:stCondLst>
                                        </p:cTn>
                                        <p:tgtEl>
                                          <p:spTgt spid="114"/>
                                        </p:tgtEl>
                                        <p:attrNameLst>
                                          <p:attrName>style.visibility</p:attrName>
                                        </p:attrNameLst>
                                      </p:cBhvr>
                                      <p:to>
                                        <p:strVal val="visible"/>
                                      </p:to>
                                    </p:set>
                                    <p:anim calcmode="lin" valueType="num">
                                      <p:cBhvr additive="base">
                                        <p:cTn id="85" dur="500" fill="hold"/>
                                        <p:tgtEl>
                                          <p:spTgt spid="114"/>
                                        </p:tgtEl>
                                        <p:attrNameLst>
                                          <p:attrName>ppt_x</p:attrName>
                                        </p:attrNameLst>
                                      </p:cBhvr>
                                      <p:tavLst>
                                        <p:tav tm="0">
                                          <p:val>
                                            <p:strVal val="#ppt_x"/>
                                          </p:val>
                                        </p:tav>
                                        <p:tav tm="100000">
                                          <p:val>
                                            <p:strVal val="#ppt_x"/>
                                          </p:val>
                                        </p:tav>
                                      </p:tavLst>
                                    </p:anim>
                                    <p:anim calcmode="lin" valueType="num">
                                      <p:cBhvr additive="base">
                                        <p:cTn id="86"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35" presetClass="path" presetSubtype="0" accel="50000" decel="50000" fill="hold" nodeType="clickEffect">
                                  <p:stCondLst>
                                    <p:cond delay="0"/>
                                  </p:stCondLst>
                                  <p:childTnLst>
                                    <p:animMotion origin="layout" path="M 3.33333E-6 4.44444E-6 L -0.05834 -0.15 " pathEditMode="relative" rAng="0" ptsTypes="AA">
                                      <p:cBhvr>
                                        <p:cTn id="90" dur="500" fill="hold"/>
                                        <p:tgtEl>
                                          <p:spTgt spid="232"/>
                                        </p:tgtEl>
                                        <p:attrNameLst>
                                          <p:attrName>ppt_x</p:attrName>
                                          <p:attrName>ppt_y</p:attrName>
                                        </p:attrNameLst>
                                      </p:cBhvr>
                                      <p:rCtr x="-29" y="-75"/>
                                    </p:animMotion>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145"/>
                                        </p:tgtEl>
                                        <p:attrNameLst>
                                          <p:attrName>style.visibility</p:attrName>
                                        </p:attrNameLst>
                                      </p:cBhvr>
                                      <p:to>
                                        <p:strVal val="visible"/>
                                      </p:to>
                                    </p:set>
                                    <p:animEffect transition="in" filter="wipe(down)">
                                      <p:cBhvr>
                                        <p:cTn id="95" dur="500"/>
                                        <p:tgtEl>
                                          <p:spTgt spid="145"/>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0" nodeType="clickEffect">
                                  <p:stCondLst>
                                    <p:cond delay="0"/>
                                  </p:stCondLst>
                                  <p:childTnLst>
                                    <p:animEffect transition="out" filter="wipe(down)">
                                      <p:cBhvr>
                                        <p:cTn id="99" dur="500"/>
                                        <p:tgtEl>
                                          <p:spTgt spid="2"/>
                                        </p:tgtEl>
                                      </p:cBhvr>
                                    </p:animEffect>
                                    <p:set>
                                      <p:cBhvr>
                                        <p:cTn id="100" dur="1" fill="hold">
                                          <p:stCondLst>
                                            <p:cond delay="499"/>
                                          </p:stCondLst>
                                        </p:cTn>
                                        <p:tgtEl>
                                          <p:spTgt spid="2"/>
                                        </p:tgtEl>
                                        <p:attrNameLst>
                                          <p:attrName>style.visibility</p:attrName>
                                        </p:attrNameLst>
                                      </p:cBhvr>
                                      <p:to>
                                        <p:strVal val="hidden"/>
                                      </p:to>
                                    </p:set>
                                  </p:childTnLst>
                                </p:cTn>
                              </p:par>
                            </p:childTnLst>
                          </p:cTn>
                        </p:par>
                        <p:par>
                          <p:cTn id="101" fill="hold">
                            <p:stCondLst>
                              <p:cond delay="500"/>
                            </p:stCondLst>
                            <p:childTnLst>
                              <p:par>
                                <p:cTn id="102" presetID="22" presetClass="entr" presetSubtype="4" fill="hold" grpId="0" nodeType="afterEffect">
                                  <p:stCondLst>
                                    <p:cond delay="0"/>
                                  </p:stCondLst>
                                  <p:childTnLst>
                                    <p:set>
                                      <p:cBhvr>
                                        <p:cTn id="103" dur="1" fill="hold">
                                          <p:stCondLst>
                                            <p:cond delay="0"/>
                                          </p:stCondLst>
                                        </p:cTn>
                                        <p:tgtEl>
                                          <p:spTgt spid="146"/>
                                        </p:tgtEl>
                                        <p:attrNameLst>
                                          <p:attrName>style.visibility</p:attrName>
                                        </p:attrNameLst>
                                      </p:cBhvr>
                                      <p:to>
                                        <p:strVal val="visible"/>
                                      </p:to>
                                    </p:set>
                                    <p:animEffect transition="in" filter="wipe(down)">
                                      <p:cBhvr>
                                        <p:cTn id="104"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8" grpId="0"/>
      <p:bldP spid="114" grpId="0"/>
      <p:bldP spid="1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Health</a:t>
            </a:r>
            <a:endParaRPr lang="en-US" dirty="0"/>
          </a:p>
        </p:txBody>
      </p:sp>
      <p:sp>
        <p:nvSpPr>
          <p:cNvPr id="3" name="Content Placeholder 2"/>
          <p:cNvSpPr>
            <a:spLocks noGrp="1"/>
          </p:cNvSpPr>
          <p:nvPr>
            <p:ph idx="1"/>
          </p:nvPr>
        </p:nvSpPr>
        <p:spPr>
          <a:xfrm>
            <a:off x="381000" y="1447800"/>
            <a:ext cx="8382000" cy="5257800"/>
          </a:xfrm>
        </p:spPr>
        <p:txBody>
          <a:bodyPr>
            <a:normAutofit lnSpcReduction="10000"/>
          </a:bodyPr>
          <a:lstStyle/>
          <a:p>
            <a:r>
              <a:rPr lang="en-US" dirty="0" smtClean="0"/>
              <a:t>Server-side metrics covering policy requests, HW &amp; SW Inventory, Heartbeat DDRs and Status Messages</a:t>
            </a:r>
          </a:p>
          <a:p>
            <a:r>
              <a:rPr lang="en-US" dirty="0" smtClean="0"/>
              <a:t>Out-of-the-box support for:</a:t>
            </a:r>
          </a:p>
          <a:p>
            <a:pPr lvl="1"/>
            <a:r>
              <a:rPr lang="en-US" dirty="0" smtClean="0">
                <a:solidFill>
                  <a:schemeClr val="tx1">
                    <a:lumMod val="95000"/>
                    <a:lumOff val="5000"/>
                  </a:schemeClr>
                </a:solidFill>
              </a:rPr>
              <a:t>Client prerequisite monitoring &amp; remediation</a:t>
            </a:r>
          </a:p>
          <a:p>
            <a:pPr lvl="1"/>
            <a:r>
              <a:rPr lang="en-US" dirty="0" smtClean="0">
                <a:solidFill>
                  <a:schemeClr val="tx1">
                    <a:lumMod val="95000"/>
                    <a:lumOff val="5000"/>
                  </a:schemeClr>
                </a:solidFill>
              </a:rPr>
              <a:t>Automatic </a:t>
            </a:r>
            <a:r>
              <a:rPr lang="en-US" dirty="0" err="1" smtClean="0">
                <a:solidFill>
                  <a:schemeClr val="tx1">
                    <a:lumMod val="95000"/>
                    <a:lumOff val="5000"/>
                  </a:schemeClr>
                </a:solidFill>
              </a:rPr>
              <a:t>ConfigMgr</a:t>
            </a:r>
            <a:r>
              <a:rPr lang="en-US" dirty="0" smtClean="0">
                <a:solidFill>
                  <a:schemeClr val="tx1">
                    <a:lumMod val="95000"/>
                    <a:lumOff val="5000"/>
                  </a:schemeClr>
                </a:solidFill>
              </a:rPr>
              <a:t> client reinstallation</a:t>
            </a:r>
          </a:p>
          <a:p>
            <a:pPr lvl="1"/>
            <a:r>
              <a:rPr lang="en-US" dirty="0" smtClean="0">
                <a:solidFill>
                  <a:schemeClr val="tx1">
                    <a:lumMod val="95000"/>
                    <a:lumOff val="5000"/>
                  </a:schemeClr>
                </a:solidFill>
              </a:rPr>
              <a:t>Windows Services monitoring &amp; remediation</a:t>
            </a:r>
          </a:p>
          <a:p>
            <a:pPr lvl="1"/>
            <a:r>
              <a:rPr lang="en-US" dirty="0" smtClean="0">
                <a:solidFill>
                  <a:schemeClr val="tx1">
                    <a:lumMod val="95000"/>
                    <a:lumOff val="5000"/>
                  </a:schemeClr>
                </a:solidFill>
              </a:rPr>
              <a:t>WMI Repository, Namespace, Class, and Instance health evaluation monitoring &amp; remediation</a:t>
            </a:r>
            <a:endParaRPr lang="en-US" dirty="0" smtClean="0"/>
          </a:p>
          <a:p>
            <a:r>
              <a:rPr lang="en-US" dirty="0" smtClean="0"/>
              <a:t>Customize for your environment</a:t>
            </a:r>
          </a:p>
          <a:p>
            <a:r>
              <a:rPr lang="en-US" dirty="0" smtClean="0"/>
              <a:t>In-console alerts when healthy/unhealthy ratio drops below configurable threshold</a:t>
            </a:r>
          </a:p>
          <a:p>
            <a:endParaRPr lang="en-US" dirty="0" smtClean="0"/>
          </a:p>
        </p:txBody>
      </p:sp>
    </p:spTree>
    <p:extLst>
      <p:ext uri="{BB962C8B-B14F-4D97-AF65-F5344CB8AC3E}">
        <p14:creationId xmlns:p14="http://schemas.microsoft.com/office/powerpoint/2010/main" xmlns="" val="399147481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Client Health Admin Dashboard</a:t>
            </a:r>
            <a:endParaRPr lang="en-US" dirty="0"/>
          </a:p>
        </p:txBody>
      </p:sp>
      <p:pic>
        <p:nvPicPr>
          <p:cNvPr id="16" name="Picture 15" descr="ch overview.jpg"/>
          <p:cNvPicPr>
            <a:picLocks noChangeAspect="1"/>
          </p:cNvPicPr>
          <p:nvPr/>
        </p:nvPicPr>
        <p:blipFill>
          <a:blip r:embed="rId2"/>
          <a:stretch>
            <a:fillRect/>
          </a:stretch>
        </p:blipFill>
        <p:spPr>
          <a:xfrm>
            <a:off x="1752600" y="990600"/>
            <a:ext cx="5667375" cy="5505450"/>
          </a:xfrm>
          <a:prstGeom prst="rect">
            <a:avLst/>
          </a:prstGeom>
        </p:spPr>
      </p:pic>
      <p:pic>
        <p:nvPicPr>
          <p:cNvPr id="17" name="Picture 16" descr="client activity trends.jpg"/>
          <p:cNvPicPr>
            <a:picLocks noChangeAspect="1"/>
          </p:cNvPicPr>
          <p:nvPr/>
        </p:nvPicPr>
        <p:blipFill>
          <a:blip r:embed="rId3"/>
          <a:stretch>
            <a:fillRect/>
          </a:stretch>
        </p:blipFill>
        <p:spPr>
          <a:xfrm>
            <a:off x="1738312" y="1614487"/>
            <a:ext cx="5667375" cy="3629025"/>
          </a:xfrm>
          <a:prstGeom prst="rect">
            <a:avLst/>
          </a:prstGeom>
        </p:spPr>
      </p:pic>
    </p:spTree>
    <p:extLst>
      <p:ext uri="{BB962C8B-B14F-4D97-AF65-F5344CB8AC3E}">
        <p14:creationId xmlns:p14="http://schemas.microsoft.com/office/powerpoint/2010/main" xmlns="" val="234637049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Infrastructure </a:t>
            </a:r>
            <a:r>
              <a:rPr lang="en-US" dirty="0"/>
              <a:t>Changes</a:t>
            </a:r>
            <a:br>
              <a:rPr lang="en-US" dirty="0"/>
            </a:br>
            <a:r>
              <a:rPr lang="en-US" sz="3600" dirty="0" smtClean="0"/>
              <a:t>Integrated SQL Reporting</a:t>
            </a:r>
            <a:endParaRPr lang="en-US" sz="3600" dirty="0"/>
          </a:p>
        </p:txBody>
      </p:sp>
      <p:sp>
        <p:nvSpPr>
          <p:cNvPr id="3" name="Text Placeholder 2"/>
          <p:cNvSpPr>
            <a:spLocks noGrp="1"/>
          </p:cNvSpPr>
          <p:nvPr>
            <p:ph type="body" sz="quarter" idx="10"/>
          </p:nvPr>
        </p:nvSpPr>
        <p:spPr>
          <a:xfrm>
            <a:off x="381000" y="1676400"/>
            <a:ext cx="8382000" cy="4608248"/>
          </a:xfrm>
        </p:spPr>
        <p:txBody>
          <a:bodyPr>
            <a:normAutofit/>
          </a:bodyPr>
          <a:lstStyle/>
          <a:p>
            <a:r>
              <a:rPr lang="en-US" dirty="0" smtClean="0">
                <a:solidFill>
                  <a:schemeClr val="tx1"/>
                </a:solidFill>
              </a:rPr>
              <a:t>100% SQL Server </a:t>
            </a:r>
            <a:r>
              <a:rPr lang="en-US" dirty="0">
                <a:solidFill>
                  <a:schemeClr val="tx1"/>
                </a:solidFill>
              </a:rPr>
              <a:t>Reporting </a:t>
            </a:r>
            <a:r>
              <a:rPr lang="en-US" dirty="0" smtClean="0">
                <a:solidFill>
                  <a:schemeClr val="tx1"/>
                </a:solidFill>
              </a:rPr>
              <a:t>Services</a:t>
            </a:r>
            <a:endParaRPr lang="en-US" dirty="0">
              <a:solidFill>
                <a:schemeClr val="tx1"/>
              </a:solidFill>
            </a:endParaRPr>
          </a:p>
          <a:p>
            <a:pPr lvl="1"/>
            <a:r>
              <a:rPr lang="en-US" dirty="0" smtClean="0">
                <a:solidFill>
                  <a:schemeClr val="tx1"/>
                </a:solidFill>
              </a:rPr>
              <a:t>SQL </a:t>
            </a:r>
            <a:r>
              <a:rPr lang="en-US" dirty="0">
                <a:solidFill>
                  <a:schemeClr val="tx1"/>
                </a:solidFill>
              </a:rPr>
              <a:t>Reporting Services 2008 Sp1 </a:t>
            </a:r>
            <a:r>
              <a:rPr lang="en-US" dirty="0" smtClean="0">
                <a:solidFill>
                  <a:schemeClr val="tx1"/>
                </a:solidFill>
              </a:rPr>
              <a:t>required</a:t>
            </a:r>
          </a:p>
          <a:p>
            <a:pPr lvl="1"/>
            <a:r>
              <a:rPr lang="en-US" dirty="0" err="1" smtClean="0">
                <a:solidFill>
                  <a:schemeClr val="tx1"/>
                </a:solidFill>
              </a:rPr>
              <a:t>ConfigMgr</a:t>
            </a:r>
            <a:r>
              <a:rPr lang="en-US" dirty="0" smtClean="0">
                <a:solidFill>
                  <a:schemeClr val="tx1"/>
                </a:solidFill>
              </a:rPr>
              <a:t>-to-</a:t>
            </a:r>
            <a:r>
              <a:rPr lang="en-US" dirty="0" smtClean="0">
                <a:solidFill>
                  <a:schemeClr val="tx1"/>
                </a:solidFill>
                <a:sym typeface="Wingdings" pitchFamily="2" charset="2"/>
              </a:rPr>
              <a:t>SSRS report conversion tool available to </a:t>
            </a:r>
            <a:r>
              <a:rPr lang="en-US" dirty="0" err="1" smtClean="0">
                <a:solidFill>
                  <a:schemeClr val="tx1"/>
                </a:solidFill>
                <a:sym typeface="Wingdings" pitchFamily="2" charset="2"/>
              </a:rPr>
              <a:t>ConfigMgr</a:t>
            </a:r>
            <a:r>
              <a:rPr lang="en-US" dirty="0" smtClean="0">
                <a:solidFill>
                  <a:schemeClr val="tx1"/>
                </a:solidFill>
                <a:sym typeface="Wingdings" pitchFamily="2" charset="2"/>
              </a:rPr>
              <a:t> 2007 R2 customers</a:t>
            </a:r>
          </a:p>
          <a:p>
            <a:pPr lvl="1"/>
            <a:r>
              <a:rPr lang="en-US" dirty="0" smtClean="0">
                <a:solidFill>
                  <a:schemeClr val="tx1"/>
                </a:solidFill>
              </a:rPr>
              <a:t>View </a:t>
            </a:r>
            <a:r>
              <a:rPr lang="en-US" dirty="0">
                <a:solidFill>
                  <a:schemeClr val="tx1"/>
                </a:solidFill>
              </a:rPr>
              <a:t>subscriptions for reports</a:t>
            </a:r>
          </a:p>
          <a:p>
            <a:pPr lvl="1"/>
            <a:r>
              <a:rPr lang="en-US" dirty="0" smtClean="0">
                <a:solidFill>
                  <a:schemeClr val="tx1"/>
                </a:solidFill>
              </a:rPr>
              <a:t>Launch SSRS </a:t>
            </a:r>
            <a:r>
              <a:rPr lang="en-US" dirty="0">
                <a:solidFill>
                  <a:schemeClr val="tx1"/>
                </a:solidFill>
              </a:rPr>
              <a:t>Report Builder </a:t>
            </a:r>
            <a:r>
              <a:rPr lang="en-US" dirty="0" smtClean="0">
                <a:solidFill>
                  <a:schemeClr val="tx1"/>
                </a:solidFill>
              </a:rPr>
              <a:t>2.0 for report authoring</a:t>
            </a:r>
            <a:endParaRPr lang="en-US" dirty="0">
              <a:solidFill>
                <a:schemeClr val="tx1"/>
              </a:solidFill>
            </a:endParaRPr>
          </a:p>
          <a:p>
            <a:pPr>
              <a:buNone/>
            </a:pPr>
            <a:endParaRPr lang="en-US" dirty="0"/>
          </a:p>
        </p:txBody>
      </p:sp>
      <p:pic>
        <p:nvPicPr>
          <p:cNvPr id="4" name="Picture 3" descr="C:\Users\jeffwe\Pictures\13343_Client_Infastructure_Monitoring_F.png"/>
          <p:cNvPicPr>
            <a:picLocks noChangeAspect="1" noChangeArrowheads="1"/>
          </p:cNvPicPr>
          <p:nvPr/>
        </p:nvPicPr>
        <p:blipFill>
          <a:blip r:embed="rId2" cstate="print"/>
          <a:srcRect/>
          <a:stretch>
            <a:fillRect/>
          </a:stretch>
        </p:blipFill>
        <p:spPr bwMode="auto">
          <a:xfrm>
            <a:off x="7620000" y="0"/>
            <a:ext cx="1524000" cy="1524000"/>
          </a:xfrm>
          <a:prstGeom prst="rect">
            <a:avLst/>
          </a:prstGeom>
          <a:noFill/>
        </p:spPr>
      </p:pic>
    </p:spTree>
    <p:extLst>
      <p:ext uri="{BB962C8B-B14F-4D97-AF65-F5344CB8AC3E}">
        <p14:creationId xmlns:p14="http://schemas.microsoft.com/office/powerpoint/2010/main" xmlns="" val="409425963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mn-cs"/>
              </a:rPr>
              <a:t>System Center Configuration Manager </a:t>
            </a:r>
            <a:r>
              <a:rPr sz="48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mn-cs"/>
              </a:rPr>
              <a:t>v.next</a:t>
            </a:r>
            <a:r>
              <a:rPr sz="4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mn-cs"/>
              </a:rPr>
              <a:t> Overview</a:t>
            </a:r>
            <a:endParaRPr sz="4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cs typeface="+mn-cs"/>
            </a:endParaRPr>
          </a:p>
        </p:txBody>
      </p:sp>
      <p:sp>
        <p:nvSpPr>
          <p:cNvPr id="3" name="Subtitle 2"/>
          <p:cNvSpPr>
            <a:spLocks noGrp="1"/>
          </p:cNvSpPr>
          <p:nvPr>
            <p:ph type="subTitle" idx="1"/>
          </p:nvPr>
        </p:nvSpPr>
        <p:spPr>
          <a:xfrm>
            <a:off x="4495847" y="5341785"/>
            <a:ext cx="4572526" cy="461665"/>
          </a:xfrm>
        </p:spPr>
        <p:txBody>
          <a:bodyPr/>
          <a:lstStyle/>
          <a:p>
            <a:r>
              <a:rPr lang="en-US" dirty="0" smtClean="0">
                <a:solidFill>
                  <a:schemeClr val="tx1"/>
                </a:solidFill>
              </a:rPr>
              <a:t>Wally Mead</a:t>
            </a:r>
            <a:endParaRPr lang="en-US" dirty="0" smtClean="0">
              <a:solidFill>
                <a:schemeClr val="tx1"/>
              </a:solidFill>
            </a:endParaRPr>
          </a:p>
          <a:p>
            <a:r>
              <a:rPr lang="en-US" dirty="0" smtClean="0">
                <a:solidFill>
                  <a:schemeClr val="tx1"/>
                </a:solidFill>
              </a:rPr>
              <a:t>Senior </a:t>
            </a:r>
            <a:r>
              <a:rPr lang="en-US" dirty="0" smtClean="0">
                <a:solidFill>
                  <a:schemeClr val="tx1"/>
                </a:solidFill>
              </a:rPr>
              <a:t>Program </a:t>
            </a:r>
            <a:r>
              <a:rPr lang="en-US" dirty="0" smtClean="0">
                <a:solidFill>
                  <a:schemeClr val="tx1"/>
                </a:solidFill>
              </a:rPr>
              <a:t>Manager</a:t>
            </a:r>
            <a:endParaRPr lang="en-US" dirty="0" smtClean="0">
              <a:solidFill>
                <a:schemeClr val="tx1"/>
              </a:solidFill>
            </a:endParaRPr>
          </a:p>
          <a:p>
            <a:r>
              <a:rPr lang="en-US" dirty="0" smtClean="0">
                <a:solidFill>
                  <a:schemeClr val="tx1"/>
                </a:solidFill>
              </a:rPr>
              <a:t>Microsoft</a:t>
            </a:r>
          </a:p>
          <a:p>
            <a:r>
              <a:rPr lang="en-US" dirty="0" smtClean="0">
                <a:solidFill>
                  <a:schemeClr val="tx1"/>
                </a:solidFill>
              </a:rPr>
              <a:t>Session Code: MGT302</a:t>
            </a:r>
            <a:endParaRPr 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2" name="Picture 6" descr="D:\DVD Art\DVD_ART34\Artwork_Imagery\Shapes\Circular shapes\3d Disc shapes\flat blue cylinder disc.png"/>
          <p:cNvPicPr>
            <a:picLocks noChangeAspect="1" noChangeArrowheads="1"/>
          </p:cNvPicPr>
          <p:nvPr/>
        </p:nvPicPr>
        <p:blipFill>
          <a:blip r:embed="rId3" cstate="print"/>
          <a:srcRect/>
          <a:stretch>
            <a:fillRect/>
          </a:stretch>
        </p:blipFill>
        <p:spPr bwMode="auto">
          <a:xfrm>
            <a:off x="533400" y="3810000"/>
            <a:ext cx="1676400" cy="609600"/>
          </a:xfrm>
          <a:prstGeom prst="rect">
            <a:avLst/>
          </a:prstGeom>
          <a:noFill/>
        </p:spPr>
      </p:pic>
      <p:pic>
        <p:nvPicPr>
          <p:cNvPr id="1030" name="Picture 6" descr="D:\DVD Art\DVD_ART34\Artwork_Imagery\Shapes\Circular shapes\3d Disc shapes\flat blue cylinder disc.png"/>
          <p:cNvPicPr>
            <a:picLocks noChangeAspect="1" noChangeArrowheads="1"/>
          </p:cNvPicPr>
          <p:nvPr/>
        </p:nvPicPr>
        <p:blipFill>
          <a:blip r:embed="rId3" cstate="print"/>
          <a:srcRect/>
          <a:stretch>
            <a:fillRect/>
          </a:stretch>
        </p:blipFill>
        <p:spPr bwMode="auto">
          <a:xfrm>
            <a:off x="533400" y="1905000"/>
            <a:ext cx="1676400" cy="609600"/>
          </a:xfrm>
          <a:prstGeom prst="rect">
            <a:avLst/>
          </a:prstGeom>
          <a:noFill/>
        </p:spPr>
      </p:pic>
      <p:pic>
        <p:nvPicPr>
          <p:cNvPr id="1029" name="Picture 5" descr="C:\Users\jeffwe\Pictures\13343_Simplified_Windows_Vista_Deployment_F.png"/>
          <p:cNvPicPr>
            <a:picLocks noChangeAspect="1" noChangeArrowheads="1"/>
          </p:cNvPicPr>
          <p:nvPr/>
        </p:nvPicPr>
        <p:blipFill>
          <a:blip r:embed="rId4" cstate="print"/>
          <a:srcRect/>
          <a:stretch>
            <a:fillRect/>
          </a:stretch>
        </p:blipFill>
        <p:spPr bwMode="auto">
          <a:xfrm>
            <a:off x="1219201" y="1600200"/>
            <a:ext cx="1143000" cy="1143000"/>
          </a:xfrm>
          <a:prstGeom prst="rect">
            <a:avLst/>
          </a:prstGeom>
          <a:noFill/>
        </p:spPr>
      </p:pic>
      <p:sp>
        <p:nvSpPr>
          <p:cNvPr id="33" name="Title 32"/>
          <p:cNvSpPr>
            <a:spLocks noGrp="1"/>
          </p:cNvSpPr>
          <p:nvPr>
            <p:ph type="title"/>
          </p:nvPr>
        </p:nvSpPr>
        <p:spPr>
          <a:xfrm>
            <a:off x="381000" y="230188"/>
            <a:ext cx="8382000" cy="836612"/>
          </a:xfrm>
          <a:ln>
            <a:noFill/>
          </a:ln>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l"/>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Keep our Customers Happy</a:t>
            </a:r>
            <a:endParaRPr 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pSp>
        <p:nvGrpSpPr>
          <p:cNvPr id="2" name="Group 33"/>
          <p:cNvGrpSpPr/>
          <p:nvPr/>
        </p:nvGrpSpPr>
        <p:grpSpPr>
          <a:xfrm>
            <a:off x="342900" y="1143000"/>
            <a:ext cx="8458200" cy="1447800"/>
            <a:chOff x="0" y="0"/>
            <a:chExt cx="8458200" cy="1183741"/>
          </a:xfrm>
        </p:grpSpPr>
        <p:sp>
          <p:nvSpPr>
            <p:cNvPr id="50" name="Rounded Rectangle 49"/>
            <p:cNvSpPr/>
            <p:nvPr/>
          </p:nvSpPr>
          <p:spPr>
            <a:xfrm>
              <a:off x="0" y="0"/>
              <a:ext cx="8458200" cy="1183741"/>
            </a:xfrm>
            <a:prstGeom prst="roundRect">
              <a:avLst>
                <a:gd name="adj" fmla="val 10000"/>
              </a:avLst>
            </a:prstGeom>
            <a:no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1" name="Rounded Rectangle 4"/>
            <p:cNvSpPr/>
            <p:nvPr/>
          </p:nvSpPr>
          <p:spPr>
            <a:xfrm>
              <a:off x="1943100" y="0"/>
              <a:ext cx="6515099" cy="1183741"/>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lvl="0" defTabSz="800100" eaLnBrk="0" fontAlgn="base" hangingPunct="0">
                <a:lnSpc>
                  <a:spcPct val="90000"/>
                </a:lnSpc>
                <a:spcBef>
                  <a:spcPct val="0"/>
                </a:spcBef>
                <a:spcAft>
                  <a:spcPct val="0"/>
                </a:spcAft>
              </a:pPr>
              <a:r>
                <a:rPr lang="en-US" b="1" dirty="0">
                  <a:solidFill>
                    <a:schemeClr val="tx1"/>
                  </a:solidFill>
                  <a:effectLst>
                    <a:outerShdw blurRad="38100" dist="38100" dir="2700000" algn="tl">
                      <a:srgbClr val="000000">
                        <a:alpha val="43137"/>
                      </a:srgbClr>
                    </a:outerShdw>
                  </a:effectLst>
                  <a:latin typeface="Segoe"/>
                </a:rPr>
                <a:t>Embrace User Centric</a:t>
              </a:r>
              <a:endParaRPr lang="en-US" sz="1600" dirty="0">
                <a:solidFill>
                  <a:schemeClr val="tx1"/>
                </a:solidFill>
                <a:latin typeface="Segoe"/>
              </a:endParaRPr>
            </a:p>
            <a:p>
              <a:pPr marL="693738" lvl="2" indent="-236538" fontAlgn="base">
                <a:lnSpc>
                  <a:spcPct val="90000"/>
                </a:lnSpc>
                <a:spcBef>
                  <a:spcPct val="20000"/>
                </a:spcBef>
                <a:spcAft>
                  <a:spcPct val="15000"/>
                </a:spcAft>
                <a:buFont typeface="Arial" pitchFamily="34" charset="0"/>
                <a:buChar char="•"/>
              </a:pPr>
              <a:r>
                <a:rPr lang="en-US" sz="1400" dirty="0">
                  <a:solidFill>
                    <a:schemeClr val="tx1"/>
                  </a:solidFill>
                  <a:latin typeface="Segoe"/>
                </a:rPr>
                <a:t>Provide a rich application management model to capture admin intent</a:t>
              </a:r>
            </a:p>
            <a:p>
              <a:pPr marL="693738" lvl="2" indent="-236538" fontAlgn="base">
                <a:lnSpc>
                  <a:spcPct val="90000"/>
                </a:lnSpc>
                <a:spcBef>
                  <a:spcPct val="20000"/>
                </a:spcBef>
                <a:spcAft>
                  <a:spcPct val="15000"/>
                </a:spcAft>
                <a:buFont typeface="Arial" pitchFamily="34" charset="0"/>
                <a:buChar char="•"/>
              </a:pPr>
              <a:r>
                <a:rPr lang="en-US" sz="1400" dirty="0">
                  <a:solidFill>
                    <a:schemeClr val="tx1"/>
                  </a:solidFill>
                  <a:latin typeface="Segoe"/>
                </a:rPr>
                <a:t>Allow the administrator to think users first</a:t>
              </a:r>
            </a:p>
            <a:p>
              <a:pPr marL="693738" lvl="2" indent="-236538" fontAlgn="base">
                <a:lnSpc>
                  <a:spcPct val="90000"/>
                </a:lnSpc>
                <a:spcBef>
                  <a:spcPct val="20000"/>
                </a:spcBef>
                <a:spcAft>
                  <a:spcPct val="15000"/>
                </a:spcAft>
                <a:buFont typeface="Arial" pitchFamily="34" charset="0"/>
                <a:buChar char="•"/>
              </a:pPr>
              <a:r>
                <a:rPr lang="en-US" sz="1400" dirty="0">
                  <a:solidFill>
                    <a:schemeClr val="tx1"/>
                  </a:solidFill>
                  <a:latin typeface="Segoe"/>
                </a:rPr>
                <a:t>Allow the user to define their relationship to applications</a:t>
              </a:r>
            </a:p>
          </p:txBody>
        </p:sp>
      </p:grpSp>
      <p:grpSp>
        <p:nvGrpSpPr>
          <p:cNvPr id="3" name="Group 36"/>
          <p:cNvGrpSpPr/>
          <p:nvPr/>
        </p:nvGrpSpPr>
        <p:grpSpPr>
          <a:xfrm>
            <a:off x="342900" y="2765042"/>
            <a:ext cx="8458200" cy="1730758"/>
            <a:chOff x="0" y="1302115"/>
            <a:chExt cx="8458200" cy="1425958"/>
          </a:xfrm>
          <a:noFill/>
        </p:grpSpPr>
        <p:sp>
          <p:nvSpPr>
            <p:cNvPr id="48" name="Rounded Rectangle 47"/>
            <p:cNvSpPr/>
            <p:nvPr/>
          </p:nvSpPr>
          <p:spPr>
            <a:xfrm>
              <a:off x="0" y="1302115"/>
              <a:ext cx="8458200" cy="1425958"/>
            </a:xfrm>
            <a:prstGeom prst="roundRect">
              <a:avLst>
                <a:gd name="adj" fmla="val 10000"/>
              </a:avLst>
            </a:prstGeom>
            <a:grp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ounded Rectangle 7"/>
            <p:cNvSpPr/>
            <p:nvPr/>
          </p:nvSpPr>
          <p:spPr>
            <a:xfrm>
              <a:off x="1943100" y="1302115"/>
              <a:ext cx="6515099" cy="1425958"/>
            </a:xfrm>
            <a:prstGeom prst="rect">
              <a:avLst/>
            </a:prstGeom>
            <a:grpFill/>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lvl="0" defTabSz="800100" eaLnBrk="0" fontAlgn="base" hangingPunct="0">
                <a:lnSpc>
                  <a:spcPct val="90000"/>
                </a:lnSpc>
                <a:spcBef>
                  <a:spcPct val="0"/>
                </a:spcBef>
                <a:spcAft>
                  <a:spcPct val="0"/>
                </a:spcAft>
              </a:pPr>
              <a:r>
                <a:rPr lang="en-US" b="1" dirty="0">
                  <a:solidFill>
                    <a:schemeClr val="tx1"/>
                  </a:solidFill>
                  <a:effectLst>
                    <a:outerShdw blurRad="38100" dist="38100" dir="2700000" algn="tl">
                      <a:srgbClr val="000000">
                        <a:alpha val="43137"/>
                      </a:srgbClr>
                    </a:outerShdw>
                  </a:effectLst>
                  <a:latin typeface="Segoe"/>
                </a:rPr>
                <a:t>Simplify and improve our cores</a:t>
              </a:r>
            </a:p>
            <a:p>
              <a:pPr marL="693738" lvl="2" indent="-236538">
                <a:lnSpc>
                  <a:spcPct val="90000"/>
                </a:lnSpc>
                <a:spcBef>
                  <a:spcPct val="20000"/>
                </a:spcBef>
                <a:spcAft>
                  <a:spcPct val="15000"/>
                </a:spcAft>
                <a:buFont typeface="Arial" pitchFamily="34" charset="0"/>
                <a:buChar char="•"/>
              </a:pPr>
              <a:r>
                <a:rPr lang="en-US" sz="1400" dirty="0">
                  <a:solidFill>
                    <a:schemeClr val="tx1"/>
                  </a:solidFill>
                  <a:latin typeface="Segoe"/>
                </a:rPr>
                <a:t>Redesigned core infrastructure and SQL Server replication</a:t>
              </a:r>
            </a:p>
            <a:p>
              <a:pPr marL="1150920" lvl="3" indent="-236538">
                <a:lnSpc>
                  <a:spcPct val="90000"/>
                </a:lnSpc>
                <a:spcBef>
                  <a:spcPct val="20000"/>
                </a:spcBef>
                <a:spcAft>
                  <a:spcPct val="15000"/>
                </a:spcAft>
                <a:buFont typeface="Arial" pitchFamily="34" charset="0"/>
                <a:buChar char="•"/>
              </a:pPr>
              <a:r>
                <a:rPr lang="en-US" sz="1400" dirty="0">
                  <a:solidFill>
                    <a:schemeClr val="tx1"/>
                  </a:solidFill>
                  <a:latin typeface="Segoe"/>
                </a:rPr>
                <a:t>Improved scalability</a:t>
              </a:r>
            </a:p>
            <a:p>
              <a:pPr marL="1150920" lvl="3" indent="-236538">
                <a:lnSpc>
                  <a:spcPct val="90000"/>
                </a:lnSpc>
                <a:spcBef>
                  <a:spcPct val="20000"/>
                </a:spcBef>
                <a:spcAft>
                  <a:spcPct val="15000"/>
                </a:spcAft>
                <a:buFont typeface="Arial" pitchFamily="34" charset="0"/>
                <a:buChar char="•"/>
              </a:pPr>
              <a:r>
                <a:rPr lang="en-US" sz="1400" dirty="0">
                  <a:solidFill>
                    <a:schemeClr val="tx1"/>
                  </a:solidFill>
                  <a:latin typeface="Segoe"/>
                </a:rPr>
                <a:t>Reduced latency</a:t>
              </a:r>
            </a:p>
            <a:p>
              <a:pPr marL="693738" lvl="2" indent="-236538">
                <a:lnSpc>
                  <a:spcPct val="90000"/>
                </a:lnSpc>
                <a:spcBef>
                  <a:spcPct val="20000"/>
                </a:spcBef>
                <a:spcAft>
                  <a:spcPct val="15000"/>
                </a:spcAft>
                <a:buFont typeface="Arial" pitchFamily="34" charset="0"/>
                <a:buChar char="•"/>
              </a:pPr>
              <a:r>
                <a:rPr lang="en-US" sz="1400" dirty="0">
                  <a:solidFill>
                    <a:schemeClr val="tx1"/>
                  </a:solidFill>
                  <a:latin typeface="Segoe"/>
                </a:rPr>
                <a:t>Automated content distribution</a:t>
              </a:r>
            </a:p>
            <a:p>
              <a:pPr marL="693738" lvl="2" indent="-236538">
                <a:lnSpc>
                  <a:spcPct val="90000"/>
                </a:lnSpc>
                <a:spcBef>
                  <a:spcPct val="20000"/>
                </a:spcBef>
                <a:spcAft>
                  <a:spcPct val="15000"/>
                </a:spcAft>
                <a:buFont typeface="Arial" pitchFamily="34" charset="0"/>
                <a:buChar char="•"/>
              </a:pPr>
              <a:r>
                <a:rPr lang="en-US" sz="1400" dirty="0">
                  <a:solidFill>
                    <a:schemeClr val="tx1"/>
                  </a:solidFill>
                  <a:latin typeface="Segoe"/>
                </a:rPr>
                <a:t>Client Health improvements and auto-remediation</a:t>
              </a:r>
            </a:p>
          </p:txBody>
        </p:sp>
      </p:grpSp>
      <p:grpSp>
        <p:nvGrpSpPr>
          <p:cNvPr id="4" name="Group 40"/>
          <p:cNvGrpSpPr/>
          <p:nvPr/>
        </p:nvGrpSpPr>
        <p:grpSpPr>
          <a:xfrm>
            <a:off x="342900" y="4648200"/>
            <a:ext cx="8458200" cy="1752600"/>
            <a:chOff x="0" y="4148564"/>
            <a:chExt cx="8458200" cy="1183741"/>
          </a:xfrm>
          <a:noFill/>
        </p:grpSpPr>
        <p:sp>
          <p:nvSpPr>
            <p:cNvPr id="43" name="Rounded Rectangle 42"/>
            <p:cNvSpPr/>
            <p:nvPr/>
          </p:nvSpPr>
          <p:spPr>
            <a:xfrm>
              <a:off x="0" y="4148564"/>
              <a:ext cx="8458200" cy="1183741"/>
            </a:xfrm>
            <a:prstGeom prst="roundRect">
              <a:avLst>
                <a:gd name="adj" fmla="val 10000"/>
              </a:avLst>
            </a:prstGeom>
            <a:grp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ounded Rectangle 13"/>
            <p:cNvSpPr/>
            <p:nvPr/>
          </p:nvSpPr>
          <p:spPr>
            <a:xfrm>
              <a:off x="1943100" y="4148564"/>
              <a:ext cx="6515099" cy="1183741"/>
            </a:xfrm>
            <a:prstGeom prst="rect">
              <a:avLst/>
            </a:prstGeom>
            <a:solidFill>
              <a:srgbClr val="00994B"/>
            </a:solidFill>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lvl="0" defTabSz="800100">
                <a:lnSpc>
                  <a:spcPct val="90000"/>
                </a:lnSpc>
                <a:spcBef>
                  <a:spcPct val="0"/>
                </a:spcBef>
                <a:spcAft>
                  <a:spcPct val="35000"/>
                </a:spcAft>
              </a:pPr>
              <a:r>
                <a:rPr lang="en-US" b="1" dirty="0">
                  <a:solidFill>
                    <a:schemeClr val="tx1"/>
                  </a:solidFill>
                  <a:effectLst>
                    <a:outerShdw blurRad="38100" dist="38100" dir="2700000" algn="tl">
                      <a:srgbClr val="000000">
                        <a:alpha val="43137"/>
                      </a:srgbClr>
                    </a:outerShdw>
                  </a:effectLst>
                  <a:latin typeface="Segoe"/>
                </a:rPr>
                <a:t>Keep our customers happy</a:t>
              </a:r>
            </a:p>
            <a:p>
              <a:pPr marL="682625" lvl="1" indent="-225425" defTabSz="800100">
                <a:lnSpc>
                  <a:spcPct val="90000"/>
                </a:lnSpc>
                <a:spcBef>
                  <a:spcPct val="0"/>
                </a:spcBef>
                <a:spcAft>
                  <a:spcPct val="35000"/>
                </a:spcAft>
                <a:buFont typeface="Arial" pitchFamily="34" charset="0"/>
                <a:buChar char="•"/>
              </a:pPr>
              <a:r>
                <a:rPr lang="en-US" sz="1400" dirty="0">
                  <a:solidFill>
                    <a:schemeClr val="tx1"/>
                  </a:solidFill>
                  <a:latin typeface="Segoe"/>
                </a:rPr>
                <a:t>Redesigned admin experience and role-based security model</a:t>
              </a:r>
            </a:p>
            <a:p>
              <a:pPr marL="682625" lvl="1" indent="-225425" defTabSz="800100">
                <a:lnSpc>
                  <a:spcPct val="90000"/>
                </a:lnSpc>
                <a:spcBef>
                  <a:spcPct val="0"/>
                </a:spcBef>
                <a:spcAft>
                  <a:spcPct val="35000"/>
                </a:spcAft>
                <a:buFont typeface="Arial" pitchFamily="34" charset="0"/>
                <a:buChar char="•"/>
              </a:pPr>
              <a:r>
                <a:rPr lang="en-US" sz="1400" dirty="0">
                  <a:solidFill>
                    <a:schemeClr val="tx1"/>
                  </a:solidFill>
                  <a:latin typeface="Segoe"/>
                </a:rPr>
                <a:t>Native 64-bit and full Unicode support</a:t>
              </a:r>
            </a:p>
            <a:p>
              <a:pPr marL="682625" lvl="1" indent="-225425" defTabSz="800100">
                <a:lnSpc>
                  <a:spcPct val="90000"/>
                </a:lnSpc>
                <a:spcBef>
                  <a:spcPct val="0"/>
                </a:spcBef>
                <a:spcAft>
                  <a:spcPct val="35000"/>
                </a:spcAft>
                <a:buFont typeface="Arial" pitchFamily="34" charset="0"/>
                <a:buChar char="•"/>
              </a:pPr>
              <a:r>
                <a:rPr lang="en-US" sz="1400" dirty="0">
                  <a:solidFill>
                    <a:schemeClr val="tx1"/>
                  </a:solidFill>
                  <a:latin typeface="Segoe"/>
                </a:rPr>
                <a:t>Software Updates auto-deployment (including Forefront definitions)</a:t>
              </a:r>
            </a:p>
            <a:p>
              <a:pPr marL="682625" lvl="1" indent="-225425" defTabSz="800100">
                <a:lnSpc>
                  <a:spcPct val="90000"/>
                </a:lnSpc>
                <a:spcBef>
                  <a:spcPct val="0"/>
                </a:spcBef>
                <a:spcAft>
                  <a:spcPct val="35000"/>
                </a:spcAft>
                <a:buFont typeface="Arial" pitchFamily="34" charset="0"/>
                <a:buChar char="•"/>
              </a:pPr>
              <a:r>
                <a:rPr lang="en-US" sz="1400" dirty="0">
                  <a:solidFill>
                    <a:schemeClr val="tx1"/>
                  </a:solidFill>
                  <a:latin typeface="Segoe"/>
                </a:rPr>
                <a:t>Automated compliance remediation (DCM “set”)</a:t>
              </a:r>
            </a:p>
            <a:p>
              <a:pPr marL="682625" lvl="1" indent="-225425" defTabSz="800100">
                <a:lnSpc>
                  <a:spcPct val="90000"/>
                </a:lnSpc>
                <a:spcBef>
                  <a:spcPct val="0"/>
                </a:spcBef>
                <a:spcAft>
                  <a:spcPct val="35000"/>
                </a:spcAft>
                <a:buFont typeface="Arial" pitchFamily="34" charset="0"/>
                <a:buChar char="•"/>
              </a:pPr>
              <a:r>
                <a:rPr lang="en-US" sz="1400" dirty="0">
                  <a:solidFill>
                    <a:schemeClr val="tx1"/>
                  </a:solidFill>
                  <a:latin typeface="Segoe"/>
                </a:rPr>
                <a:t>And much, much more…</a:t>
              </a:r>
            </a:p>
          </p:txBody>
        </p:sp>
      </p:grpSp>
      <p:pic>
        <p:nvPicPr>
          <p:cNvPr id="8" name="Picture 3" descr="C:\Users\jeffwe\Pictures\13343_Client_Infastructure_Monitoring_F.png"/>
          <p:cNvPicPr>
            <a:picLocks noChangeAspect="1" noChangeArrowheads="1"/>
          </p:cNvPicPr>
          <p:nvPr/>
        </p:nvPicPr>
        <p:blipFill>
          <a:blip r:embed="rId5" cstate="print"/>
          <a:srcRect/>
          <a:stretch>
            <a:fillRect/>
          </a:stretch>
        </p:blipFill>
        <p:spPr bwMode="auto">
          <a:xfrm>
            <a:off x="381001" y="2819400"/>
            <a:ext cx="1524000" cy="1524000"/>
          </a:xfrm>
          <a:prstGeom prst="rect">
            <a:avLst/>
          </a:prstGeom>
          <a:noFill/>
        </p:spPr>
      </p:pic>
      <p:pic>
        <p:nvPicPr>
          <p:cNvPr id="25" name="Picture 9" descr="D:\DVD Art\DVD_ART34\Artwork_Imagery\Icons - Illustrations\_WINDOWS VISTA ICONS\Child User children family boy girl.png"/>
          <p:cNvPicPr>
            <a:picLocks noChangeAspect="1" noChangeArrowheads="1"/>
          </p:cNvPicPr>
          <p:nvPr/>
        </p:nvPicPr>
        <p:blipFill>
          <a:blip r:embed="rId6" cstate="print"/>
          <a:srcRect/>
          <a:stretch>
            <a:fillRect/>
          </a:stretch>
        </p:blipFill>
        <p:spPr bwMode="auto">
          <a:xfrm>
            <a:off x="533401" y="1524000"/>
            <a:ext cx="464196" cy="559670"/>
          </a:xfrm>
          <a:prstGeom prst="rect">
            <a:avLst/>
          </a:prstGeom>
          <a:noFill/>
        </p:spPr>
      </p:pic>
      <p:pic>
        <p:nvPicPr>
          <p:cNvPr id="26" name="Picture 37" descr="D:\DVD Art\DVD_ART34\Logos\Microsoft Office 2007 - all products\Outlook 2007\Office Outlook 2007 Product Icon.png"/>
          <p:cNvPicPr>
            <a:picLocks noChangeAspect="1" noChangeArrowheads="1"/>
          </p:cNvPicPr>
          <p:nvPr/>
        </p:nvPicPr>
        <p:blipFill>
          <a:blip r:embed="rId7" cstate="print"/>
          <a:srcRect/>
          <a:stretch>
            <a:fillRect/>
          </a:stretch>
        </p:blipFill>
        <p:spPr bwMode="auto">
          <a:xfrm>
            <a:off x="1295402" y="1143000"/>
            <a:ext cx="652645" cy="609600"/>
          </a:xfrm>
          <a:prstGeom prst="rect">
            <a:avLst/>
          </a:prstGeom>
          <a:noFill/>
        </p:spPr>
      </p:pic>
      <p:pic>
        <p:nvPicPr>
          <p:cNvPr id="27" name="Picture 16" descr="D:\DVD Art\DVD_ART34\Artwork_Imagery\Shapes\Arrows\Curved\big green arrow.png"/>
          <p:cNvPicPr>
            <a:picLocks noChangeAspect="1" noChangeArrowheads="1"/>
          </p:cNvPicPr>
          <p:nvPr/>
        </p:nvPicPr>
        <p:blipFill>
          <a:blip r:embed="rId8" cstate="print">
            <a:duotone>
              <a:schemeClr val="accent3">
                <a:shade val="45000"/>
                <a:satMod val="135000"/>
              </a:schemeClr>
              <a:prstClr val="white"/>
            </a:duotone>
          </a:blip>
          <a:srcRect/>
          <a:stretch>
            <a:fillRect/>
          </a:stretch>
        </p:blipFill>
        <p:spPr bwMode="auto">
          <a:xfrm rot="5762876" flipV="1">
            <a:off x="862322" y="1275381"/>
            <a:ext cx="522280" cy="505254"/>
          </a:xfrm>
          <a:prstGeom prst="rect">
            <a:avLst/>
          </a:prstGeom>
          <a:noFill/>
        </p:spPr>
      </p:pic>
      <p:pic>
        <p:nvPicPr>
          <p:cNvPr id="28" name="Picture 16" descr="D:\DVD Art\DVD_ART34\Artwork_Imagery\Shapes\Arrows\Curved\big green arrow.png"/>
          <p:cNvPicPr>
            <a:picLocks noChangeAspect="1" noChangeArrowheads="1"/>
          </p:cNvPicPr>
          <p:nvPr/>
        </p:nvPicPr>
        <p:blipFill>
          <a:blip r:embed="rId9" cstate="print">
            <a:duotone>
              <a:schemeClr val="accent3">
                <a:shade val="45000"/>
                <a:satMod val="135000"/>
              </a:schemeClr>
              <a:prstClr val="white"/>
            </a:duotone>
          </a:blip>
          <a:srcRect/>
          <a:stretch>
            <a:fillRect/>
          </a:stretch>
        </p:blipFill>
        <p:spPr bwMode="auto">
          <a:xfrm rot="4451567">
            <a:off x="890543" y="1742931"/>
            <a:ext cx="515123" cy="498331"/>
          </a:xfrm>
          <a:prstGeom prst="rect">
            <a:avLst/>
          </a:prstGeom>
          <a:noFill/>
        </p:spPr>
      </p:pic>
      <p:pic>
        <p:nvPicPr>
          <p:cNvPr id="29" name="Picture 9" descr="D:\DVD Art\DVD_ART34\Artwork_Imagery\Icons - Illustrations\_WINDOWS VISTA ICONS\Child User children family boy girl.png"/>
          <p:cNvPicPr>
            <a:picLocks noChangeAspect="1" noChangeArrowheads="1"/>
          </p:cNvPicPr>
          <p:nvPr/>
        </p:nvPicPr>
        <p:blipFill>
          <a:blip r:embed="rId6" cstate="print"/>
          <a:srcRect/>
          <a:stretch>
            <a:fillRect/>
          </a:stretch>
        </p:blipFill>
        <p:spPr bwMode="auto">
          <a:xfrm>
            <a:off x="1676401" y="4724400"/>
            <a:ext cx="464196" cy="559670"/>
          </a:xfrm>
          <a:prstGeom prst="rect">
            <a:avLst/>
          </a:prstGeom>
          <a:noFill/>
        </p:spPr>
      </p:pic>
      <p:pic>
        <p:nvPicPr>
          <p:cNvPr id="30" name="Picture 9" descr="D:\DVD Art\DVD_ART34\Artwork_Imagery\Icons - Illustrations\_WINDOWS VISTA ICONS\Child User children family boy girl.png"/>
          <p:cNvPicPr>
            <a:picLocks noChangeAspect="1" noChangeArrowheads="1"/>
          </p:cNvPicPr>
          <p:nvPr/>
        </p:nvPicPr>
        <p:blipFill>
          <a:blip r:embed="rId6" cstate="print"/>
          <a:srcRect/>
          <a:stretch>
            <a:fillRect/>
          </a:stretch>
        </p:blipFill>
        <p:spPr bwMode="auto">
          <a:xfrm>
            <a:off x="1295400" y="4724400"/>
            <a:ext cx="464196" cy="559670"/>
          </a:xfrm>
          <a:prstGeom prst="rect">
            <a:avLst/>
          </a:prstGeom>
          <a:noFill/>
        </p:spPr>
      </p:pic>
      <p:pic>
        <p:nvPicPr>
          <p:cNvPr id="31" name="Picture 9" descr="D:\DVD Art\DVD_ART34\Artwork_Imagery\Icons - Illustrations\_WINDOWS VISTA ICONS\Child User children family boy girl.png"/>
          <p:cNvPicPr>
            <a:picLocks noChangeAspect="1" noChangeArrowheads="1"/>
          </p:cNvPicPr>
          <p:nvPr/>
        </p:nvPicPr>
        <p:blipFill>
          <a:blip r:embed="rId6" cstate="print"/>
          <a:srcRect/>
          <a:stretch>
            <a:fillRect/>
          </a:stretch>
        </p:blipFill>
        <p:spPr bwMode="auto">
          <a:xfrm>
            <a:off x="914400" y="4724400"/>
            <a:ext cx="464196" cy="559670"/>
          </a:xfrm>
          <a:prstGeom prst="rect">
            <a:avLst/>
          </a:prstGeom>
          <a:noFill/>
        </p:spPr>
      </p:pic>
      <p:pic>
        <p:nvPicPr>
          <p:cNvPr id="32" name="Picture 9" descr="D:\DVD Art\DVD_ART34\Artwork_Imagery\Icons - Illustrations\_WINDOWS VISTA ICONS\Child User children family boy girl.png"/>
          <p:cNvPicPr>
            <a:picLocks noChangeAspect="1" noChangeArrowheads="1"/>
          </p:cNvPicPr>
          <p:nvPr/>
        </p:nvPicPr>
        <p:blipFill>
          <a:blip r:embed="rId6" cstate="print"/>
          <a:srcRect/>
          <a:stretch>
            <a:fillRect/>
          </a:stretch>
        </p:blipFill>
        <p:spPr bwMode="auto">
          <a:xfrm>
            <a:off x="533401" y="4724400"/>
            <a:ext cx="464196" cy="559670"/>
          </a:xfrm>
          <a:prstGeom prst="rect">
            <a:avLst/>
          </a:prstGeom>
          <a:noFill/>
        </p:spPr>
      </p:pic>
      <p:pic>
        <p:nvPicPr>
          <p:cNvPr id="34" name="Picture 9" descr="D:\DVD Art\DVD_ART34\Artwork_Imagery\Icons - Illustrations\_WINDOWS VISTA ICONS\Child User children family boy girl.png"/>
          <p:cNvPicPr>
            <a:picLocks noChangeAspect="1" noChangeArrowheads="1"/>
          </p:cNvPicPr>
          <p:nvPr/>
        </p:nvPicPr>
        <p:blipFill>
          <a:blip r:embed="rId6" cstate="print"/>
          <a:srcRect/>
          <a:stretch>
            <a:fillRect/>
          </a:stretch>
        </p:blipFill>
        <p:spPr bwMode="auto">
          <a:xfrm>
            <a:off x="1524001" y="5029200"/>
            <a:ext cx="464196" cy="559670"/>
          </a:xfrm>
          <a:prstGeom prst="rect">
            <a:avLst/>
          </a:prstGeom>
          <a:noFill/>
        </p:spPr>
      </p:pic>
      <p:pic>
        <p:nvPicPr>
          <p:cNvPr id="35" name="Picture 9" descr="D:\DVD Art\DVD_ART34\Artwork_Imagery\Icons - Illustrations\_WINDOWS VISTA ICONS\Child User children family boy girl.png"/>
          <p:cNvPicPr>
            <a:picLocks noChangeAspect="1" noChangeArrowheads="1"/>
          </p:cNvPicPr>
          <p:nvPr/>
        </p:nvPicPr>
        <p:blipFill>
          <a:blip r:embed="rId6" cstate="print"/>
          <a:srcRect/>
          <a:stretch>
            <a:fillRect/>
          </a:stretch>
        </p:blipFill>
        <p:spPr bwMode="auto">
          <a:xfrm>
            <a:off x="1143000" y="5029200"/>
            <a:ext cx="464196" cy="559670"/>
          </a:xfrm>
          <a:prstGeom prst="rect">
            <a:avLst/>
          </a:prstGeom>
          <a:noFill/>
        </p:spPr>
      </p:pic>
      <p:pic>
        <p:nvPicPr>
          <p:cNvPr id="36" name="Picture 9" descr="D:\DVD Art\DVD_ART34\Artwork_Imagery\Icons - Illustrations\_WINDOWS VISTA ICONS\Child User children family boy girl.png"/>
          <p:cNvPicPr>
            <a:picLocks noChangeAspect="1" noChangeArrowheads="1"/>
          </p:cNvPicPr>
          <p:nvPr/>
        </p:nvPicPr>
        <p:blipFill>
          <a:blip r:embed="rId6" cstate="print"/>
          <a:srcRect/>
          <a:stretch>
            <a:fillRect/>
          </a:stretch>
        </p:blipFill>
        <p:spPr bwMode="auto">
          <a:xfrm>
            <a:off x="762000" y="5029200"/>
            <a:ext cx="464196" cy="559670"/>
          </a:xfrm>
          <a:prstGeom prst="rect">
            <a:avLst/>
          </a:prstGeom>
          <a:noFill/>
        </p:spPr>
      </p:pic>
      <p:pic>
        <p:nvPicPr>
          <p:cNvPr id="37" name="Picture 9" descr="D:\DVD Art\DVD_ART34\Artwork_Imagery\Icons - Illustrations\_WINDOWS VISTA ICONS\Child User children family boy girl.png"/>
          <p:cNvPicPr>
            <a:picLocks noChangeAspect="1" noChangeArrowheads="1"/>
          </p:cNvPicPr>
          <p:nvPr/>
        </p:nvPicPr>
        <p:blipFill>
          <a:blip r:embed="rId6" cstate="print"/>
          <a:srcRect/>
          <a:stretch>
            <a:fillRect/>
          </a:stretch>
        </p:blipFill>
        <p:spPr bwMode="auto">
          <a:xfrm>
            <a:off x="1371601" y="5410200"/>
            <a:ext cx="464196" cy="559670"/>
          </a:xfrm>
          <a:prstGeom prst="rect">
            <a:avLst/>
          </a:prstGeom>
          <a:noFill/>
        </p:spPr>
      </p:pic>
      <p:pic>
        <p:nvPicPr>
          <p:cNvPr id="38" name="Picture 9" descr="D:\DVD Art\DVD_ART34\Artwork_Imagery\Icons - Illustrations\_WINDOWS VISTA ICONS\Child User children family boy girl.png"/>
          <p:cNvPicPr>
            <a:picLocks noChangeAspect="1" noChangeArrowheads="1"/>
          </p:cNvPicPr>
          <p:nvPr/>
        </p:nvPicPr>
        <p:blipFill>
          <a:blip r:embed="rId6" cstate="print"/>
          <a:srcRect/>
          <a:stretch>
            <a:fillRect/>
          </a:stretch>
        </p:blipFill>
        <p:spPr bwMode="auto">
          <a:xfrm>
            <a:off x="990600" y="5410200"/>
            <a:ext cx="464196" cy="559670"/>
          </a:xfrm>
          <a:prstGeom prst="rect">
            <a:avLst/>
          </a:prstGeom>
          <a:noFill/>
        </p:spPr>
      </p:pic>
      <p:pic>
        <p:nvPicPr>
          <p:cNvPr id="39" name="Picture 9" descr="D:\DVD Art\DVD_ART34\Artwork_Imagery\Icons - Illustrations\_WINDOWS VISTA ICONS\Child User children family boy girl.png"/>
          <p:cNvPicPr>
            <a:picLocks noChangeAspect="1" noChangeArrowheads="1"/>
          </p:cNvPicPr>
          <p:nvPr/>
        </p:nvPicPr>
        <p:blipFill>
          <a:blip r:embed="rId6" cstate="print"/>
          <a:srcRect/>
          <a:stretch>
            <a:fillRect/>
          </a:stretch>
        </p:blipFill>
        <p:spPr bwMode="auto">
          <a:xfrm>
            <a:off x="1219201" y="5715000"/>
            <a:ext cx="464196" cy="559670"/>
          </a:xfrm>
          <a:prstGeom prst="rect">
            <a:avLst/>
          </a:prstGeom>
          <a:noFill/>
        </p:spPr>
      </p:pic>
    </p:spTree>
    <p:extLst>
      <p:ext uri="{BB962C8B-B14F-4D97-AF65-F5344CB8AC3E}">
        <p14:creationId xmlns:p14="http://schemas.microsoft.com/office/powerpoint/2010/main" xmlns="" val="3844592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2"/>
                                        </p:tgtEl>
                                        <p:attrNameLst>
                                          <p:attrName>style.opacity</p:attrName>
                                        </p:attrNameLst>
                                      </p:cBhvr>
                                      <p:to>
                                        <p:strVal val="0.5"/>
                                      </p:to>
                                    </p:set>
                                    <p:animEffect filter="image" prLst="opacity: 0.5">
                                      <p:cBhvr rctx="IE">
                                        <p:cTn id="7" dur="indefinite"/>
                                        <p:tgtEl>
                                          <p:spTgt spid="22"/>
                                        </p:tgtEl>
                                      </p:cBhvr>
                                    </p:animEffect>
                                  </p:childTnLst>
                                </p:cTn>
                              </p:par>
                              <p:par>
                                <p:cTn id="8" presetID="9" presetClass="emph" presetSubtype="0" nodeType="withEffect">
                                  <p:stCondLst>
                                    <p:cond delay="0"/>
                                  </p:stCondLst>
                                  <p:childTnLst>
                                    <p:set>
                                      <p:cBhvr rctx="PPT">
                                        <p:cTn id="9" dur="indefinite"/>
                                        <p:tgtEl>
                                          <p:spTgt spid="1030"/>
                                        </p:tgtEl>
                                        <p:attrNameLst>
                                          <p:attrName>style.opacity</p:attrName>
                                        </p:attrNameLst>
                                      </p:cBhvr>
                                      <p:to>
                                        <p:strVal val="0.5"/>
                                      </p:to>
                                    </p:set>
                                    <p:animEffect filter="image" prLst="opacity: 0.5">
                                      <p:cBhvr rctx="IE">
                                        <p:cTn id="10" dur="indefinite"/>
                                        <p:tgtEl>
                                          <p:spTgt spid="1030"/>
                                        </p:tgtEl>
                                      </p:cBhvr>
                                    </p:animEffect>
                                  </p:childTnLst>
                                </p:cTn>
                              </p:par>
                              <p:par>
                                <p:cTn id="11" presetID="9" presetClass="emph" presetSubtype="0" nodeType="withEffect">
                                  <p:stCondLst>
                                    <p:cond delay="0"/>
                                  </p:stCondLst>
                                  <p:childTnLst>
                                    <p:set>
                                      <p:cBhvr rctx="PPT">
                                        <p:cTn id="12" dur="indefinite"/>
                                        <p:tgtEl>
                                          <p:spTgt spid="8"/>
                                        </p:tgtEl>
                                        <p:attrNameLst>
                                          <p:attrName>style.opacity</p:attrName>
                                        </p:attrNameLst>
                                      </p:cBhvr>
                                      <p:to>
                                        <p:strVal val="0.5"/>
                                      </p:to>
                                    </p:set>
                                    <p:animEffect filter="image" prLst="opacity: 0.5">
                                      <p:cBhvr rctx="IE">
                                        <p:cTn id="13" dur="indefinite"/>
                                        <p:tgtEl>
                                          <p:spTgt spid="8"/>
                                        </p:tgtEl>
                                      </p:cBhvr>
                                    </p:animEffect>
                                  </p:childTnLst>
                                </p:cTn>
                              </p:par>
                              <p:par>
                                <p:cTn id="14" presetID="9" presetClass="emph" presetSubtype="0" nodeType="withEffect">
                                  <p:stCondLst>
                                    <p:cond delay="0"/>
                                  </p:stCondLst>
                                  <p:childTnLst>
                                    <p:set>
                                      <p:cBhvr rctx="PPT">
                                        <p:cTn id="15" dur="indefinite"/>
                                        <p:tgtEl>
                                          <p:spTgt spid="25"/>
                                        </p:tgtEl>
                                        <p:attrNameLst>
                                          <p:attrName>style.opacity</p:attrName>
                                        </p:attrNameLst>
                                      </p:cBhvr>
                                      <p:to>
                                        <p:strVal val="0.5"/>
                                      </p:to>
                                    </p:set>
                                    <p:animEffect filter="image" prLst="opacity: 0.5">
                                      <p:cBhvr rctx="IE">
                                        <p:cTn id="16" dur="indefinite"/>
                                        <p:tgtEl>
                                          <p:spTgt spid="25"/>
                                        </p:tgtEl>
                                      </p:cBhvr>
                                    </p:animEffect>
                                  </p:childTnLst>
                                </p:cTn>
                              </p:par>
                              <p:par>
                                <p:cTn id="17" presetID="9" presetClass="emph" presetSubtype="0" nodeType="withEffect">
                                  <p:stCondLst>
                                    <p:cond delay="0"/>
                                  </p:stCondLst>
                                  <p:childTnLst>
                                    <p:set>
                                      <p:cBhvr rctx="PPT">
                                        <p:cTn id="18" dur="indefinite"/>
                                        <p:tgtEl>
                                          <p:spTgt spid="26"/>
                                        </p:tgtEl>
                                        <p:attrNameLst>
                                          <p:attrName>style.opacity</p:attrName>
                                        </p:attrNameLst>
                                      </p:cBhvr>
                                      <p:to>
                                        <p:strVal val="0.5"/>
                                      </p:to>
                                    </p:set>
                                    <p:animEffect filter="image" prLst="opacity: 0.5">
                                      <p:cBhvr rctx="IE">
                                        <p:cTn id="19" dur="indefinite"/>
                                        <p:tgtEl>
                                          <p:spTgt spid="26"/>
                                        </p:tgtEl>
                                      </p:cBhvr>
                                    </p:animEffect>
                                  </p:childTnLst>
                                </p:cTn>
                              </p:par>
                              <p:par>
                                <p:cTn id="20" presetID="9" presetClass="emph" presetSubtype="0" nodeType="withEffect">
                                  <p:stCondLst>
                                    <p:cond delay="0"/>
                                  </p:stCondLst>
                                  <p:childTnLst>
                                    <p:set>
                                      <p:cBhvr rctx="PPT">
                                        <p:cTn id="21" dur="indefinite"/>
                                        <p:tgtEl>
                                          <p:spTgt spid="27"/>
                                        </p:tgtEl>
                                        <p:attrNameLst>
                                          <p:attrName>style.opacity</p:attrName>
                                        </p:attrNameLst>
                                      </p:cBhvr>
                                      <p:to>
                                        <p:strVal val="0.5"/>
                                      </p:to>
                                    </p:set>
                                    <p:animEffect filter="image" prLst="opacity: 0.5">
                                      <p:cBhvr rctx="IE">
                                        <p:cTn id="22" dur="indefinite"/>
                                        <p:tgtEl>
                                          <p:spTgt spid="27"/>
                                        </p:tgtEl>
                                      </p:cBhvr>
                                    </p:animEffect>
                                  </p:childTnLst>
                                </p:cTn>
                              </p:par>
                              <p:par>
                                <p:cTn id="23" presetID="9" presetClass="emph" presetSubtype="0" nodeType="withEffect">
                                  <p:stCondLst>
                                    <p:cond delay="0"/>
                                  </p:stCondLst>
                                  <p:childTnLst>
                                    <p:set>
                                      <p:cBhvr rctx="PPT">
                                        <p:cTn id="24" dur="indefinite"/>
                                        <p:tgtEl>
                                          <p:spTgt spid="28"/>
                                        </p:tgtEl>
                                        <p:attrNameLst>
                                          <p:attrName>style.opacity</p:attrName>
                                        </p:attrNameLst>
                                      </p:cBhvr>
                                      <p:to>
                                        <p:strVal val="0.5"/>
                                      </p:to>
                                    </p:set>
                                    <p:animEffect filter="image" prLst="opacity: 0.5">
                                      <p:cBhvr rctx="IE">
                                        <p:cTn id="25" dur="indefinite"/>
                                        <p:tgtEl>
                                          <p:spTgt spid="28"/>
                                        </p:tgtEl>
                                      </p:cBhvr>
                                    </p:animEffect>
                                  </p:childTnLst>
                                </p:cTn>
                              </p:par>
                              <p:par>
                                <p:cTn id="26" presetID="9" presetClass="emph" presetSubtype="0" nodeType="withEffect">
                                  <p:stCondLst>
                                    <p:cond delay="0"/>
                                  </p:stCondLst>
                                  <p:childTnLst>
                                    <p:set>
                                      <p:cBhvr rctx="PPT">
                                        <p:cTn id="27" dur="indefinite"/>
                                        <p:tgtEl>
                                          <p:spTgt spid="2"/>
                                        </p:tgtEl>
                                        <p:attrNameLst>
                                          <p:attrName>style.opacity</p:attrName>
                                        </p:attrNameLst>
                                      </p:cBhvr>
                                      <p:to>
                                        <p:strVal val="0.5"/>
                                      </p:to>
                                    </p:set>
                                    <p:animEffect filter="image" prLst="opacity: 0.5">
                                      <p:cBhvr rctx="IE">
                                        <p:cTn id="28" dur="indefinite"/>
                                        <p:tgtEl>
                                          <p:spTgt spid="2"/>
                                        </p:tgtEl>
                                      </p:cBhvr>
                                    </p:animEffect>
                                  </p:childTnLst>
                                </p:cTn>
                              </p:par>
                              <p:par>
                                <p:cTn id="29" presetID="9" presetClass="emph" presetSubtype="0" nodeType="withEffect">
                                  <p:stCondLst>
                                    <p:cond delay="0"/>
                                  </p:stCondLst>
                                  <p:childTnLst>
                                    <p:set>
                                      <p:cBhvr rctx="PPT">
                                        <p:cTn id="30" dur="indefinite"/>
                                        <p:tgtEl>
                                          <p:spTgt spid="3"/>
                                        </p:tgtEl>
                                        <p:attrNameLst>
                                          <p:attrName>style.opacity</p:attrName>
                                        </p:attrNameLst>
                                      </p:cBhvr>
                                      <p:to>
                                        <p:strVal val="0.5"/>
                                      </p:to>
                                    </p:set>
                                    <p:animEffect filter="image" prLst="opacity: 0.5">
                                      <p:cBhvr rctx="IE">
                                        <p:cTn id="31"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More Improvements</a:t>
            </a:r>
            <a:endParaRPr lang="en-US" dirty="0"/>
          </a:p>
        </p:txBody>
      </p:sp>
      <p:sp>
        <p:nvSpPr>
          <p:cNvPr id="3" name="Content Placeholder 2"/>
          <p:cNvSpPr>
            <a:spLocks noGrp="1"/>
          </p:cNvSpPr>
          <p:nvPr>
            <p:ph idx="1"/>
          </p:nvPr>
        </p:nvSpPr>
        <p:spPr>
          <a:xfrm>
            <a:off x="381000" y="1447800"/>
            <a:ext cx="8382000" cy="5029200"/>
          </a:xfrm>
        </p:spPr>
        <p:txBody>
          <a:bodyPr>
            <a:normAutofit/>
          </a:bodyPr>
          <a:lstStyle/>
          <a:p>
            <a:r>
              <a:rPr lang="en-US" dirty="0" smtClean="0"/>
              <a:t>Software Update: Auto Deployment Rules</a:t>
            </a:r>
          </a:p>
          <a:p>
            <a:pPr lvl="1"/>
            <a:r>
              <a:rPr lang="en-US" sz="2300" dirty="0" smtClean="0"/>
              <a:t>Use search criteria to identify class of updates to automatically deploy: category, products, language, date revised, article id, bulletin id, etc.</a:t>
            </a:r>
          </a:p>
          <a:p>
            <a:pPr lvl="1"/>
            <a:r>
              <a:rPr lang="en-US" sz="2300" dirty="0" smtClean="0"/>
              <a:t>Schedule content download and deployment based on sync schedule or define a separate schedule per rule</a:t>
            </a:r>
          </a:p>
          <a:p>
            <a:r>
              <a:rPr lang="en-US" sz="2800" dirty="0" smtClean="0">
                <a:solidFill>
                  <a:schemeClr val="tx1"/>
                </a:solidFill>
              </a:rPr>
              <a:t>Send Ctrl-Alt-Del keystroke to host device</a:t>
            </a:r>
          </a:p>
          <a:p>
            <a:pPr lvl="1"/>
            <a:r>
              <a:rPr lang="en-US" sz="2200" dirty="0" smtClean="0">
                <a:solidFill>
                  <a:schemeClr val="tx1"/>
                </a:solidFill>
              </a:rPr>
              <a:t>Switch users during an active session</a:t>
            </a:r>
          </a:p>
          <a:p>
            <a:pPr lvl="1"/>
            <a:r>
              <a:rPr lang="en-US" sz="2200" dirty="0" smtClean="0">
                <a:solidFill>
                  <a:schemeClr val="tx1"/>
                </a:solidFill>
              </a:rPr>
              <a:t>Control a locked desktop</a:t>
            </a:r>
          </a:p>
          <a:p>
            <a:pPr lvl="1"/>
            <a:r>
              <a:rPr lang="en-US" sz="2200" dirty="0" smtClean="0">
                <a:solidFill>
                  <a:schemeClr val="tx1"/>
                </a:solidFill>
              </a:rPr>
              <a:t>Access the Secure Desktop</a:t>
            </a:r>
          </a:p>
          <a:p>
            <a:pPr lvl="1"/>
            <a:r>
              <a:rPr lang="en-US" sz="2200" dirty="0" smtClean="0">
                <a:solidFill>
                  <a:schemeClr val="tx1"/>
                </a:solidFill>
              </a:rPr>
              <a:t>Access </a:t>
            </a:r>
            <a:r>
              <a:rPr lang="en-US" sz="2200" dirty="0" err="1" smtClean="0">
                <a:solidFill>
                  <a:schemeClr val="tx1"/>
                </a:solidFill>
              </a:rPr>
              <a:t>W</a:t>
            </a:r>
            <a:r>
              <a:rPr lang="en-US" sz="2200" dirty="0" err="1" smtClean="0">
                <a:solidFill>
                  <a:schemeClr val="tx1"/>
                </a:solidFill>
              </a:rPr>
              <a:t>inlogon</a:t>
            </a:r>
            <a:r>
              <a:rPr lang="en-US" sz="2200" dirty="0" smtClean="0">
                <a:solidFill>
                  <a:schemeClr val="tx1"/>
                </a:solidFill>
              </a:rPr>
              <a:t> </a:t>
            </a:r>
            <a:r>
              <a:rPr lang="en-US" sz="2200" dirty="0" smtClean="0">
                <a:solidFill>
                  <a:schemeClr val="tx1"/>
                </a:solidFill>
              </a:rPr>
              <a:t>screen</a:t>
            </a:r>
          </a:p>
          <a:p>
            <a:endParaRPr lang="en-US" sz="2700" dirty="0" smtClean="0"/>
          </a:p>
          <a:p>
            <a:pPr lvl="1"/>
            <a:endParaRPr lang="en-US" dirty="0"/>
          </a:p>
        </p:txBody>
      </p:sp>
      <p:pic>
        <p:nvPicPr>
          <p:cNvPr id="4" name="Picture 3" descr="C:\Users\jeffwe\Pictures\13343_Client_Infastructure_Monitoring_F.png"/>
          <p:cNvPicPr>
            <a:picLocks noChangeAspect="1" noChangeArrowheads="1"/>
          </p:cNvPicPr>
          <p:nvPr/>
        </p:nvPicPr>
        <p:blipFill>
          <a:blip r:embed="rId3" cstate="print"/>
          <a:srcRect/>
          <a:stretch>
            <a:fillRect/>
          </a:stretch>
        </p:blipFill>
        <p:spPr bwMode="auto">
          <a:xfrm>
            <a:off x="7772400" y="-152400"/>
            <a:ext cx="1524000" cy="1524000"/>
          </a:xfrm>
          <a:prstGeom prst="rect">
            <a:avLst/>
          </a:prstGeom>
          <a:noFill/>
        </p:spPr>
      </p:pic>
      <p:pic>
        <p:nvPicPr>
          <p:cNvPr id="5" name="Picture 2" descr="C:\Users\ericor\Desktop\Gold-key.gif"/>
          <p:cNvPicPr>
            <a:picLocks noChangeAspect="1" noChangeArrowheads="1"/>
          </p:cNvPicPr>
          <p:nvPr/>
        </p:nvPicPr>
        <p:blipFill>
          <a:blip r:embed="rId4" cstate="print"/>
          <a:srcRect/>
          <a:stretch>
            <a:fillRect/>
          </a:stretch>
        </p:blipFill>
        <p:spPr bwMode="auto">
          <a:xfrm>
            <a:off x="6019800" y="4572000"/>
            <a:ext cx="1706880" cy="1066800"/>
          </a:xfrm>
          <a:prstGeom prst="rect">
            <a:avLst/>
          </a:prstGeom>
          <a:noFill/>
        </p:spPr>
      </p:pic>
    </p:spTree>
    <p:extLst>
      <p:ext uri="{BB962C8B-B14F-4D97-AF65-F5344CB8AC3E}">
        <p14:creationId xmlns:p14="http://schemas.microsoft.com/office/powerpoint/2010/main" xmlns="" val="368410043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6"/>
            <a:ext cx="8382000" cy="664797"/>
          </a:xfrm>
        </p:spPr>
        <p:txBody>
          <a:bodyPr/>
          <a:lstStyle/>
          <a:p>
            <a:r>
              <a:rPr lang="en-US" dirty="0" smtClean="0"/>
              <a:t>More Improvements Cont.</a:t>
            </a:r>
            <a:endParaRPr lang="en-US" dirty="0"/>
          </a:p>
        </p:txBody>
      </p:sp>
      <p:sp>
        <p:nvSpPr>
          <p:cNvPr id="3" name="Text Placeholder 2"/>
          <p:cNvSpPr>
            <a:spLocks noGrp="1"/>
          </p:cNvSpPr>
          <p:nvPr>
            <p:ph type="body" sz="quarter" idx="10"/>
          </p:nvPr>
        </p:nvSpPr>
        <p:spPr>
          <a:xfrm>
            <a:off x="381000" y="1524000"/>
            <a:ext cx="8382000" cy="4953000"/>
          </a:xfrm>
        </p:spPr>
        <p:txBody>
          <a:bodyPr>
            <a:normAutofit fontScale="85000" lnSpcReduction="20000"/>
          </a:bodyPr>
          <a:lstStyle/>
          <a:p>
            <a:r>
              <a:rPr lang="en-US" b="1" dirty="0">
                <a:solidFill>
                  <a:schemeClr val="tx1"/>
                </a:solidFill>
              </a:rPr>
              <a:t>Offline </a:t>
            </a:r>
            <a:r>
              <a:rPr lang="en-US" b="1" dirty="0" smtClean="0">
                <a:solidFill>
                  <a:schemeClr val="tx1"/>
                </a:solidFill>
              </a:rPr>
              <a:t>Servicing of Images</a:t>
            </a:r>
            <a:endParaRPr lang="en-US" b="1" dirty="0">
              <a:solidFill>
                <a:schemeClr val="tx1"/>
              </a:solidFill>
            </a:endParaRPr>
          </a:p>
          <a:p>
            <a:pPr lvl="1"/>
            <a:r>
              <a:rPr lang="en-US" dirty="0">
                <a:solidFill>
                  <a:schemeClr val="tx1"/>
                </a:solidFill>
              </a:rPr>
              <a:t>Administrator </a:t>
            </a:r>
            <a:r>
              <a:rPr lang="en-US" dirty="0" smtClean="0">
                <a:solidFill>
                  <a:schemeClr val="tx1"/>
                </a:solidFill>
              </a:rPr>
              <a:t> schedules </a:t>
            </a:r>
            <a:r>
              <a:rPr lang="en-US" dirty="0">
                <a:solidFill>
                  <a:schemeClr val="tx1"/>
                </a:solidFill>
              </a:rPr>
              <a:t>CBS based updates </a:t>
            </a:r>
            <a:r>
              <a:rPr lang="en-US" dirty="0" smtClean="0">
                <a:solidFill>
                  <a:schemeClr val="tx1"/>
                </a:solidFill>
              </a:rPr>
              <a:t>from the deployed updates</a:t>
            </a:r>
            <a:endParaRPr lang="en-US" dirty="0">
              <a:solidFill>
                <a:schemeClr val="tx1"/>
              </a:solidFill>
            </a:endParaRPr>
          </a:p>
          <a:p>
            <a:r>
              <a:rPr lang="en-US" b="1" dirty="0" smtClean="0">
                <a:solidFill>
                  <a:schemeClr val="tx1"/>
                </a:solidFill>
              </a:rPr>
              <a:t>OEM </a:t>
            </a:r>
            <a:r>
              <a:rPr lang="en-US" b="1" dirty="0" smtClean="0">
                <a:solidFill>
                  <a:schemeClr val="tx1"/>
                </a:solidFill>
              </a:rPr>
              <a:t>Media</a:t>
            </a:r>
          </a:p>
          <a:p>
            <a:pPr lvl="1"/>
            <a:r>
              <a:rPr lang="en-US" sz="2900" dirty="0" smtClean="0">
                <a:solidFill>
                  <a:schemeClr val="tx1"/>
                </a:solidFill>
              </a:rPr>
              <a:t>Create hybrid boot media/OS WIM file for use with your OEM</a:t>
            </a:r>
          </a:p>
          <a:p>
            <a:pPr lvl="1"/>
            <a:r>
              <a:rPr lang="en-US" sz="2900" dirty="0" smtClean="0">
                <a:solidFill>
                  <a:schemeClr val="tx1"/>
                </a:solidFill>
              </a:rPr>
              <a:t>Design to interact with your task sequence</a:t>
            </a:r>
          </a:p>
          <a:p>
            <a:r>
              <a:rPr lang="en-US" b="1" dirty="0" smtClean="0">
                <a:solidFill>
                  <a:schemeClr val="tx1"/>
                </a:solidFill>
              </a:rPr>
              <a:t>Boot </a:t>
            </a:r>
            <a:r>
              <a:rPr lang="en-US" b="1" dirty="0" smtClean="0">
                <a:solidFill>
                  <a:schemeClr val="tx1"/>
                </a:solidFill>
              </a:rPr>
              <a:t>Media Updates</a:t>
            </a:r>
          </a:p>
          <a:p>
            <a:pPr lvl="1"/>
            <a:r>
              <a:rPr lang="en-US" dirty="0">
                <a:solidFill>
                  <a:schemeClr val="tx1"/>
                </a:solidFill>
              </a:rPr>
              <a:t>U</a:t>
            </a:r>
            <a:r>
              <a:rPr lang="en-US" dirty="0" smtClean="0">
                <a:solidFill>
                  <a:schemeClr val="tx1"/>
                </a:solidFill>
              </a:rPr>
              <a:t>nattended boot media mode suppresses </a:t>
            </a:r>
            <a:r>
              <a:rPr lang="en-US" dirty="0">
                <a:solidFill>
                  <a:schemeClr val="tx1"/>
                </a:solidFill>
              </a:rPr>
              <a:t>user </a:t>
            </a:r>
            <a:r>
              <a:rPr lang="en-US" dirty="0" smtClean="0">
                <a:solidFill>
                  <a:schemeClr val="tx1"/>
                </a:solidFill>
              </a:rPr>
              <a:t>interaction </a:t>
            </a:r>
            <a:r>
              <a:rPr lang="en-US" dirty="0">
                <a:solidFill>
                  <a:schemeClr val="tx1"/>
                </a:solidFill>
              </a:rPr>
              <a:t>for native screens in the boot media </a:t>
            </a:r>
            <a:r>
              <a:rPr lang="en-US" dirty="0" smtClean="0">
                <a:solidFill>
                  <a:schemeClr val="tx1"/>
                </a:solidFill>
              </a:rPr>
              <a:t>wizard</a:t>
            </a:r>
          </a:p>
          <a:p>
            <a:pPr lvl="1"/>
            <a:r>
              <a:rPr lang="en-US" dirty="0" smtClean="0">
                <a:solidFill>
                  <a:schemeClr val="tx1"/>
                </a:solidFill>
              </a:rPr>
              <a:t>Use scripting or custom HTA in pre-execution hook to automate the selection of an optional advertisement for task sequences</a:t>
            </a:r>
          </a:p>
          <a:p>
            <a:r>
              <a:rPr lang="en-US" b="1" dirty="0" smtClean="0">
                <a:solidFill>
                  <a:schemeClr val="tx1"/>
                </a:solidFill>
              </a:rPr>
              <a:t>USMT </a:t>
            </a:r>
            <a:r>
              <a:rPr lang="en-US" b="1" dirty="0">
                <a:solidFill>
                  <a:schemeClr val="tx1"/>
                </a:solidFill>
              </a:rPr>
              <a:t>4.0 </a:t>
            </a:r>
            <a:endParaRPr lang="en-US" b="1" dirty="0" smtClean="0">
              <a:solidFill>
                <a:schemeClr val="tx1"/>
              </a:solidFill>
            </a:endParaRPr>
          </a:p>
          <a:p>
            <a:pPr lvl="1"/>
            <a:r>
              <a:rPr lang="en-US" dirty="0" smtClean="0">
                <a:solidFill>
                  <a:schemeClr val="tx1"/>
                </a:solidFill>
              </a:rPr>
              <a:t>UI integration and support for hard-link, offline and shadow copy features</a:t>
            </a:r>
          </a:p>
          <a:p>
            <a:endParaRPr lang="en-US" dirty="0" smtClean="0"/>
          </a:p>
          <a:p>
            <a:endParaRPr lang="en-US" dirty="0"/>
          </a:p>
        </p:txBody>
      </p:sp>
    </p:spTree>
    <p:extLst>
      <p:ext uri="{BB962C8B-B14F-4D97-AF65-F5344CB8AC3E}">
        <p14:creationId xmlns:p14="http://schemas.microsoft.com/office/powerpoint/2010/main" xmlns="" val="118034252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Desired Configuration Management</a:t>
            </a:r>
            <a:endParaRPr lang="en-US" dirty="0"/>
          </a:p>
        </p:txBody>
      </p:sp>
      <p:sp>
        <p:nvSpPr>
          <p:cNvPr id="3" name="Text Placeholder 2"/>
          <p:cNvSpPr>
            <a:spLocks noGrp="1"/>
          </p:cNvSpPr>
          <p:nvPr>
            <p:ph type="body" sz="quarter" idx="10"/>
          </p:nvPr>
        </p:nvSpPr>
        <p:spPr>
          <a:xfrm>
            <a:off x="381000" y="1219200"/>
            <a:ext cx="8382000" cy="5217848"/>
          </a:xfrm>
        </p:spPr>
        <p:txBody>
          <a:bodyPr>
            <a:noAutofit/>
          </a:bodyPr>
          <a:lstStyle/>
          <a:p>
            <a:r>
              <a:rPr lang="en-US" sz="2400" dirty="0">
                <a:solidFill>
                  <a:schemeClr val="tx1"/>
                </a:solidFill>
              </a:rPr>
              <a:t>Optional automatic remediation for non-compliant registry-,  </a:t>
            </a:r>
            <a:r>
              <a:rPr lang="en-US" sz="2400" dirty="0" err="1">
                <a:solidFill>
                  <a:schemeClr val="tx1"/>
                </a:solidFill>
              </a:rPr>
              <a:t>wmi</a:t>
            </a:r>
            <a:r>
              <a:rPr lang="en-US" sz="2400" dirty="0">
                <a:solidFill>
                  <a:schemeClr val="tx1"/>
                </a:solidFill>
              </a:rPr>
              <a:t>- and script-based settings (aka DCM “set”)</a:t>
            </a:r>
          </a:p>
          <a:p>
            <a:r>
              <a:rPr lang="en-US" sz="2400" dirty="0" smtClean="0">
                <a:solidFill>
                  <a:schemeClr val="tx1"/>
                </a:solidFill>
              </a:rPr>
              <a:t>More flexibility for re-use of settings across CI boundaries</a:t>
            </a:r>
          </a:p>
          <a:p>
            <a:r>
              <a:rPr lang="en-US" sz="2400" dirty="0" smtClean="0">
                <a:solidFill>
                  <a:schemeClr val="tx1"/>
                </a:solidFill>
              </a:rPr>
              <a:t>Define compliance SLAs for Baselines to trigger console alerts</a:t>
            </a:r>
          </a:p>
          <a:p>
            <a:pPr>
              <a:lnSpc>
                <a:spcPct val="120000"/>
              </a:lnSpc>
              <a:spcBef>
                <a:spcPts val="0"/>
              </a:spcBef>
            </a:pPr>
            <a:r>
              <a:rPr lang="en-US" sz="2400" dirty="0" smtClean="0">
                <a:solidFill>
                  <a:schemeClr val="tx1"/>
                </a:solidFill>
              </a:rPr>
              <a:t>Improved CI versioning and audit tracking</a:t>
            </a:r>
          </a:p>
          <a:p>
            <a:r>
              <a:rPr lang="en-US" sz="2400" dirty="0">
                <a:solidFill>
                  <a:schemeClr val="tx1"/>
                </a:solidFill>
              </a:rPr>
              <a:t>DCM vs. GP</a:t>
            </a:r>
          </a:p>
          <a:p>
            <a:pPr lvl="1"/>
            <a:r>
              <a:rPr lang="en-US" sz="2000" dirty="0">
                <a:solidFill>
                  <a:schemeClr val="tx1"/>
                </a:solidFill>
              </a:rPr>
              <a:t>DCM provides </a:t>
            </a:r>
            <a:r>
              <a:rPr lang="en-US" sz="2000" dirty="0" smtClean="0">
                <a:solidFill>
                  <a:schemeClr val="tx1"/>
                </a:solidFill>
              </a:rPr>
              <a:t>better reporting of configuration problems</a:t>
            </a:r>
          </a:p>
          <a:p>
            <a:pPr lvl="2"/>
            <a:r>
              <a:rPr lang="en-US" sz="2000" dirty="0" smtClean="0">
                <a:solidFill>
                  <a:schemeClr val="tx1"/>
                </a:solidFill>
              </a:rPr>
              <a:t>Understand source of compliance problems</a:t>
            </a:r>
          </a:p>
          <a:p>
            <a:pPr lvl="2"/>
            <a:r>
              <a:rPr lang="en-US" sz="2000" dirty="0" smtClean="0">
                <a:solidFill>
                  <a:schemeClr val="tx1"/>
                </a:solidFill>
              </a:rPr>
              <a:t>Remediation reports identify settings re-configured, frequency of settings drift, and conflict and error reporting</a:t>
            </a:r>
            <a:endParaRPr lang="en-US" sz="2000" dirty="0">
              <a:solidFill>
                <a:schemeClr val="tx1"/>
              </a:solidFill>
            </a:endParaRPr>
          </a:p>
          <a:p>
            <a:pPr lvl="1"/>
            <a:r>
              <a:rPr lang="en-US" sz="2000" dirty="0">
                <a:solidFill>
                  <a:schemeClr val="tx1"/>
                </a:solidFill>
              </a:rPr>
              <a:t>DCM </a:t>
            </a:r>
            <a:r>
              <a:rPr lang="en-US" sz="2000" dirty="0" smtClean="0">
                <a:solidFill>
                  <a:schemeClr val="tx1"/>
                </a:solidFill>
              </a:rPr>
              <a:t>provides greater flexibility for settings management:</a:t>
            </a:r>
          </a:p>
          <a:p>
            <a:pPr lvl="2"/>
            <a:r>
              <a:rPr lang="en-US" sz="2000" dirty="0" smtClean="0">
                <a:solidFill>
                  <a:schemeClr val="tx1"/>
                </a:solidFill>
              </a:rPr>
              <a:t>Settings re-use (parent/child CIs; settings browse)</a:t>
            </a:r>
          </a:p>
          <a:p>
            <a:pPr lvl="2"/>
            <a:r>
              <a:rPr lang="en-US" sz="2000" dirty="0" err="1" smtClean="0">
                <a:solidFill>
                  <a:schemeClr val="tx1"/>
                </a:solidFill>
              </a:rPr>
              <a:t>Composability</a:t>
            </a:r>
            <a:r>
              <a:rPr lang="en-US" sz="2000" dirty="0" smtClean="0">
                <a:solidFill>
                  <a:schemeClr val="tx1"/>
                </a:solidFill>
              </a:rPr>
              <a:t> of settings policies (baselines; nested baselines) offer greater re-use and more flexible administrative control</a:t>
            </a:r>
          </a:p>
        </p:txBody>
      </p:sp>
    </p:spTree>
    <p:extLst>
      <p:ext uri="{BB962C8B-B14F-4D97-AF65-F5344CB8AC3E}">
        <p14:creationId xmlns:p14="http://schemas.microsoft.com/office/powerpoint/2010/main" xmlns="" val="188224047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93"/>
            <a:ext cx="8382000" cy="664797"/>
          </a:xfrm>
        </p:spPr>
        <p:txBody>
          <a:bodyPr>
            <a:normAutofit/>
          </a:bodyPr>
          <a:lstStyle/>
          <a:p>
            <a:r>
              <a:rPr lang="en-US" dirty="0" smtClean="0"/>
              <a:t>Prep Now for </a:t>
            </a:r>
            <a:r>
              <a:rPr lang="en-US" dirty="0" err="1" smtClean="0"/>
              <a:t>ConfigMgr</a:t>
            </a:r>
            <a:r>
              <a:rPr lang="en-US" dirty="0" smtClean="0"/>
              <a:t> </a:t>
            </a:r>
            <a:r>
              <a:rPr lang="en-US" dirty="0" err="1" smtClean="0"/>
              <a:t>vNext</a:t>
            </a:r>
            <a:endParaRPr lang="en-US" dirty="0"/>
          </a:p>
        </p:txBody>
      </p:sp>
      <p:sp>
        <p:nvSpPr>
          <p:cNvPr id="3" name="Content Placeholder 2"/>
          <p:cNvSpPr>
            <a:spLocks noGrp="1"/>
          </p:cNvSpPr>
          <p:nvPr>
            <p:ph idx="1"/>
          </p:nvPr>
        </p:nvSpPr>
        <p:spPr>
          <a:xfrm>
            <a:off x="381000" y="1143000"/>
            <a:ext cx="8382000" cy="5334000"/>
          </a:xfrm>
        </p:spPr>
        <p:txBody>
          <a:bodyPr>
            <a:normAutofit fontScale="92500" lnSpcReduction="10000"/>
          </a:bodyPr>
          <a:lstStyle/>
          <a:p>
            <a:r>
              <a:rPr lang="en-US" sz="2800" b="1" dirty="0" smtClean="0"/>
              <a:t>Minimum System Requirements:</a:t>
            </a:r>
          </a:p>
          <a:p>
            <a:pPr lvl="1"/>
            <a:r>
              <a:rPr lang="en-US" dirty="0" smtClean="0"/>
              <a:t>Site servers and site roles require 64-bit OS (distribution points are an exception)</a:t>
            </a:r>
          </a:p>
          <a:p>
            <a:pPr lvl="2"/>
            <a:r>
              <a:rPr lang="en-US" sz="2000" dirty="0" smtClean="0"/>
              <a:t>Branch DPs can run on any </a:t>
            </a:r>
            <a:r>
              <a:rPr lang="en-US" sz="2000" dirty="0" err="1" smtClean="0"/>
              <a:t>v.Next</a:t>
            </a:r>
            <a:r>
              <a:rPr lang="en-US" sz="2000" dirty="0" smtClean="0"/>
              <a:t>-supported client OS</a:t>
            </a:r>
          </a:p>
          <a:p>
            <a:pPr lvl="2"/>
            <a:r>
              <a:rPr lang="en-US" sz="2000" dirty="0" smtClean="0"/>
              <a:t>Standard DPs can run on Windows Server 32-bit but will not support advanced functionality (e.g. single instancing for application models)</a:t>
            </a:r>
          </a:p>
          <a:p>
            <a:pPr lvl="1"/>
            <a:r>
              <a:rPr lang="en-US" dirty="0" smtClean="0"/>
              <a:t>Windows Server 2008 </a:t>
            </a:r>
          </a:p>
          <a:p>
            <a:pPr lvl="2"/>
            <a:r>
              <a:rPr lang="en-US" sz="2000" dirty="0" smtClean="0"/>
              <a:t>Distribution points can run on Windows Server 2003</a:t>
            </a:r>
          </a:p>
          <a:p>
            <a:pPr lvl="1"/>
            <a:r>
              <a:rPr lang="en-US" dirty="0" smtClean="0"/>
              <a:t>SQL Server 2008 (64-bit)</a:t>
            </a:r>
          </a:p>
          <a:p>
            <a:r>
              <a:rPr lang="en-US" dirty="0" smtClean="0"/>
              <a:t>Flatten your </a:t>
            </a:r>
            <a:r>
              <a:rPr lang="en-US" dirty="0" err="1" smtClean="0"/>
              <a:t>ConfigMgr</a:t>
            </a:r>
            <a:r>
              <a:rPr lang="en-US" dirty="0" smtClean="0"/>
              <a:t> 2007 hierarchy</a:t>
            </a:r>
          </a:p>
          <a:p>
            <a:r>
              <a:rPr lang="en-US" dirty="0" smtClean="0"/>
              <a:t>Move to SQL Reporting Services</a:t>
            </a:r>
          </a:p>
          <a:p>
            <a:r>
              <a:rPr lang="en-US" dirty="0" smtClean="0"/>
              <a:t>Start </a:t>
            </a:r>
            <a:r>
              <a:rPr lang="en-US" dirty="0"/>
              <a:t>learning about SQL </a:t>
            </a:r>
            <a:r>
              <a:rPr lang="en-US" dirty="0" smtClean="0"/>
              <a:t>replication</a:t>
            </a:r>
            <a:endParaRPr lang="en-US" dirty="0"/>
          </a:p>
          <a:p>
            <a:r>
              <a:rPr lang="en-US" dirty="0" smtClean="0"/>
              <a:t>Start implementing </a:t>
            </a:r>
            <a:r>
              <a:rPr lang="en-US" dirty="0" err="1" smtClean="0"/>
              <a:t>BranchCache</a:t>
            </a:r>
            <a:r>
              <a:rPr lang="en-US" dirty="0" smtClean="0"/>
              <a:t>™ with </a:t>
            </a:r>
            <a:r>
              <a:rPr lang="en-US" dirty="0" err="1" smtClean="0"/>
              <a:t>ConfigMgr</a:t>
            </a:r>
            <a:r>
              <a:rPr lang="en-US" dirty="0" smtClean="0"/>
              <a:t> 2007 SP2</a:t>
            </a:r>
          </a:p>
          <a:p>
            <a:pPr lvl="1"/>
            <a:endParaRPr lang="en-US" dirty="0" smtClean="0"/>
          </a:p>
        </p:txBody>
      </p:sp>
    </p:spTree>
    <p:extLst>
      <p:ext uri="{BB962C8B-B14F-4D97-AF65-F5344CB8AC3E}">
        <p14:creationId xmlns:p14="http://schemas.microsoft.com/office/powerpoint/2010/main" xmlns="" val="83827334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a:lstStyle/>
          <a:p>
            <a:r>
              <a:rPr lang="en-US" sz="8000" dirty="0" smtClean="0"/>
              <a:t>question &amp; answer</a:t>
            </a:r>
            <a:endParaRPr lang="en-US" sz="8000"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tretch>
            <a:fillRect/>
          </a:stretch>
        </p:blipFill>
        <p:spPr bwMode="black">
          <a:xfrm>
            <a:off x="2286000" y="2590800"/>
            <a:ext cx="4572000" cy="986114"/>
          </a:xfrm>
          <a:prstGeom prst="rect">
            <a:avLst/>
          </a:prstGeom>
          <a:noFill/>
          <a:ln>
            <a:noFill/>
          </a:ln>
        </p:spPr>
      </p:pic>
      <p:sp>
        <p:nvSpPr>
          <p:cNvPr id="5" name="Text Box 3"/>
          <p:cNvSpPr txBox="1">
            <a:spLocks noChangeArrowheads="1"/>
          </p:cNvSpPr>
          <p:nvPr/>
        </p:nvSpPr>
        <p:spPr bwMode="blackWhite">
          <a:xfrm>
            <a:off x="967578" y="5580925"/>
            <a:ext cx="7208845" cy="461651"/>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600" dirty="0">
                <a:latin typeface="Calibri" pitchFamily="34" charset="0"/>
                <a:cs typeface="Arial" charset="0"/>
              </a:rPr>
              <a:t>© </a:t>
            </a:r>
            <a:r>
              <a:rPr lang="en-US" sz="600" dirty="0" smtClean="0">
                <a:latin typeface="Calibri" pitchFamily="34" charset="0"/>
                <a:cs typeface="Arial" charset="0"/>
              </a:rPr>
              <a:t>2009 Microsoft </a:t>
            </a:r>
            <a:r>
              <a:rPr lang="en-US" sz="600" dirty="0">
                <a:latin typeface="Calibr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600" dirty="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00" dirty="0" smtClean="0">
                <a:latin typeface="Calibri" pitchFamily="34" charset="0"/>
                <a:cs typeface="Arial" charset="0"/>
              </a:rPr>
              <a:t>MICROSOFT </a:t>
            </a:r>
            <a:r>
              <a:rPr lang="en-US" sz="600" dirty="0">
                <a:latin typeface="Calibr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2" name="Picture 6" descr="D:\DVD Art\DVD_ART34\Artwork_Imagery\Shapes\Circular shapes\3d Disc shapes\flat blue cylinder disc.png"/>
          <p:cNvPicPr>
            <a:picLocks noChangeAspect="1" noChangeArrowheads="1"/>
          </p:cNvPicPr>
          <p:nvPr/>
        </p:nvPicPr>
        <p:blipFill>
          <a:blip r:embed="rId3" cstate="print"/>
          <a:srcRect/>
          <a:stretch>
            <a:fillRect/>
          </a:stretch>
        </p:blipFill>
        <p:spPr bwMode="auto">
          <a:xfrm>
            <a:off x="534923" y="3557952"/>
            <a:ext cx="1676400" cy="609600"/>
          </a:xfrm>
          <a:prstGeom prst="rect">
            <a:avLst/>
          </a:prstGeom>
          <a:noFill/>
        </p:spPr>
      </p:pic>
      <p:sp>
        <p:nvSpPr>
          <p:cNvPr id="33" name="Title 32"/>
          <p:cNvSpPr>
            <a:spLocks noGrp="1"/>
          </p:cNvSpPr>
          <p:nvPr>
            <p:ph type="title"/>
          </p:nvPr>
        </p:nvSpPr>
        <p:spPr>
          <a:xfrm>
            <a:off x="381000" y="230188"/>
            <a:ext cx="8382000" cy="836612"/>
          </a:xfrm>
          <a:ln>
            <a:noFill/>
          </a:ln>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l"/>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Pillars of the Release</a:t>
            </a:r>
            <a:endParaRPr 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grpSp>
        <p:nvGrpSpPr>
          <p:cNvPr id="2" name="Group 33"/>
          <p:cNvGrpSpPr/>
          <p:nvPr/>
        </p:nvGrpSpPr>
        <p:grpSpPr>
          <a:xfrm>
            <a:off x="344423" y="890952"/>
            <a:ext cx="8458200" cy="1447800"/>
            <a:chOff x="0" y="0"/>
            <a:chExt cx="8458200" cy="1183741"/>
          </a:xfrm>
        </p:grpSpPr>
        <p:sp>
          <p:nvSpPr>
            <p:cNvPr id="50" name="Rounded Rectangle 49"/>
            <p:cNvSpPr/>
            <p:nvPr/>
          </p:nvSpPr>
          <p:spPr>
            <a:xfrm>
              <a:off x="0" y="0"/>
              <a:ext cx="8458200" cy="1183741"/>
            </a:xfrm>
            <a:prstGeom prst="roundRect">
              <a:avLst>
                <a:gd name="adj" fmla="val 10000"/>
              </a:avLst>
            </a:prstGeom>
            <a:no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1" name="Rounded Rectangle 4"/>
            <p:cNvSpPr/>
            <p:nvPr/>
          </p:nvSpPr>
          <p:spPr>
            <a:xfrm>
              <a:off x="1943100" y="0"/>
              <a:ext cx="6515099" cy="1183741"/>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lvl="0" defTabSz="800100" eaLnBrk="0" fontAlgn="base" hangingPunct="0">
                <a:lnSpc>
                  <a:spcPct val="90000"/>
                </a:lnSpc>
                <a:spcBef>
                  <a:spcPct val="0"/>
                </a:spcBef>
                <a:spcAft>
                  <a:spcPct val="0"/>
                </a:spcAft>
              </a:pPr>
              <a:r>
                <a:rPr lang="en-US" b="1" dirty="0">
                  <a:solidFill>
                    <a:schemeClr val="tx1"/>
                  </a:solidFill>
                  <a:effectLst>
                    <a:outerShdw blurRad="38100" dist="38100" dir="2700000" algn="tl">
                      <a:srgbClr val="000000">
                        <a:alpha val="43137"/>
                      </a:srgbClr>
                    </a:outerShdw>
                  </a:effectLst>
                  <a:latin typeface="Segoe"/>
                </a:rPr>
                <a:t>Embrace User Centric</a:t>
              </a:r>
              <a:endParaRPr lang="en-US" sz="1600" dirty="0">
                <a:solidFill>
                  <a:schemeClr val="tx1"/>
                </a:solidFill>
                <a:latin typeface="Segoe"/>
              </a:endParaRPr>
            </a:p>
            <a:p>
              <a:pPr marL="693738" lvl="2" indent="-236538" fontAlgn="base">
                <a:lnSpc>
                  <a:spcPct val="90000"/>
                </a:lnSpc>
                <a:spcBef>
                  <a:spcPct val="20000"/>
                </a:spcBef>
                <a:spcAft>
                  <a:spcPct val="15000"/>
                </a:spcAft>
                <a:buFont typeface="Arial" pitchFamily="34" charset="0"/>
                <a:buChar char="•"/>
              </a:pPr>
              <a:r>
                <a:rPr lang="en-US" sz="1200" dirty="0">
                  <a:solidFill>
                    <a:schemeClr val="tx1"/>
                  </a:solidFill>
                  <a:latin typeface="Segoe"/>
                </a:rPr>
                <a:t>Provide a rich application management model to capture admin intent</a:t>
              </a:r>
            </a:p>
            <a:p>
              <a:pPr marL="693738" lvl="2" indent="-236538" fontAlgn="base">
                <a:lnSpc>
                  <a:spcPct val="90000"/>
                </a:lnSpc>
                <a:spcBef>
                  <a:spcPct val="20000"/>
                </a:spcBef>
                <a:spcAft>
                  <a:spcPct val="15000"/>
                </a:spcAft>
                <a:buFont typeface="Arial" pitchFamily="34" charset="0"/>
                <a:buChar char="•"/>
              </a:pPr>
              <a:r>
                <a:rPr lang="en-US" sz="1200" dirty="0">
                  <a:solidFill>
                    <a:schemeClr val="tx1"/>
                  </a:solidFill>
                  <a:latin typeface="Segoe"/>
                </a:rPr>
                <a:t>Allow the administrator to think users first</a:t>
              </a:r>
            </a:p>
            <a:p>
              <a:pPr marL="693738" lvl="2" indent="-236538" fontAlgn="base">
                <a:lnSpc>
                  <a:spcPct val="90000"/>
                </a:lnSpc>
                <a:spcBef>
                  <a:spcPct val="20000"/>
                </a:spcBef>
                <a:spcAft>
                  <a:spcPct val="15000"/>
                </a:spcAft>
                <a:buFont typeface="Arial" pitchFamily="34" charset="0"/>
                <a:buChar char="•"/>
              </a:pPr>
              <a:r>
                <a:rPr lang="en-US" sz="1200" dirty="0">
                  <a:solidFill>
                    <a:schemeClr val="tx1"/>
                  </a:solidFill>
                  <a:latin typeface="Segoe"/>
                </a:rPr>
                <a:t>Allow the user to define their relationship to </a:t>
              </a:r>
              <a:r>
                <a:rPr lang="en-US" sz="1200" dirty="0" smtClean="0">
                  <a:solidFill>
                    <a:schemeClr val="tx1"/>
                  </a:solidFill>
                  <a:latin typeface="Segoe"/>
                </a:rPr>
                <a:t>applications</a:t>
              </a:r>
            </a:p>
            <a:p>
              <a:pPr marL="693738" lvl="2" indent="-236538" fontAlgn="base">
                <a:lnSpc>
                  <a:spcPct val="90000"/>
                </a:lnSpc>
                <a:spcBef>
                  <a:spcPct val="20000"/>
                </a:spcBef>
                <a:spcAft>
                  <a:spcPct val="15000"/>
                </a:spcAft>
                <a:buFont typeface="Arial" pitchFamily="34" charset="0"/>
                <a:buChar char="•"/>
              </a:pPr>
              <a:r>
                <a:rPr lang="en-US" sz="1200" dirty="0">
                  <a:solidFill>
                    <a:schemeClr val="tx1"/>
                  </a:solidFill>
                  <a:latin typeface="Segoe"/>
                </a:rPr>
                <a:t>Improve the management of non-PC devices</a:t>
              </a:r>
            </a:p>
            <a:p>
              <a:pPr marL="693738" lvl="2" indent="-236538" fontAlgn="base">
                <a:lnSpc>
                  <a:spcPct val="90000"/>
                </a:lnSpc>
                <a:spcBef>
                  <a:spcPct val="20000"/>
                </a:spcBef>
                <a:spcAft>
                  <a:spcPct val="15000"/>
                </a:spcAft>
                <a:buFont typeface="Arial" pitchFamily="34" charset="0"/>
                <a:buChar char="•"/>
              </a:pPr>
              <a:endParaRPr lang="en-US" sz="1200" dirty="0">
                <a:solidFill>
                  <a:schemeClr val="tx1"/>
                </a:solidFill>
                <a:latin typeface="Segoe"/>
              </a:endParaRPr>
            </a:p>
          </p:txBody>
        </p:sp>
      </p:grpSp>
      <p:grpSp>
        <p:nvGrpSpPr>
          <p:cNvPr id="3" name="Group 36"/>
          <p:cNvGrpSpPr/>
          <p:nvPr/>
        </p:nvGrpSpPr>
        <p:grpSpPr>
          <a:xfrm>
            <a:off x="344423" y="2512994"/>
            <a:ext cx="8458200" cy="1730758"/>
            <a:chOff x="0" y="1302115"/>
            <a:chExt cx="8458200" cy="1425958"/>
          </a:xfrm>
        </p:grpSpPr>
        <p:sp>
          <p:nvSpPr>
            <p:cNvPr id="48" name="Rounded Rectangle 47"/>
            <p:cNvSpPr/>
            <p:nvPr/>
          </p:nvSpPr>
          <p:spPr>
            <a:xfrm>
              <a:off x="0" y="1302115"/>
              <a:ext cx="8458200" cy="1425958"/>
            </a:xfrm>
            <a:prstGeom prst="roundRect">
              <a:avLst>
                <a:gd name="adj" fmla="val 10000"/>
              </a:avLst>
            </a:prstGeom>
            <a:no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ounded Rectangle 7"/>
            <p:cNvSpPr/>
            <p:nvPr/>
          </p:nvSpPr>
          <p:spPr>
            <a:xfrm>
              <a:off x="1943100" y="1302115"/>
              <a:ext cx="6515099" cy="1425958"/>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lvl="0" defTabSz="800100" eaLnBrk="0" fontAlgn="base" hangingPunct="0">
                <a:lnSpc>
                  <a:spcPct val="90000"/>
                </a:lnSpc>
                <a:spcBef>
                  <a:spcPct val="0"/>
                </a:spcBef>
                <a:spcAft>
                  <a:spcPct val="0"/>
                </a:spcAft>
              </a:pPr>
              <a:r>
                <a:rPr lang="en-US" b="1" dirty="0">
                  <a:solidFill>
                    <a:schemeClr val="tx1"/>
                  </a:solidFill>
                  <a:effectLst>
                    <a:outerShdw blurRad="38100" dist="38100" dir="2700000" algn="tl">
                      <a:srgbClr val="000000">
                        <a:alpha val="43137"/>
                      </a:srgbClr>
                    </a:outerShdw>
                  </a:effectLst>
                  <a:latin typeface="Segoe"/>
                </a:rPr>
                <a:t>Simplify and improve our cores</a:t>
              </a:r>
            </a:p>
            <a:p>
              <a:pPr marL="693738" lvl="2" indent="-236538">
                <a:lnSpc>
                  <a:spcPct val="90000"/>
                </a:lnSpc>
                <a:spcBef>
                  <a:spcPct val="20000"/>
                </a:spcBef>
                <a:spcAft>
                  <a:spcPct val="15000"/>
                </a:spcAft>
                <a:buFont typeface="Arial" pitchFamily="34" charset="0"/>
                <a:buChar char="•"/>
              </a:pPr>
              <a:r>
                <a:rPr lang="en-US" sz="1200" dirty="0">
                  <a:solidFill>
                    <a:schemeClr val="tx1"/>
                  </a:solidFill>
                  <a:latin typeface="Segoe"/>
                </a:rPr>
                <a:t>Redesigned core infrastructure and SQL Server replication</a:t>
              </a:r>
            </a:p>
            <a:p>
              <a:pPr marL="1150920" lvl="3" indent="-236538">
                <a:lnSpc>
                  <a:spcPct val="90000"/>
                </a:lnSpc>
                <a:spcBef>
                  <a:spcPct val="20000"/>
                </a:spcBef>
                <a:spcAft>
                  <a:spcPct val="15000"/>
                </a:spcAft>
                <a:buFont typeface="Arial" pitchFamily="34" charset="0"/>
                <a:buChar char="•"/>
              </a:pPr>
              <a:r>
                <a:rPr lang="en-US" sz="1200" dirty="0">
                  <a:solidFill>
                    <a:schemeClr val="tx1"/>
                  </a:solidFill>
                  <a:latin typeface="Segoe"/>
                </a:rPr>
                <a:t>Improved scalability</a:t>
              </a:r>
            </a:p>
            <a:p>
              <a:pPr marL="1150920" lvl="3" indent="-236538">
                <a:lnSpc>
                  <a:spcPct val="90000"/>
                </a:lnSpc>
                <a:spcBef>
                  <a:spcPct val="20000"/>
                </a:spcBef>
                <a:spcAft>
                  <a:spcPct val="15000"/>
                </a:spcAft>
                <a:buFont typeface="Arial" pitchFamily="34" charset="0"/>
                <a:buChar char="•"/>
              </a:pPr>
              <a:r>
                <a:rPr lang="en-US" sz="1200" dirty="0">
                  <a:solidFill>
                    <a:schemeClr val="tx1"/>
                  </a:solidFill>
                  <a:latin typeface="Segoe"/>
                </a:rPr>
                <a:t>Reduced latency</a:t>
              </a:r>
            </a:p>
            <a:p>
              <a:pPr marL="693738" lvl="2" indent="-236538">
                <a:lnSpc>
                  <a:spcPct val="90000"/>
                </a:lnSpc>
                <a:spcBef>
                  <a:spcPct val="20000"/>
                </a:spcBef>
                <a:spcAft>
                  <a:spcPct val="15000"/>
                </a:spcAft>
                <a:buFont typeface="Arial" pitchFamily="34" charset="0"/>
                <a:buChar char="•"/>
              </a:pPr>
              <a:r>
                <a:rPr lang="en-US" sz="1200" dirty="0">
                  <a:solidFill>
                    <a:schemeClr val="tx1"/>
                  </a:solidFill>
                  <a:latin typeface="Segoe"/>
                </a:rPr>
                <a:t>Automated content distribution</a:t>
              </a:r>
            </a:p>
            <a:p>
              <a:pPr marL="693738" lvl="2" indent="-236538">
                <a:lnSpc>
                  <a:spcPct val="90000"/>
                </a:lnSpc>
                <a:spcBef>
                  <a:spcPct val="20000"/>
                </a:spcBef>
                <a:spcAft>
                  <a:spcPct val="15000"/>
                </a:spcAft>
                <a:buFont typeface="Arial" pitchFamily="34" charset="0"/>
                <a:buChar char="•"/>
              </a:pPr>
              <a:r>
                <a:rPr lang="en-US" sz="1200" dirty="0">
                  <a:solidFill>
                    <a:schemeClr val="tx1"/>
                  </a:solidFill>
                  <a:latin typeface="Segoe"/>
                </a:rPr>
                <a:t>Client Health improvements and auto-remediation</a:t>
              </a:r>
            </a:p>
          </p:txBody>
        </p:sp>
      </p:grpSp>
      <p:grpSp>
        <p:nvGrpSpPr>
          <p:cNvPr id="4" name="Group 40"/>
          <p:cNvGrpSpPr/>
          <p:nvPr/>
        </p:nvGrpSpPr>
        <p:grpSpPr>
          <a:xfrm>
            <a:off x="344423" y="4396152"/>
            <a:ext cx="8458200" cy="1752600"/>
            <a:chOff x="0" y="4148564"/>
            <a:chExt cx="8458200" cy="1183741"/>
          </a:xfrm>
        </p:grpSpPr>
        <p:sp>
          <p:nvSpPr>
            <p:cNvPr id="43" name="Rounded Rectangle 42"/>
            <p:cNvSpPr/>
            <p:nvPr/>
          </p:nvSpPr>
          <p:spPr>
            <a:xfrm>
              <a:off x="0" y="4148564"/>
              <a:ext cx="8458200" cy="1183741"/>
            </a:xfrm>
            <a:prstGeom prst="roundRect">
              <a:avLst>
                <a:gd name="adj" fmla="val 10000"/>
              </a:avLst>
            </a:prstGeom>
            <a:no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ounded Rectangle 13"/>
            <p:cNvSpPr/>
            <p:nvPr/>
          </p:nvSpPr>
          <p:spPr>
            <a:xfrm>
              <a:off x="1943100" y="4148564"/>
              <a:ext cx="6515099" cy="1183741"/>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lvl="0" defTabSz="800100">
                <a:lnSpc>
                  <a:spcPct val="90000"/>
                </a:lnSpc>
                <a:spcBef>
                  <a:spcPct val="0"/>
                </a:spcBef>
                <a:spcAft>
                  <a:spcPct val="35000"/>
                </a:spcAft>
              </a:pPr>
              <a:r>
                <a:rPr lang="en-US" b="1" dirty="0" smtClean="0">
                  <a:solidFill>
                    <a:schemeClr val="tx1"/>
                  </a:solidFill>
                  <a:effectLst>
                    <a:outerShdw blurRad="38100" dist="38100" dir="2700000" algn="tl">
                      <a:srgbClr val="000000">
                        <a:alpha val="43137"/>
                      </a:srgbClr>
                    </a:outerShdw>
                  </a:effectLst>
                  <a:latin typeface="Segoe"/>
                </a:rPr>
                <a:t>Keep our customers happy</a:t>
              </a:r>
            </a:p>
            <a:p>
              <a:pPr marL="682625" lvl="1" indent="-225425" defTabSz="800100">
                <a:lnSpc>
                  <a:spcPct val="90000"/>
                </a:lnSpc>
                <a:spcBef>
                  <a:spcPct val="0"/>
                </a:spcBef>
                <a:spcAft>
                  <a:spcPct val="35000"/>
                </a:spcAft>
                <a:buFont typeface="Arial" pitchFamily="34" charset="0"/>
                <a:buChar char="•"/>
              </a:pPr>
              <a:r>
                <a:rPr lang="en-US" sz="1200" dirty="0" smtClean="0">
                  <a:solidFill>
                    <a:schemeClr val="tx1"/>
                  </a:solidFill>
                  <a:latin typeface="Segoe"/>
                </a:rPr>
                <a:t>Redesigned admin experience and role-based security model</a:t>
              </a:r>
              <a:endParaRPr lang="en-US" sz="1200" dirty="0">
                <a:solidFill>
                  <a:schemeClr val="tx1"/>
                </a:solidFill>
                <a:latin typeface="Segoe"/>
              </a:endParaRPr>
            </a:p>
            <a:p>
              <a:pPr marL="682625" lvl="1" indent="-225425" defTabSz="800100">
                <a:lnSpc>
                  <a:spcPct val="90000"/>
                </a:lnSpc>
                <a:spcBef>
                  <a:spcPct val="0"/>
                </a:spcBef>
                <a:spcAft>
                  <a:spcPct val="35000"/>
                </a:spcAft>
                <a:buFont typeface="Arial" pitchFamily="34" charset="0"/>
                <a:buChar char="•"/>
              </a:pPr>
              <a:r>
                <a:rPr lang="en-US" sz="1200" dirty="0" smtClean="0">
                  <a:solidFill>
                    <a:schemeClr val="tx1"/>
                  </a:solidFill>
                  <a:latin typeface="Segoe"/>
                </a:rPr>
                <a:t>Native 64-bit </a:t>
              </a:r>
              <a:r>
                <a:rPr lang="en-US" sz="1200" dirty="0">
                  <a:solidFill>
                    <a:schemeClr val="tx1"/>
                  </a:solidFill>
                  <a:latin typeface="Segoe"/>
                </a:rPr>
                <a:t>and full Unicode support</a:t>
              </a:r>
            </a:p>
            <a:p>
              <a:pPr marL="682625" lvl="1" indent="-225425" defTabSz="800100">
                <a:lnSpc>
                  <a:spcPct val="90000"/>
                </a:lnSpc>
                <a:spcBef>
                  <a:spcPct val="0"/>
                </a:spcBef>
                <a:spcAft>
                  <a:spcPct val="35000"/>
                </a:spcAft>
                <a:buFont typeface="Arial" pitchFamily="34" charset="0"/>
                <a:buChar char="•"/>
              </a:pPr>
              <a:r>
                <a:rPr lang="en-US" sz="1200" dirty="0" smtClean="0">
                  <a:solidFill>
                    <a:schemeClr val="tx1"/>
                  </a:solidFill>
                  <a:latin typeface="Segoe"/>
                </a:rPr>
                <a:t>Software Updates auto-deployment (including Forefront definitions)</a:t>
              </a:r>
            </a:p>
            <a:p>
              <a:pPr marL="682625" lvl="1" indent="-225425" defTabSz="800100">
                <a:lnSpc>
                  <a:spcPct val="90000"/>
                </a:lnSpc>
                <a:spcBef>
                  <a:spcPct val="0"/>
                </a:spcBef>
                <a:spcAft>
                  <a:spcPct val="35000"/>
                </a:spcAft>
                <a:buFont typeface="Arial" pitchFamily="34" charset="0"/>
                <a:buChar char="•"/>
              </a:pPr>
              <a:r>
                <a:rPr lang="en-US" sz="1200" dirty="0" smtClean="0">
                  <a:solidFill>
                    <a:schemeClr val="tx1"/>
                  </a:solidFill>
                  <a:latin typeface="Segoe"/>
                </a:rPr>
                <a:t>Automated compliance remediation (DCM “set”)</a:t>
              </a:r>
            </a:p>
            <a:p>
              <a:pPr marL="682625" lvl="1" indent="-225425" defTabSz="800100">
                <a:lnSpc>
                  <a:spcPct val="90000"/>
                </a:lnSpc>
                <a:spcBef>
                  <a:spcPct val="0"/>
                </a:spcBef>
                <a:spcAft>
                  <a:spcPct val="35000"/>
                </a:spcAft>
                <a:buFont typeface="Arial" pitchFamily="34" charset="0"/>
                <a:buChar char="•"/>
              </a:pPr>
              <a:r>
                <a:rPr lang="en-US" sz="1200" dirty="0" smtClean="0">
                  <a:solidFill>
                    <a:schemeClr val="tx1"/>
                  </a:solidFill>
                  <a:latin typeface="Segoe"/>
                </a:rPr>
                <a:t>And much, much more…</a:t>
              </a:r>
            </a:p>
          </p:txBody>
        </p:sp>
      </p:grpSp>
      <p:pic>
        <p:nvPicPr>
          <p:cNvPr id="8" name="Picture 3" descr="C:\Users\jeffwe\Pictures\13343_Client_Infastructure_Monitoring_F.png"/>
          <p:cNvPicPr>
            <a:picLocks noChangeAspect="1" noChangeArrowheads="1"/>
          </p:cNvPicPr>
          <p:nvPr/>
        </p:nvPicPr>
        <p:blipFill>
          <a:blip r:embed="rId4" cstate="print"/>
          <a:srcRect/>
          <a:stretch>
            <a:fillRect/>
          </a:stretch>
        </p:blipFill>
        <p:spPr bwMode="auto">
          <a:xfrm>
            <a:off x="382524" y="2567352"/>
            <a:ext cx="1524000" cy="1524000"/>
          </a:xfrm>
          <a:prstGeom prst="rect">
            <a:avLst/>
          </a:prstGeom>
          <a:noFill/>
        </p:spPr>
      </p:pic>
      <p:pic>
        <p:nvPicPr>
          <p:cNvPr id="29"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1677924" y="4472352"/>
            <a:ext cx="464196" cy="559670"/>
          </a:xfrm>
          <a:prstGeom prst="rect">
            <a:avLst/>
          </a:prstGeom>
          <a:noFill/>
        </p:spPr>
      </p:pic>
      <p:pic>
        <p:nvPicPr>
          <p:cNvPr id="30"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1296923" y="4472352"/>
            <a:ext cx="464196" cy="559670"/>
          </a:xfrm>
          <a:prstGeom prst="rect">
            <a:avLst/>
          </a:prstGeom>
          <a:noFill/>
        </p:spPr>
      </p:pic>
      <p:pic>
        <p:nvPicPr>
          <p:cNvPr id="31"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915923" y="4472352"/>
            <a:ext cx="464196" cy="559670"/>
          </a:xfrm>
          <a:prstGeom prst="rect">
            <a:avLst/>
          </a:prstGeom>
          <a:noFill/>
        </p:spPr>
      </p:pic>
      <p:pic>
        <p:nvPicPr>
          <p:cNvPr id="32"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534924" y="4472352"/>
            <a:ext cx="464196" cy="559670"/>
          </a:xfrm>
          <a:prstGeom prst="rect">
            <a:avLst/>
          </a:prstGeom>
          <a:noFill/>
        </p:spPr>
      </p:pic>
      <p:pic>
        <p:nvPicPr>
          <p:cNvPr id="34"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1525524" y="4777152"/>
            <a:ext cx="464196" cy="559670"/>
          </a:xfrm>
          <a:prstGeom prst="rect">
            <a:avLst/>
          </a:prstGeom>
          <a:noFill/>
        </p:spPr>
      </p:pic>
      <p:pic>
        <p:nvPicPr>
          <p:cNvPr id="35"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1144523" y="4777152"/>
            <a:ext cx="464196" cy="559670"/>
          </a:xfrm>
          <a:prstGeom prst="rect">
            <a:avLst/>
          </a:prstGeom>
          <a:noFill/>
        </p:spPr>
      </p:pic>
      <p:pic>
        <p:nvPicPr>
          <p:cNvPr id="36"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763523" y="4777152"/>
            <a:ext cx="464196" cy="559670"/>
          </a:xfrm>
          <a:prstGeom prst="rect">
            <a:avLst/>
          </a:prstGeom>
          <a:noFill/>
        </p:spPr>
      </p:pic>
      <p:pic>
        <p:nvPicPr>
          <p:cNvPr id="37"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1373124" y="5158152"/>
            <a:ext cx="464196" cy="559670"/>
          </a:xfrm>
          <a:prstGeom prst="rect">
            <a:avLst/>
          </a:prstGeom>
          <a:noFill/>
        </p:spPr>
      </p:pic>
      <p:pic>
        <p:nvPicPr>
          <p:cNvPr id="38"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992123" y="5158152"/>
            <a:ext cx="464196" cy="559670"/>
          </a:xfrm>
          <a:prstGeom prst="rect">
            <a:avLst/>
          </a:prstGeom>
          <a:noFill/>
        </p:spPr>
      </p:pic>
      <p:pic>
        <p:nvPicPr>
          <p:cNvPr id="39"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1220724" y="5462952"/>
            <a:ext cx="464196" cy="559670"/>
          </a:xfrm>
          <a:prstGeom prst="rect">
            <a:avLst/>
          </a:prstGeom>
          <a:noFill/>
        </p:spPr>
      </p:pic>
      <p:grpSp>
        <p:nvGrpSpPr>
          <p:cNvPr id="5" name="Group 44"/>
          <p:cNvGrpSpPr/>
          <p:nvPr/>
        </p:nvGrpSpPr>
        <p:grpSpPr>
          <a:xfrm>
            <a:off x="342900" y="890952"/>
            <a:ext cx="8458200" cy="1600200"/>
            <a:chOff x="341376" y="1371600"/>
            <a:chExt cx="8458200" cy="1600200"/>
          </a:xfrm>
        </p:grpSpPr>
        <p:pic>
          <p:nvPicPr>
            <p:cNvPr id="1030" name="Picture 6" descr="D:\DVD Art\DVD_ART34\Artwork_Imagery\Shapes\Circular shapes\3d Disc shapes\flat blue cylinder disc.png"/>
            <p:cNvPicPr>
              <a:picLocks noChangeAspect="1" noChangeArrowheads="1"/>
            </p:cNvPicPr>
            <p:nvPr/>
          </p:nvPicPr>
          <p:blipFill>
            <a:blip r:embed="rId3" cstate="print"/>
            <a:srcRect/>
            <a:stretch>
              <a:fillRect/>
            </a:stretch>
          </p:blipFill>
          <p:spPr bwMode="auto">
            <a:xfrm>
              <a:off x="533400" y="2133600"/>
              <a:ext cx="1676400" cy="609600"/>
            </a:xfrm>
            <a:prstGeom prst="rect">
              <a:avLst/>
            </a:prstGeom>
            <a:noFill/>
          </p:spPr>
        </p:pic>
        <p:pic>
          <p:nvPicPr>
            <p:cNvPr id="1029" name="Picture 5" descr="C:\Users\jeffwe\Pictures\13343_Simplified_Windows_Vista_Deployment_F.png"/>
            <p:cNvPicPr>
              <a:picLocks noChangeAspect="1" noChangeArrowheads="1"/>
            </p:cNvPicPr>
            <p:nvPr/>
          </p:nvPicPr>
          <p:blipFill>
            <a:blip r:embed="rId6" cstate="print"/>
            <a:srcRect/>
            <a:stretch>
              <a:fillRect/>
            </a:stretch>
          </p:blipFill>
          <p:spPr bwMode="auto">
            <a:xfrm>
              <a:off x="1219200" y="1828800"/>
              <a:ext cx="1143000" cy="1143000"/>
            </a:xfrm>
            <a:prstGeom prst="rect">
              <a:avLst/>
            </a:prstGeom>
            <a:noFill/>
          </p:spPr>
        </p:pic>
        <p:pic>
          <p:nvPicPr>
            <p:cNvPr id="25"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533400" y="1752600"/>
              <a:ext cx="464196" cy="559670"/>
            </a:xfrm>
            <a:prstGeom prst="rect">
              <a:avLst/>
            </a:prstGeom>
            <a:noFill/>
          </p:spPr>
        </p:pic>
        <p:pic>
          <p:nvPicPr>
            <p:cNvPr id="26" name="Picture 37" descr="D:\DVD Art\DVD_ART34\Logos\Microsoft Office 2007 - all products\Outlook 2007\Office Outlook 2007 Product Icon.png"/>
            <p:cNvPicPr>
              <a:picLocks noChangeAspect="1" noChangeArrowheads="1"/>
            </p:cNvPicPr>
            <p:nvPr/>
          </p:nvPicPr>
          <p:blipFill>
            <a:blip r:embed="rId7" cstate="print"/>
            <a:srcRect/>
            <a:stretch>
              <a:fillRect/>
            </a:stretch>
          </p:blipFill>
          <p:spPr bwMode="auto">
            <a:xfrm>
              <a:off x="1295400" y="1371600"/>
              <a:ext cx="652645" cy="609600"/>
            </a:xfrm>
            <a:prstGeom prst="rect">
              <a:avLst/>
            </a:prstGeom>
            <a:noFill/>
          </p:spPr>
        </p:pic>
        <p:pic>
          <p:nvPicPr>
            <p:cNvPr id="27" name="Picture 16" descr="D:\DVD Art\DVD_ART34\Artwork_Imagery\Shapes\Arrows\Curved\big green arrow.png"/>
            <p:cNvPicPr>
              <a:picLocks noChangeAspect="1" noChangeArrowheads="1"/>
            </p:cNvPicPr>
            <p:nvPr/>
          </p:nvPicPr>
          <p:blipFill>
            <a:blip r:embed="rId8" cstate="print">
              <a:duotone>
                <a:schemeClr val="accent3">
                  <a:shade val="45000"/>
                  <a:satMod val="135000"/>
                </a:schemeClr>
                <a:prstClr val="white"/>
              </a:duotone>
            </a:blip>
            <a:srcRect/>
            <a:stretch>
              <a:fillRect/>
            </a:stretch>
          </p:blipFill>
          <p:spPr bwMode="auto">
            <a:xfrm rot="5762876" flipV="1">
              <a:off x="862322" y="1503979"/>
              <a:ext cx="522280" cy="505254"/>
            </a:xfrm>
            <a:prstGeom prst="rect">
              <a:avLst/>
            </a:prstGeom>
            <a:noFill/>
          </p:spPr>
        </p:pic>
        <p:pic>
          <p:nvPicPr>
            <p:cNvPr id="28" name="Picture 16" descr="D:\DVD Art\DVD_ART34\Artwork_Imagery\Shapes\Arrows\Curved\big green arrow.png"/>
            <p:cNvPicPr>
              <a:picLocks noChangeAspect="1" noChangeArrowheads="1"/>
            </p:cNvPicPr>
            <p:nvPr/>
          </p:nvPicPr>
          <p:blipFill>
            <a:blip r:embed="rId9" cstate="print">
              <a:duotone>
                <a:schemeClr val="accent3">
                  <a:shade val="45000"/>
                  <a:satMod val="135000"/>
                </a:schemeClr>
                <a:prstClr val="white"/>
              </a:duotone>
            </a:blip>
            <a:srcRect/>
            <a:stretch>
              <a:fillRect/>
            </a:stretch>
          </p:blipFill>
          <p:spPr bwMode="auto">
            <a:xfrm rot="4451567">
              <a:off x="890541" y="1971530"/>
              <a:ext cx="515123" cy="498331"/>
            </a:xfrm>
            <a:prstGeom prst="rect">
              <a:avLst/>
            </a:prstGeom>
            <a:noFill/>
          </p:spPr>
        </p:pic>
        <p:sp>
          <p:nvSpPr>
            <p:cNvPr id="41" name="Rounded Rectangle 40"/>
            <p:cNvSpPr/>
            <p:nvPr/>
          </p:nvSpPr>
          <p:spPr>
            <a:xfrm>
              <a:off x="341376" y="1371600"/>
              <a:ext cx="8458200" cy="1447800"/>
            </a:xfrm>
            <a:prstGeom prst="roundRect">
              <a:avLst>
                <a:gd name="adj" fmla="val 10000"/>
              </a:avLst>
            </a:prstGeom>
            <a:no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Rounded Rectangle 4"/>
            <p:cNvSpPr/>
            <p:nvPr/>
          </p:nvSpPr>
          <p:spPr>
            <a:xfrm>
              <a:off x="2284476" y="1371600"/>
              <a:ext cx="6515099" cy="1447800"/>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lvl="0" algn="l" defTabSz="800100" rtl="0" eaLnBrk="0" fontAlgn="base" hangingPunct="0">
                <a:lnSpc>
                  <a:spcPct val="90000"/>
                </a:lnSpc>
                <a:spcBef>
                  <a:spcPct val="0"/>
                </a:spcBef>
                <a:spcAft>
                  <a:spcPct val="0"/>
                </a:spcAft>
                <a:buFont typeface="Arial" pitchFamily="34" charset="0"/>
                <a:buChar char="•"/>
              </a:pPr>
              <a:endParaRPr lang="en-US" sz="1800" b="1" kern="1200" dirty="0">
                <a:solidFill>
                  <a:schemeClr val="tx1"/>
                </a:solidFill>
                <a:effectLst>
                  <a:outerShdw blurRad="38100" dist="38100" dir="2700000" algn="tl">
                    <a:srgbClr val="000000">
                      <a:alpha val="43137"/>
                    </a:srgbClr>
                  </a:outerShdw>
                </a:effectLst>
                <a:latin typeface="Segoe Light" pitchFamily="34" charset="0"/>
                <a:ea typeface="+mj-ea"/>
                <a:cs typeface="+mj-cs"/>
              </a:endParaRPr>
            </a:p>
          </p:txBody>
        </p:sp>
      </p:grpSp>
      <p:grpSp>
        <p:nvGrpSpPr>
          <p:cNvPr id="6" name="Group 58"/>
          <p:cNvGrpSpPr/>
          <p:nvPr/>
        </p:nvGrpSpPr>
        <p:grpSpPr>
          <a:xfrm>
            <a:off x="343321" y="890952"/>
            <a:ext cx="8459302" cy="1600200"/>
            <a:chOff x="341376" y="1371600"/>
            <a:chExt cx="8459302" cy="1600200"/>
          </a:xfrm>
        </p:grpSpPr>
        <p:pic>
          <p:nvPicPr>
            <p:cNvPr id="60" name="Picture 6" descr="D:\DVD Art\DVD_ART34\Artwork_Imagery\Shapes\Circular shapes\3d Disc shapes\flat blue cylinder disc.png"/>
            <p:cNvPicPr>
              <a:picLocks noChangeAspect="1" noChangeArrowheads="1"/>
            </p:cNvPicPr>
            <p:nvPr/>
          </p:nvPicPr>
          <p:blipFill>
            <a:blip r:embed="rId3" cstate="print"/>
            <a:srcRect/>
            <a:stretch>
              <a:fillRect/>
            </a:stretch>
          </p:blipFill>
          <p:spPr bwMode="auto">
            <a:xfrm>
              <a:off x="533400" y="2133600"/>
              <a:ext cx="1676400" cy="609600"/>
            </a:xfrm>
            <a:prstGeom prst="rect">
              <a:avLst/>
            </a:prstGeom>
            <a:noFill/>
          </p:spPr>
        </p:pic>
        <p:pic>
          <p:nvPicPr>
            <p:cNvPr id="61" name="Picture 60" descr="C:\Users\jeffwe\Pictures\13343_Simplified_Windows_Vista_Deployment_F.png"/>
            <p:cNvPicPr>
              <a:picLocks noChangeAspect="1" noChangeArrowheads="1"/>
            </p:cNvPicPr>
            <p:nvPr/>
          </p:nvPicPr>
          <p:blipFill>
            <a:blip r:embed="rId6" cstate="print"/>
            <a:srcRect/>
            <a:stretch>
              <a:fillRect/>
            </a:stretch>
          </p:blipFill>
          <p:spPr bwMode="auto">
            <a:xfrm>
              <a:off x="1219200" y="1828800"/>
              <a:ext cx="1143000" cy="1143000"/>
            </a:xfrm>
            <a:prstGeom prst="rect">
              <a:avLst/>
            </a:prstGeom>
            <a:noFill/>
          </p:spPr>
        </p:pic>
        <p:pic>
          <p:nvPicPr>
            <p:cNvPr id="62" name="Picture 9" descr="D:\DVD Art\DVD_ART34\Artwork_Imagery\Icons - Illustrations\_WINDOWS VISTA ICONS\Child User children family boy girl.png"/>
            <p:cNvPicPr>
              <a:picLocks noChangeAspect="1" noChangeArrowheads="1"/>
            </p:cNvPicPr>
            <p:nvPr/>
          </p:nvPicPr>
          <p:blipFill>
            <a:blip r:embed="rId5" cstate="print"/>
            <a:srcRect/>
            <a:stretch>
              <a:fillRect/>
            </a:stretch>
          </p:blipFill>
          <p:spPr bwMode="auto">
            <a:xfrm>
              <a:off x="533400" y="1752600"/>
              <a:ext cx="464196" cy="559670"/>
            </a:xfrm>
            <a:prstGeom prst="rect">
              <a:avLst/>
            </a:prstGeom>
            <a:noFill/>
          </p:spPr>
        </p:pic>
        <p:pic>
          <p:nvPicPr>
            <p:cNvPr id="63" name="Picture 37" descr="D:\DVD Art\DVD_ART34\Logos\Microsoft Office 2007 - all products\Outlook 2007\Office Outlook 2007 Product Icon.png"/>
            <p:cNvPicPr>
              <a:picLocks noChangeAspect="1" noChangeArrowheads="1"/>
            </p:cNvPicPr>
            <p:nvPr/>
          </p:nvPicPr>
          <p:blipFill>
            <a:blip r:embed="rId7" cstate="print"/>
            <a:srcRect/>
            <a:stretch>
              <a:fillRect/>
            </a:stretch>
          </p:blipFill>
          <p:spPr bwMode="auto">
            <a:xfrm>
              <a:off x="1295400" y="1371600"/>
              <a:ext cx="652645" cy="609600"/>
            </a:xfrm>
            <a:prstGeom prst="rect">
              <a:avLst/>
            </a:prstGeom>
            <a:noFill/>
          </p:spPr>
        </p:pic>
        <p:pic>
          <p:nvPicPr>
            <p:cNvPr id="64" name="Picture 16" descr="D:\DVD Art\DVD_ART34\Artwork_Imagery\Shapes\Arrows\Curved\big green arrow.png"/>
            <p:cNvPicPr>
              <a:picLocks noChangeAspect="1" noChangeArrowheads="1"/>
            </p:cNvPicPr>
            <p:nvPr/>
          </p:nvPicPr>
          <p:blipFill>
            <a:blip r:embed="rId8" cstate="print">
              <a:duotone>
                <a:schemeClr val="accent3">
                  <a:shade val="45000"/>
                  <a:satMod val="135000"/>
                </a:schemeClr>
                <a:prstClr val="white"/>
              </a:duotone>
            </a:blip>
            <a:srcRect/>
            <a:stretch>
              <a:fillRect/>
            </a:stretch>
          </p:blipFill>
          <p:spPr bwMode="auto">
            <a:xfrm rot="5762876" flipV="1">
              <a:off x="862322" y="1503979"/>
              <a:ext cx="522280" cy="505254"/>
            </a:xfrm>
            <a:prstGeom prst="rect">
              <a:avLst/>
            </a:prstGeom>
            <a:noFill/>
          </p:spPr>
        </p:pic>
        <p:pic>
          <p:nvPicPr>
            <p:cNvPr id="65" name="Picture 16" descr="D:\DVD Art\DVD_ART34\Artwork_Imagery\Shapes\Arrows\Curved\big green arrow.png"/>
            <p:cNvPicPr>
              <a:picLocks noChangeAspect="1" noChangeArrowheads="1"/>
            </p:cNvPicPr>
            <p:nvPr/>
          </p:nvPicPr>
          <p:blipFill>
            <a:blip r:embed="rId9" cstate="print">
              <a:duotone>
                <a:schemeClr val="accent3">
                  <a:shade val="45000"/>
                  <a:satMod val="135000"/>
                </a:schemeClr>
                <a:prstClr val="white"/>
              </a:duotone>
            </a:blip>
            <a:srcRect/>
            <a:stretch>
              <a:fillRect/>
            </a:stretch>
          </p:blipFill>
          <p:spPr bwMode="auto">
            <a:xfrm rot="4451567">
              <a:off x="890541" y="1971530"/>
              <a:ext cx="515123" cy="498331"/>
            </a:xfrm>
            <a:prstGeom prst="rect">
              <a:avLst/>
            </a:prstGeom>
            <a:noFill/>
          </p:spPr>
        </p:pic>
        <p:sp>
          <p:nvSpPr>
            <p:cNvPr id="66" name="Rounded Rectangle 65"/>
            <p:cNvSpPr/>
            <p:nvPr/>
          </p:nvSpPr>
          <p:spPr>
            <a:xfrm>
              <a:off x="341376" y="1371600"/>
              <a:ext cx="8458200" cy="1447800"/>
            </a:xfrm>
            <a:prstGeom prst="roundRect">
              <a:avLst>
                <a:gd name="adj" fmla="val 10000"/>
              </a:avLst>
            </a:prstGeom>
            <a:noFill/>
            <a:ln>
              <a:solidFill>
                <a:schemeClr val="accent1"/>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7" name="Rounded Rectangle 4"/>
            <p:cNvSpPr/>
            <p:nvPr/>
          </p:nvSpPr>
          <p:spPr>
            <a:xfrm>
              <a:off x="2285579" y="1375077"/>
              <a:ext cx="6515099" cy="1447800"/>
            </a:xfrm>
            <a:prstGeom prst="rect">
              <a:avLst/>
            </a:prstGeom>
            <a:solidFill>
              <a:srgbClr val="00994B"/>
            </a:solidFill>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lvl="0" algn="l" defTabSz="800100" rtl="0" eaLnBrk="0" fontAlgn="base" hangingPunct="0">
                <a:lnSpc>
                  <a:spcPct val="90000"/>
                </a:lnSpc>
                <a:spcBef>
                  <a:spcPct val="0"/>
                </a:spcBef>
                <a:spcAft>
                  <a:spcPct val="0"/>
                </a:spcAft>
              </a:pPr>
              <a:r>
                <a:rPr lang="en-US" sz="1800" b="1" kern="1200" dirty="0" smtClean="0">
                  <a:solidFill>
                    <a:schemeClr val="tx1"/>
                  </a:solidFill>
                  <a:effectLst>
                    <a:outerShdw blurRad="38100" dist="38100" dir="2700000" algn="tl">
                      <a:srgbClr val="000000">
                        <a:alpha val="43137"/>
                      </a:srgbClr>
                    </a:outerShdw>
                  </a:effectLst>
                  <a:latin typeface="Segoe"/>
                  <a:ea typeface="+mj-ea"/>
                  <a:cs typeface="+mj-cs"/>
                </a:rPr>
                <a:t>Embrace User Centric</a:t>
              </a:r>
              <a:endParaRPr lang="en-US" sz="1600" dirty="0" smtClean="0">
                <a:solidFill>
                  <a:schemeClr val="tx1"/>
                </a:solidFill>
                <a:latin typeface="Segoe"/>
              </a:endParaRPr>
            </a:p>
            <a:p>
              <a:pPr marL="693738" lvl="2" indent="-236538" fontAlgn="base">
                <a:lnSpc>
                  <a:spcPct val="90000"/>
                </a:lnSpc>
                <a:spcBef>
                  <a:spcPct val="20000"/>
                </a:spcBef>
                <a:spcAft>
                  <a:spcPct val="15000"/>
                </a:spcAft>
                <a:buFont typeface="Arial" pitchFamily="34" charset="0"/>
                <a:buChar char="•"/>
              </a:pPr>
              <a:r>
                <a:rPr lang="en-US" sz="1200" dirty="0" smtClean="0">
                  <a:solidFill>
                    <a:schemeClr val="tx1"/>
                  </a:solidFill>
                  <a:latin typeface="Segoe"/>
                </a:rPr>
                <a:t>Provide a rich application </a:t>
              </a:r>
              <a:r>
                <a:rPr lang="en-US" sz="1200" dirty="0">
                  <a:solidFill>
                    <a:schemeClr val="tx1"/>
                  </a:solidFill>
                  <a:latin typeface="Segoe"/>
                </a:rPr>
                <a:t>management model to capture admin intent</a:t>
              </a:r>
            </a:p>
            <a:p>
              <a:pPr marL="693738" lvl="2" indent="-236538" fontAlgn="base">
                <a:lnSpc>
                  <a:spcPct val="90000"/>
                </a:lnSpc>
                <a:spcBef>
                  <a:spcPct val="20000"/>
                </a:spcBef>
                <a:spcAft>
                  <a:spcPct val="15000"/>
                </a:spcAft>
                <a:buFont typeface="Arial" pitchFamily="34" charset="0"/>
                <a:buChar char="•"/>
              </a:pPr>
              <a:r>
                <a:rPr lang="en-US" sz="1200" dirty="0" smtClean="0">
                  <a:solidFill>
                    <a:schemeClr val="tx1"/>
                  </a:solidFill>
                  <a:latin typeface="Segoe"/>
                </a:rPr>
                <a:t>Allow the administrator to think users first</a:t>
              </a:r>
            </a:p>
            <a:p>
              <a:pPr marL="693738" lvl="2" indent="-236538" fontAlgn="base">
                <a:lnSpc>
                  <a:spcPct val="90000"/>
                </a:lnSpc>
                <a:spcBef>
                  <a:spcPct val="20000"/>
                </a:spcBef>
                <a:spcAft>
                  <a:spcPct val="15000"/>
                </a:spcAft>
                <a:buFont typeface="Arial" pitchFamily="34" charset="0"/>
                <a:buChar char="•"/>
              </a:pPr>
              <a:r>
                <a:rPr lang="en-US" sz="1200" dirty="0" smtClean="0">
                  <a:solidFill>
                    <a:schemeClr val="tx1"/>
                  </a:solidFill>
                  <a:latin typeface="Segoe"/>
                </a:rPr>
                <a:t>Allow the user to define their relationship to applications</a:t>
              </a:r>
            </a:p>
            <a:p>
              <a:pPr marL="693738" lvl="2" indent="-236538" fontAlgn="base">
                <a:lnSpc>
                  <a:spcPct val="90000"/>
                </a:lnSpc>
                <a:spcBef>
                  <a:spcPct val="20000"/>
                </a:spcBef>
                <a:spcAft>
                  <a:spcPct val="15000"/>
                </a:spcAft>
                <a:buFont typeface="Arial" pitchFamily="34" charset="0"/>
                <a:buChar char="•"/>
              </a:pPr>
              <a:r>
                <a:rPr lang="en-US" sz="1200" dirty="0" smtClean="0">
                  <a:solidFill>
                    <a:schemeClr val="tx1"/>
                  </a:solidFill>
                  <a:latin typeface="Segoe"/>
                </a:rPr>
                <a:t>Improve the management of non-PC devices</a:t>
              </a:r>
            </a:p>
          </p:txBody>
        </p:sp>
      </p:grpSp>
    </p:spTree>
    <p:extLst>
      <p:ext uri="{BB962C8B-B14F-4D97-AF65-F5344CB8AC3E}">
        <p14:creationId xmlns:p14="http://schemas.microsoft.com/office/powerpoint/2010/main" xmlns="" val="3988711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9" presetClass="emph" presetSubtype="0" nodeType="withEffect">
                                  <p:stCondLst>
                                    <p:cond delay="1000"/>
                                  </p:stCondLst>
                                  <p:childTnLst>
                                    <p:set>
                                      <p:cBhvr rctx="PPT">
                                        <p:cTn id="9" dur="indefinite"/>
                                        <p:tgtEl>
                                          <p:spTgt spid="3"/>
                                        </p:tgtEl>
                                        <p:attrNameLst>
                                          <p:attrName>style.opacity</p:attrName>
                                        </p:attrNameLst>
                                      </p:cBhvr>
                                      <p:to>
                                        <p:strVal val="0.5"/>
                                      </p:to>
                                    </p:set>
                                    <p:animEffect filter="image" prLst="opacity: 0.5">
                                      <p:cBhvr rctx="IE">
                                        <p:cTn id="10" dur="indefinite"/>
                                        <p:tgtEl>
                                          <p:spTgt spid="3"/>
                                        </p:tgtEl>
                                      </p:cBhvr>
                                    </p:animEffect>
                                  </p:childTnLst>
                                </p:cTn>
                              </p:par>
                              <p:par>
                                <p:cTn id="11" presetID="9" presetClass="emph" presetSubtype="0" nodeType="withEffect">
                                  <p:stCondLst>
                                    <p:cond delay="1000"/>
                                  </p:stCondLst>
                                  <p:childTnLst>
                                    <p:set>
                                      <p:cBhvr rctx="PPT">
                                        <p:cTn id="12" dur="indefinite"/>
                                        <p:tgtEl>
                                          <p:spTgt spid="8"/>
                                        </p:tgtEl>
                                        <p:attrNameLst>
                                          <p:attrName>style.opacity</p:attrName>
                                        </p:attrNameLst>
                                      </p:cBhvr>
                                      <p:to>
                                        <p:strVal val="0.5"/>
                                      </p:to>
                                    </p:set>
                                    <p:animEffect filter="image" prLst="opacity: 0.5">
                                      <p:cBhvr rctx="IE">
                                        <p:cTn id="13" dur="indefinite"/>
                                        <p:tgtEl>
                                          <p:spTgt spid="8"/>
                                        </p:tgtEl>
                                      </p:cBhvr>
                                    </p:animEffect>
                                  </p:childTnLst>
                                </p:cTn>
                              </p:par>
                              <p:par>
                                <p:cTn id="14" presetID="9" presetClass="emph" presetSubtype="0" nodeType="withEffect">
                                  <p:stCondLst>
                                    <p:cond delay="1000"/>
                                  </p:stCondLst>
                                  <p:childTnLst>
                                    <p:set>
                                      <p:cBhvr rctx="PPT">
                                        <p:cTn id="15" dur="indefinite"/>
                                        <p:tgtEl>
                                          <p:spTgt spid="29"/>
                                        </p:tgtEl>
                                        <p:attrNameLst>
                                          <p:attrName>style.opacity</p:attrName>
                                        </p:attrNameLst>
                                      </p:cBhvr>
                                      <p:to>
                                        <p:strVal val="0.5"/>
                                      </p:to>
                                    </p:set>
                                    <p:animEffect filter="image" prLst="opacity: 0.5">
                                      <p:cBhvr rctx="IE">
                                        <p:cTn id="16" dur="indefinite"/>
                                        <p:tgtEl>
                                          <p:spTgt spid="29"/>
                                        </p:tgtEl>
                                      </p:cBhvr>
                                    </p:animEffect>
                                  </p:childTnLst>
                                </p:cTn>
                              </p:par>
                              <p:par>
                                <p:cTn id="17" presetID="9" presetClass="emph" presetSubtype="0" nodeType="withEffect">
                                  <p:stCondLst>
                                    <p:cond delay="1000"/>
                                  </p:stCondLst>
                                  <p:childTnLst>
                                    <p:set>
                                      <p:cBhvr rctx="PPT">
                                        <p:cTn id="18" dur="indefinite"/>
                                        <p:tgtEl>
                                          <p:spTgt spid="30"/>
                                        </p:tgtEl>
                                        <p:attrNameLst>
                                          <p:attrName>style.opacity</p:attrName>
                                        </p:attrNameLst>
                                      </p:cBhvr>
                                      <p:to>
                                        <p:strVal val="0.5"/>
                                      </p:to>
                                    </p:set>
                                    <p:animEffect filter="image" prLst="opacity: 0.5">
                                      <p:cBhvr rctx="IE">
                                        <p:cTn id="19" dur="indefinite"/>
                                        <p:tgtEl>
                                          <p:spTgt spid="30"/>
                                        </p:tgtEl>
                                      </p:cBhvr>
                                    </p:animEffect>
                                  </p:childTnLst>
                                </p:cTn>
                              </p:par>
                              <p:par>
                                <p:cTn id="20" presetID="9" presetClass="emph" presetSubtype="0" nodeType="withEffect">
                                  <p:stCondLst>
                                    <p:cond delay="1000"/>
                                  </p:stCondLst>
                                  <p:childTnLst>
                                    <p:set>
                                      <p:cBhvr rctx="PPT">
                                        <p:cTn id="21" dur="indefinite"/>
                                        <p:tgtEl>
                                          <p:spTgt spid="31"/>
                                        </p:tgtEl>
                                        <p:attrNameLst>
                                          <p:attrName>style.opacity</p:attrName>
                                        </p:attrNameLst>
                                      </p:cBhvr>
                                      <p:to>
                                        <p:strVal val="0.5"/>
                                      </p:to>
                                    </p:set>
                                    <p:animEffect filter="image" prLst="opacity: 0.5">
                                      <p:cBhvr rctx="IE">
                                        <p:cTn id="22" dur="indefinite"/>
                                        <p:tgtEl>
                                          <p:spTgt spid="31"/>
                                        </p:tgtEl>
                                      </p:cBhvr>
                                    </p:animEffect>
                                  </p:childTnLst>
                                </p:cTn>
                              </p:par>
                              <p:par>
                                <p:cTn id="23" presetID="9" presetClass="emph" presetSubtype="0" nodeType="withEffect">
                                  <p:stCondLst>
                                    <p:cond delay="1000"/>
                                  </p:stCondLst>
                                  <p:childTnLst>
                                    <p:set>
                                      <p:cBhvr rctx="PPT">
                                        <p:cTn id="24" dur="indefinite"/>
                                        <p:tgtEl>
                                          <p:spTgt spid="32"/>
                                        </p:tgtEl>
                                        <p:attrNameLst>
                                          <p:attrName>style.opacity</p:attrName>
                                        </p:attrNameLst>
                                      </p:cBhvr>
                                      <p:to>
                                        <p:strVal val="0.5"/>
                                      </p:to>
                                    </p:set>
                                    <p:animEffect filter="image" prLst="opacity: 0.5">
                                      <p:cBhvr rctx="IE">
                                        <p:cTn id="25" dur="indefinite"/>
                                        <p:tgtEl>
                                          <p:spTgt spid="32"/>
                                        </p:tgtEl>
                                      </p:cBhvr>
                                    </p:animEffect>
                                  </p:childTnLst>
                                </p:cTn>
                              </p:par>
                              <p:par>
                                <p:cTn id="26" presetID="9" presetClass="emph" presetSubtype="0" nodeType="withEffect">
                                  <p:stCondLst>
                                    <p:cond delay="1000"/>
                                  </p:stCondLst>
                                  <p:childTnLst>
                                    <p:set>
                                      <p:cBhvr rctx="PPT">
                                        <p:cTn id="27" dur="indefinite"/>
                                        <p:tgtEl>
                                          <p:spTgt spid="34"/>
                                        </p:tgtEl>
                                        <p:attrNameLst>
                                          <p:attrName>style.opacity</p:attrName>
                                        </p:attrNameLst>
                                      </p:cBhvr>
                                      <p:to>
                                        <p:strVal val="0.5"/>
                                      </p:to>
                                    </p:set>
                                    <p:animEffect filter="image" prLst="opacity: 0.5">
                                      <p:cBhvr rctx="IE">
                                        <p:cTn id="28" dur="indefinite"/>
                                        <p:tgtEl>
                                          <p:spTgt spid="34"/>
                                        </p:tgtEl>
                                      </p:cBhvr>
                                    </p:animEffect>
                                  </p:childTnLst>
                                </p:cTn>
                              </p:par>
                              <p:par>
                                <p:cTn id="29" presetID="9" presetClass="emph" presetSubtype="0" nodeType="withEffect">
                                  <p:stCondLst>
                                    <p:cond delay="1000"/>
                                  </p:stCondLst>
                                  <p:childTnLst>
                                    <p:set>
                                      <p:cBhvr rctx="PPT">
                                        <p:cTn id="30" dur="indefinite"/>
                                        <p:tgtEl>
                                          <p:spTgt spid="35"/>
                                        </p:tgtEl>
                                        <p:attrNameLst>
                                          <p:attrName>style.opacity</p:attrName>
                                        </p:attrNameLst>
                                      </p:cBhvr>
                                      <p:to>
                                        <p:strVal val="0.5"/>
                                      </p:to>
                                    </p:set>
                                    <p:animEffect filter="image" prLst="opacity: 0.5">
                                      <p:cBhvr rctx="IE">
                                        <p:cTn id="31" dur="indefinite"/>
                                        <p:tgtEl>
                                          <p:spTgt spid="35"/>
                                        </p:tgtEl>
                                      </p:cBhvr>
                                    </p:animEffect>
                                  </p:childTnLst>
                                </p:cTn>
                              </p:par>
                              <p:par>
                                <p:cTn id="32" presetID="9" presetClass="emph" presetSubtype="0" nodeType="withEffect">
                                  <p:stCondLst>
                                    <p:cond delay="1000"/>
                                  </p:stCondLst>
                                  <p:childTnLst>
                                    <p:set>
                                      <p:cBhvr rctx="PPT">
                                        <p:cTn id="33" dur="indefinite"/>
                                        <p:tgtEl>
                                          <p:spTgt spid="36"/>
                                        </p:tgtEl>
                                        <p:attrNameLst>
                                          <p:attrName>style.opacity</p:attrName>
                                        </p:attrNameLst>
                                      </p:cBhvr>
                                      <p:to>
                                        <p:strVal val="0.5"/>
                                      </p:to>
                                    </p:set>
                                    <p:animEffect filter="image" prLst="opacity: 0.5">
                                      <p:cBhvr rctx="IE">
                                        <p:cTn id="34" dur="indefinite"/>
                                        <p:tgtEl>
                                          <p:spTgt spid="36"/>
                                        </p:tgtEl>
                                      </p:cBhvr>
                                    </p:animEffect>
                                  </p:childTnLst>
                                </p:cTn>
                              </p:par>
                              <p:par>
                                <p:cTn id="35" presetID="9" presetClass="emph" presetSubtype="0" nodeType="withEffect">
                                  <p:stCondLst>
                                    <p:cond delay="1000"/>
                                  </p:stCondLst>
                                  <p:childTnLst>
                                    <p:set>
                                      <p:cBhvr rctx="PPT">
                                        <p:cTn id="36" dur="indefinite"/>
                                        <p:tgtEl>
                                          <p:spTgt spid="37"/>
                                        </p:tgtEl>
                                        <p:attrNameLst>
                                          <p:attrName>style.opacity</p:attrName>
                                        </p:attrNameLst>
                                      </p:cBhvr>
                                      <p:to>
                                        <p:strVal val="0.5"/>
                                      </p:to>
                                    </p:set>
                                    <p:animEffect filter="image" prLst="opacity: 0.5">
                                      <p:cBhvr rctx="IE">
                                        <p:cTn id="37" dur="indefinite"/>
                                        <p:tgtEl>
                                          <p:spTgt spid="37"/>
                                        </p:tgtEl>
                                      </p:cBhvr>
                                    </p:animEffect>
                                  </p:childTnLst>
                                </p:cTn>
                              </p:par>
                              <p:par>
                                <p:cTn id="38" presetID="9" presetClass="emph" presetSubtype="0" nodeType="withEffect">
                                  <p:stCondLst>
                                    <p:cond delay="1000"/>
                                  </p:stCondLst>
                                  <p:childTnLst>
                                    <p:set>
                                      <p:cBhvr rctx="PPT">
                                        <p:cTn id="39" dur="indefinite"/>
                                        <p:tgtEl>
                                          <p:spTgt spid="38"/>
                                        </p:tgtEl>
                                        <p:attrNameLst>
                                          <p:attrName>style.opacity</p:attrName>
                                        </p:attrNameLst>
                                      </p:cBhvr>
                                      <p:to>
                                        <p:strVal val="0.5"/>
                                      </p:to>
                                    </p:set>
                                    <p:animEffect filter="image" prLst="opacity: 0.5">
                                      <p:cBhvr rctx="IE">
                                        <p:cTn id="40" dur="indefinite"/>
                                        <p:tgtEl>
                                          <p:spTgt spid="38"/>
                                        </p:tgtEl>
                                      </p:cBhvr>
                                    </p:animEffect>
                                  </p:childTnLst>
                                </p:cTn>
                              </p:par>
                              <p:par>
                                <p:cTn id="41" presetID="9" presetClass="emph" presetSubtype="0" nodeType="withEffect">
                                  <p:stCondLst>
                                    <p:cond delay="1000"/>
                                  </p:stCondLst>
                                  <p:childTnLst>
                                    <p:set>
                                      <p:cBhvr rctx="PPT">
                                        <p:cTn id="42" dur="indefinite"/>
                                        <p:tgtEl>
                                          <p:spTgt spid="39"/>
                                        </p:tgtEl>
                                        <p:attrNameLst>
                                          <p:attrName>style.opacity</p:attrName>
                                        </p:attrNameLst>
                                      </p:cBhvr>
                                      <p:to>
                                        <p:strVal val="0.5"/>
                                      </p:to>
                                    </p:set>
                                    <p:animEffect filter="image" prLst="opacity: 0.5">
                                      <p:cBhvr rctx="IE">
                                        <p:cTn id="43" dur="indefinite"/>
                                        <p:tgtEl>
                                          <p:spTgt spid="39"/>
                                        </p:tgtEl>
                                      </p:cBhvr>
                                    </p:animEffect>
                                  </p:childTnLst>
                                </p:cTn>
                              </p:par>
                              <p:par>
                                <p:cTn id="44" presetID="9" presetClass="emph" presetSubtype="0" nodeType="withEffect">
                                  <p:stCondLst>
                                    <p:cond delay="1000"/>
                                  </p:stCondLst>
                                  <p:childTnLst>
                                    <p:set>
                                      <p:cBhvr rctx="PPT">
                                        <p:cTn id="45" dur="indefinite"/>
                                        <p:tgtEl>
                                          <p:spTgt spid="4"/>
                                        </p:tgtEl>
                                        <p:attrNameLst>
                                          <p:attrName>style.opacity</p:attrName>
                                        </p:attrNameLst>
                                      </p:cBhvr>
                                      <p:to>
                                        <p:strVal val="0.5"/>
                                      </p:to>
                                    </p:set>
                                    <p:animEffect filter="image" prLst="opacity: 0.5">
                                      <p:cBhvr rctx="IE">
                                        <p:cTn id="46"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7"/>
            <a:ext cx="8686800" cy="1163395"/>
          </a:xfrm>
        </p:spPr>
        <p:txBody>
          <a:bodyPr/>
          <a:lstStyle/>
          <a:p>
            <a:r>
              <a:rPr lang="en-US" dirty="0"/>
              <a:t>Embracing </a:t>
            </a:r>
            <a:r>
              <a:rPr lang="en-US" dirty="0" smtClean="0"/>
              <a:t>User-Centric</a:t>
            </a:r>
            <a:r>
              <a:rPr lang="en-US" dirty="0"/>
              <a:t/>
            </a:r>
            <a:br>
              <a:rPr lang="en-US" dirty="0"/>
            </a:br>
            <a:r>
              <a:rPr lang="en-US" sz="3600" dirty="0" smtClean="0"/>
              <a:t>End-User of </a:t>
            </a:r>
            <a:r>
              <a:rPr lang="en-US" sz="3600" dirty="0"/>
              <a:t>the Future</a:t>
            </a:r>
            <a:endParaRPr lang="en-US" dirty="0"/>
          </a:p>
        </p:txBody>
      </p:sp>
      <p:sp>
        <p:nvSpPr>
          <p:cNvPr id="3" name="Content Placeholder 2"/>
          <p:cNvSpPr>
            <a:spLocks noGrp="1"/>
          </p:cNvSpPr>
          <p:nvPr>
            <p:ph idx="1"/>
          </p:nvPr>
        </p:nvSpPr>
        <p:spPr>
          <a:xfrm>
            <a:off x="381000" y="1752600"/>
            <a:ext cx="8382000" cy="4561249"/>
          </a:xfrm>
        </p:spPr>
        <p:txBody>
          <a:bodyPr/>
          <a:lstStyle/>
          <a:p>
            <a:r>
              <a:rPr lang="en-US" sz="2800" dirty="0"/>
              <a:t>Tomorrow's End-User is FAR More Tech Savvy Than Today’s</a:t>
            </a:r>
          </a:p>
          <a:p>
            <a:pPr lvl="1"/>
            <a:r>
              <a:rPr lang="en-US" sz="2400" dirty="0"/>
              <a:t>“Digital Natives” have never known life without a PC</a:t>
            </a:r>
          </a:p>
          <a:p>
            <a:pPr lvl="1"/>
            <a:r>
              <a:rPr lang="en-US" sz="2400" dirty="0" err="1"/>
              <a:t>Consumerization</a:t>
            </a:r>
            <a:r>
              <a:rPr lang="en-US" sz="2400" dirty="0"/>
              <a:t> of IT</a:t>
            </a:r>
          </a:p>
          <a:p>
            <a:r>
              <a:rPr lang="en-US" sz="2800" dirty="0"/>
              <a:t>How and Where Users Work Will Change</a:t>
            </a:r>
          </a:p>
          <a:p>
            <a:pPr lvl="1"/>
            <a:r>
              <a:rPr lang="en-US" sz="2400" dirty="0"/>
              <a:t>2009 – 1 billion PCs, 3+ billion mobile devices</a:t>
            </a:r>
          </a:p>
          <a:p>
            <a:pPr lvl="1"/>
            <a:r>
              <a:rPr lang="en-US" sz="2400" dirty="0"/>
              <a:t>2010 – 12-17 million </a:t>
            </a:r>
            <a:r>
              <a:rPr lang="en-US" sz="2400" dirty="0" err="1"/>
              <a:t>iCafe</a:t>
            </a:r>
            <a:r>
              <a:rPr lang="en-US" sz="2400" dirty="0"/>
              <a:t> PCs serving 300+ million users in the 3rd world</a:t>
            </a:r>
          </a:p>
          <a:p>
            <a:r>
              <a:rPr lang="en-US" sz="2800" dirty="0"/>
              <a:t>Tomorrow’s IT Pro is in the Crosshairs</a:t>
            </a:r>
          </a:p>
          <a:p>
            <a:pPr lvl="1"/>
            <a:r>
              <a:rPr lang="en-US" sz="2400" dirty="0"/>
              <a:t>Demand for IT specialists will shrink 40% by 2010</a:t>
            </a:r>
          </a:p>
          <a:p>
            <a:pPr lvl="1"/>
            <a:r>
              <a:rPr lang="en-US" sz="2400" dirty="0"/>
              <a:t>Increased balance of </a:t>
            </a:r>
            <a:r>
              <a:rPr lang="en-US" sz="2400" dirty="0" err="1" smtClean="0"/>
              <a:t>versatilists</a:t>
            </a:r>
            <a:endParaRPr lang="en-US" sz="2400" dirty="0"/>
          </a:p>
        </p:txBody>
      </p:sp>
    </p:spTree>
    <p:extLst>
      <p:ext uri="{BB962C8B-B14F-4D97-AF65-F5344CB8AC3E}">
        <p14:creationId xmlns:p14="http://schemas.microsoft.com/office/powerpoint/2010/main" xmlns="" val="85628417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90500" y="135875"/>
            <a:ext cx="8229600" cy="66479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dirty="0" smtClean="0"/>
              <a:t>System  vs. User-Centric </a:t>
            </a:r>
            <a:endParaRPr lang="en-US" sz="4800" dirty="0"/>
          </a:p>
        </p:txBody>
      </p:sp>
      <p:sp>
        <p:nvSpPr>
          <p:cNvPr id="5" name="Content Placeholder 2"/>
          <p:cNvSpPr>
            <a:spLocks noGrp="1"/>
          </p:cNvSpPr>
          <p:nvPr/>
        </p:nvSpPr>
        <p:spPr>
          <a:xfrm>
            <a:off x="4762500" y="3869675"/>
            <a:ext cx="3810000" cy="2590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1400" b="1" u="none" dirty="0" smtClean="0"/>
              <a:t>User-Centric Client Mgmt of Tomorrow</a:t>
            </a:r>
          </a:p>
          <a:p>
            <a:pPr marL="344488" indent="-344488">
              <a:buFont typeface="Arial" pitchFamily="34" charset="0"/>
              <a:buChar char="•"/>
            </a:pPr>
            <a:r>
              <a:rPr lang="en-US" sz="1400" b="0" u="none" dirty="0" smtClean="0"/>
              <a:t>Targeted at the end user</a:t>
            </a:r>
          </a:p>
          <a:p>
            <a:pPr marL="344488" indent="-344488">
              <a:buFont typeface="Arial" pitchFamily="34" charset="0"/>
              <a:buChar char="•"/>
            </a:pPr>
            <a:r>
              <a:rPr lang="en-US" sz="1400" b="0" u="none" dirty="0" smtClean="0"/>
              <a:t>Implicit and intent-based</a:t>
            </a:r>
          </a:p>
          <a:p>
            <a:pPr marL="344488" indent="-344488">
              <a:buFont typeface="Arial" pitchFamily="34" charset="0"/>
              <a:buChar char="•"/>
            </a:pPr>
            <a:r>
              <a:rPr lang="en-US" sz="1400" b="0" u="none" dirty="0" smtClean="0"/>
              <a:t>Software deployment is about delivering the right app in the right way to the right user under the right condition</a:t>
            </a:r>
            <a:endParaRPr lang="en-US" sz="1200" b="0" u="none" dirty="0" smtClean="0"/>
          </a:p>
          <a:p>
            <a:pPr marL="344488" indent="-344488">
              <a:buFont typeface="Arial" pitchFamily="34" charset="0"/>
              <a:buChar char="•"/>
            </a:pPr>
            <a:r>
              <a:rPr lang="en-US" sz="1400" b="0" u="none" dirty="0" smtClean="0"/>
              <a:t>Enable the user to be productive anywhere and anytime</a:t>
            </a:r>
          </a:p>
          <a:p>
            <a:pPr marL="344488" indent="-344488">
              <a:buFont typeface="Arial" pitchFamily="34" charset="0"/>
              <a:buChar char="•"/>
            </a:pPr>
            <a:r>
              <a:rPr lang="en-US" sz="1400" b="0" u="none" dirty="0" smtClean="0"/>
              <a:t>Maintain IT control while balancing the needs for end user empowerment </a:t>
            </a:r>
          </a:p>
        </p:txBody>
      </p:sp>
      <p:sp>
        <p:nvSpPr>
          <p:cNvPr id="6" name="Content Placeholder 2"/>
          <p:cNvSpPr txBox="1">
            <a:spLocks/>
          </p:cNvSpPr>
          <p:nvPr/>
        </p:nvSpPr>
        <p:spPr>
          <a:xfrm>
            <a:off x="4762500" y="1126475"/>
            <a:ext cx="3810000" cy="2302525"/>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lvl="0" indent="-342900" defTabSz="914400" rtl="0" eaLnBrk="1" fontAlgn="auto" latinLnBrk="0" hangingPunct="1">
              <a:lnSpc>
                <a:spcPct val="100000"/>
              </a:lnSpc>
              <a:spcBef>
                <a:spcPct val="20000"/>
              </a:spcBef>
              <a:spcAft>
                <a:spcPts val="0"/>
              </a:spcAft>
              <a:buClrTx/>
              <a:buSzTx/>
              <a:tabLst/>
              <a:defRPr/>
            </a:pPr>
            <a:r>
              <a:rPr lang="en-US" sz="1400" b="1" dirty="0" smtClean="0"/>
              <a:t>Systems Management of Today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1400" dirty="0" smtClean="0"/>
              <a:t>Targeted at the device</a:t>
            </a:r>
            <a:endParaRPr kumimoji="0" lang="en-US" sz="1400" b="0" i="0" u="none" strike="noStrike" kern="1200" cap="none" spc="0" normalizeH="0" baseline="0" noProof="0" dirty="0" smtClean="0">
              <a:ln>
                <a:noFill/>
              </a:ln>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1400" dirty="0" smtClean="0"/>
              <a:t>Explicit and action-based</a:t>
            </a:r>
            <a:endParaRPr kumimoji="0" lang="en-US" sz="1200" b="0" i="0" u="none" strike="noStrike" kern="1200" cap="none" spc="0" normalizeH="0" baseline="0" noProof="0" dirty="0" smtClean="0">
              <a:ln>
                <a:noFill/>
              </a:ln>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smtClean="0">
                <a:ln>
                  <a:noFill/>
                </a:ln>
                <a:effectLst/>
                <a:uLnTx/>
                <a:uFillTx/>
              </a:rPr>
              <a:t>Software </a:t>
            </a:r>
            <a:r>
              <a:rPr lang="en-US" sz="1400" dirty="0" smtClean="0"/>
              <a:t>deployment is a glorified script execution engine</a:t>
            </a:r>
            <a:endParaRPr kumimoji="0" lang="en-US" sz="1400" b="0" i="0" u="none" strike="noStrike" kern="1200" cap="none" spc="0" normalizeH="0" baseline="0" noProof="0" dirty="0" smtClean="0">
              <a:ln>
                <a:noFill/>
              </a:ln>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smtClean="0">
                <a:ln>
                  <a:noFill/>
                </a:ln>
                <a:effectLst/>
                <a:uLnTx/>
                <a:uFillTx/>
              </a:rPr>
              <a:t>Optimized for systems management</a:t>
            </a:r>
            <a:r>
              <a:rPr kumimoji="0" lang="en-US" sz="1400" b="0" i="0" u="none" strike="noStrike" kern="1200" cap="none" spc="0" normalizeH="0" noProof="0" dirty="0" smtClean="0">
                <a:ln>
                  <a:noFill/>
                </a:ln>
                <a:effectLst/>
                <a:uLnTx/>
                <a:uFillTx/>
              </a:rPr>
              <a:t> inside the firewall</a:t>
            </a:r>
            <a:endParaRPr kumimoji="0" lang="en-US" sz="1400" b="0" i="0" u="none" strike="noStrike" kern="1200" cap="none" spc="0" normalizeH="0" baseline="0" noProof="0" dirty="0" smtClean="0">
              <a:ln>
                <a:noFill/>
              </a:ln>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1400" noProof="0" dirty="0" smtClean="0"/>
              <a:t>Optimized for tight IT control, minimal </a:t>
            </a:r>
            <a:r>
              <a:rPr lang="en-US" sz="1400" dirty="0" smtClean="0"/>
              <a:t>end user involvement</a:t>
            </a:r>
            <a:endParaRPr kumimoji="0" lang="en-US" sz="1400" b="0" i="0" u="none" strike="noStrike" kern="1200" cap="none" spc="0" normalizeH="0" baseline="0" noProof="0" dirty="0" smtClean="0">
              <a:ln>
                <a:noFill/>
              </a:ln>
              <a:effectLst/>
              <a:uLnTx/>
              <a:uFillTx/>
            </a:endParaRPr>
          </a:p>
        </p:txBody>
      </p:sp>
      <p:cxnSp>
        <p:nvCxnSpPr>
          <p:cNvPr id="7" name="Straight Connector 6"/>
          <p:cNvCxnSpPr/>
          <p:nvPr/>
        </p:nvCxnSpPr>
        <p:spPr>
          <a:xfrm>
            <a:off x="647700" y="3639633"/>
            <a:ext cx="8305800" cy="14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D:\DVD Art\DVD_ART34\Artwork_Imagery\Icons - Illustrations\_WINDOWS VISTA ICONS\Child User children family boy girl.png"/>
          <p:cNvPicPr>
            <a:picLocks noChangeAspect="1" noChangeArrowheads="1"/>
          </p:cNvPicPr>
          <p:nvPr/>
        </p:nvPicPr>
        <p:blipFill>
          <a:blip r:embed="rId3" cstate="print"/>
          <a:srcRect/>
          <a:stretch>
            <a:fillRect/>
          </a:stretch>
        </p:blipFill>
        <p:spPr bwMode="auto">
          <a:xfrm>
            <a:off x="3924300" y="2650475"/>
            <a:ext cx="685800" cy="826853"/>
          </a:xfrm>
          <a:prstGeom prst="rect">
            <a:avLst/>
          </a:prstGeom>
          <a:noFill/>
        </p:spPr>
      </p:pic>
      <p:pic>
        <p:nvPicPr>
          <p:cNvPr id="9" name="Picture 8" descr="D:\DVD Art\DVD_ART34\Logos\Microsoft Office 2007 - all products\Outlook 2007\Office Outlook 2007 Product Icon.png"/>
          <p:cNvPicPr>
            <a:picLocks noChangeAspect="1" noChangeArrowheads="1"/>
          </p:cNvPicPr>
          <p:nvPr/>
        </p:nvPicPr>
        <p:blipFill>
          <a:blip r:embed="rId4" cstate="print"/>
          <a:srcRect/>
          <a:stretch>
            <a:fillRect/>
          </a:stretch>
        </p:blipFill>
        <p:spPr bwMode="auto">
          <a:xfrm>
            <a:off x="495300" y="3793475"/>
            <a:ext cx="652645" cy="609600"/>
          </a:xfrm>
          <a:prstGeom prst="rect">
            <a:avLst/>
          </a:prstGeom>
          <a:noFill/>
        </p:spPr>
      </p:pic>
      <p:pic>
        <p:nvPicPr>
          <p:cNvPr id="10" name="Picture 9" descr="D:\DVD Art\DVD_ART34\Artwork_Imagery\Icons - Illustrations\_Other Hardware icons\laptops notebook istock.png"/>
          <p:cNvPicPr>
            <a:picLocks noChangeAspect="1" noChangeArrowheads="1"/>
          </p:cNvPicPr>
          <p:nvPr/>
        </p:nvPicPr>
        <p:blipFill>
          <a:blip r:embed="rId5" cstate="print"/>
          <a:srcRect/>
          <a:stretch>
            <a:fillRect/>
          </a:stretch>
        </p:blipFill>
        <p:spPr bwMode="auto">
          <a:xfrm flipH="1">
            <a:off x="2019300" y="1964675"/>
            <a:ext cx="1012778" cy="946987"/>
          </a:xfrm>
          <a:prstGeom prst="rect">
            <a:avLst/>
          </a:prstGeom>
          <a:noFill/>
        </p:spPr>
      </p:pic>
      <p:pic>
        <p:nvPicPr>
          <p:cNvPr id="11" name="Picture 10" descr="D:\DVD Art\DVD_ART34\Artwork_Imagery\Icons - Illustrations\_WINDOWS VISTA ICONS\Child User children family boy girl.png"/>
          <p:cNvPicPr>
            <a:picLocks noChangeAspect="1" noChangeArrowheads="1"/>
          </p:cNvPicPr>
          <p:nvPr/>
        </p:nvPicPr>
        <p:blipFill>
          <a:blip r:embed="rId3" cstate="print"/>
          <a:srcRect/>
          <a:stretch>
            <a:fillRect/>
          </a:stretch>
        </p:blipFill>
        <p:spPr bwMode="auto">
          <a:xfrm>
            <a:off x="2019300" y="4784075"/>
            <a:ext cx="685800" cy="826853"/>
          </a:xfrm>
          <a:prstGeom prst="rect">
            <a:avLst/>
          </a:prstGeom>
          <a:noFill/>
        </p:spPr>
      </p:pic>
      <p:pic>
        <p:nvPicPr>
          <p:cNvPr id="12" name="Picture 11" descr="D:\DVD Art\DVD_ART34\Artwork_Imagery\Icons - Illustrations\_Other Hardware icons\laptops notebook istock.png"/>
          <p:cNvPicPr>
            <a:picLocks noChangeAspect="1" noChangeArrowheads="1"/>
          </p:cNvPicPr>
          <p:nvPr/>
        </p:nvPicPr>
        <p:blipFill>
          <a:blip r:embed="rId5" cstate="print"/>
          <a:srcRect/>
          <a:stretch>
            <a:fillRect/>
          </a:stretch>
        </p:blipFill>
        <p:spPr bwMode="auto">
          <a:xfrm flipH="1">
            <a:off x="3390900" y="4022075"/>
            <a:ext cx="1012778" cy="946987"/>
          </a:xfrm>
          <a:prstGeom prst="rect">
            <a:avLst/>
          </a:prstGeom>
          <a:noFill/>
        </p:spPr>
      </p:pic>
      <p:pic>
        <p:nvPicPr>
          <p:cNvPr id="13" name="Picture 12" descr="C:\Users\jeffwe\Pictures\13343_End-Point_Security_Managment_F.png"/>
          <p:cNvPicPr>
            <a:picLocks noChangeAspect="1" noChangeArrowheads="1"/>
          </p:cNvPicPr>
          <p:nvPr/>
        </p:nvPicPr>
        <p:blipFill>
          <a:blip r:embed="rId6" cstate="print"/>
          <a:srcRect/>
          <a:stretch>
            <a:fillRect/>
          </a:stretch>
        </p:blipFill>
        <p:spPr bwMode="auto">
          <a:xfrm>
            <a:off x="342900" y="4784075"/>
            <a:ext cx="914400" cy="914400"/>
          </a:xfrm>
          <a:prstGeom prst="rect">
            <a:avLst/>
          </a:prstGeom>
          <a:noFill/>
        </p:spPr>
      </p:pic>
      <p:pic>
        <p:nvPicPr>
          <p:cNvPr id="14" name="Picture 13" descr="C:\Users\jeffwe\Pictures\13343_Simplified_Windows_Vista_Deployment_F.png"/>
          <p:cNvPicPr>
            <a:picLocks noChangeAspect="1" noChangeArrowheads="1"/>
          </p:cNvPicPr>
          <p:nvPr/>
        </p:nvPicPr>
        <p:blipFill>
          <a:blip r:embed="rId7" cstate="print"/>
          <a:srcRect/>
          <a:stretch>
            <a:fillRect/>
          </a:stretch>
        </p:blipFill>
        <p:spPr bwMode="auto">
          <a:xfrm>
            <a:off x="3695700" y="4784075"/>
            <a:ext cx="838200" cy="838200"/>
          </a:xfrm>
          <a:prstGeom prst="rect">
            <a:avLst/>
          </a:prstGeom>
          <a:noFill/>
        </p:spPr>
      </p:pic>
      <p:pic>
        <p:nvPicPr>
          <p:cNvPr id="15" name="Picture 14" descr="D:\DVD Art\DVD_ART34\Artwork_Imagery\Hardware Photos\OEM HW\Windows Mobile devices (cell phone, pda)\Smartphone cell phones\HTC S620 Smartphone.png"/>
          <p:cNvPicPr>
            <a:picLocks noChangeAspect="1" noChangeArrowheads="1"/>
          </p:cNvPicPr>
          <p:nvPr/>
        </p:nvPicPr>
        <p:blipFill>
          <a:blip r:embed="rId8" cstate="print"/>
          <a:srcRect/>
          <a:stretch>
            <a:fillRect/>
          </a:stretch>
        </p:blipFill>
        <p:spPr bwMode="auto">
          <a:xfrm>
            <a:off x="3810000" y="5638800"/>
            <a:ext cx="447675" cy="795050"/>
          </a:xfrm>
          <a:prstGeom prst="rect">
            <a:avLst/>
          </a:prstGeom>
          <a:noFill/>
        </p:spPr>
      </p:pic>
      <p:pic>
        <p:nvPicPr>
          <p:cNvPr id="16" name="Picture 15" descr="D:\DVD Art\DVD_ART34\Artwork_Imagery\Shapes\Arrows\Curved\big green arrow.png"/>
          <p:cNvPicPr>
            <a:picLocks noChangeAspect="1" noChangeArrowheads="1"/>
          </p:cNvPicPr>
          <p:nvPr/>
        </p:nvPicPr>
        <p:blipFill>
          <a:blip r:embed="rId9" cstate="print">
            <a:duotone>
              <a:schemeClr val="accent3">
                <a:shade val="45000"/>
                <a:satMod val="135000"/>
              </a:schemeClr>
              <a:prstClr val="white"/>
            </a:duotone>
          </a:blip>
          <a:srcRect/>
          <a:stretch>
            <a:fillRect/>
          </a:stretch>
        </p:blipFill>
        <p:spPr bwMode="auto">
          <a:xfrm rot="4451567">
            <a:off x="1264897" y="4020401"/>
            <a:ext cx="824693" cy="797809"/>
          </a:xfrm>
          <a:prstGeom prst="rect">
            <a:avLst/>
          </a:prstGeom>
          <a:noFill/>
        </p:spPr>
      </p:pic>
      <p:pic>
        <p:nvPicPr>
          <p:cNvPr id="17" name="Picture 16" descr="D:\DVD Art\DVD_ART34\Artwork_Imagery\Shapes\Arrows\Curved\big green arrow.png"/>
          <p:cNvPicPr>
            <a:picLocks noChangeAspect="1" noChangeArrowheads="1"/>
          </p:cNvPicPr>
          <p:nvPr/>
        </p:nvPicPr>
        <p:blipFill>
          <a:blip r:embed="rId9" cstate="print">
            <a:duotone>
              <a:schemeClr val="accent3">
                <a:shade val="45000"/>
                <a:satMod val="135000"/>
              </a:schemeClr>
              <a:prstClr val="white"/>
            </a:duotone>
          </a:blip>
          <a:srcRect/>
          <a:stretch>
            <a:fillRect/>
          </a:stretch>
        </p:blipFill>
        <p:spPr bwMode="auto">
          <a:xfrm rot="1831087">
            <a:off x="1169441" y="4704622"/>
            <a:ext cx="798020" cy="772006"/>
          </a:xfrm>
          <a:prstGeom prst="rect">
            <a:avLst/>
          </a:prstGeom>
          <a:noFill/>
        </p:spPr>
      </p:pic>
      <p:pic>
        <p:nvPicPr>
          <p:cNvPr id="18" name="Picture 17" descr="D:\DVD Art\DVD_ART34\Artwork_Imagery\Shapes\Arrows\Curved\big green arrow.png"/>
          <p:cNvPicPr>
            <a:picLocks noChangeAspect="1" noChangeArrowheads="1"/>
          </p:cNvPicPr>
          <p:nvPr/>
        </p:nvPicPr>
        <p:blipFill>
          <a:blip r:embed="rId9" cstate="print">
            <a:duotone>
              <a:schemeClr val="accent3">
                <a:shade val="45000"/>
                <a:satMod val="135000"/>
              </a:schemeClr>
              <a:prstClr val="white"/>
            </a:duotone>
          </a:blip>
          <a:srcRect/>
          <a:stretch>
            <a:fillRect/>
          </a:stretch>
        </p:blipFill>
        <p:spPr bwMode="auto">
          <a:xfrm rot="723281">
            <a:off x="2626916" y="4327996"/>
            <a:ext cx="824693" cy="797809"/>
          </a:xfrm>
          <a:prstGeom prst="rect">
            <a:avLst/>
          </a:prstGeom>
          <a:noFill/>
        </p:spPr>
      </p:pic>
      <p:pic>
        <p:nvPicPr>
          <p:cNvPr id="19" name="Picture 18" descr="D:\DVD Art\DVD_ART34\Artwork_Imagery\Shapes\Arrows\Curved\big green arrow.png"/>
          <p:cNvPicPr>
            <a:picLocks noChangeAspect="1" noChangeArrowheads="1"/>
          </p:cNvPicPr>
          <p:nvPr/>
        </p:nvPicPr>
        <p:blipFill>
          <a:blip r:embed="rId9" cstate="print">
            <a:duotone>
              <a:schemeClr val="accent3">
                <a:shade val="45000"/>
                <a:satMod val="135000"/>
              </a:schemeClr>
              <a:prstClr val="white"/>
            </a:duotone>
          </a:blip>
          <a:srcRect/>
          <a:stretch>
            <a:fillRect/>
          </a:stretch>
        </p:blipFill>
        <p:spPr bwMode="auto">
          <a:xfrm rot="4451567">
            <a:off x="2712697" y="5347786"/>
            <a:ext cx="824693" cy="797809"/>
          </a:xfrm>
          <a:prstGeom prst="rect">
            <a:avLst/>
          </a:prstGeom>
          <a:noFill/>
        </p:spPr>
      </p:pic>
      <p:pic>
        <p:nvPicPr>
          <p:cNvPr id="20" name="Picture 19" descr="D:\DVD Art\DVD_ART34\Artwork_Imagery\Shapes\Arrows\Curved\big green arrow.png"/>
          <p:cNvPicPr>
            <a:picLocks noChangeAspect="1" noChangeArrowheads="1"/>
          </p:cNvPicPr>
          <p:nvPr/>
        </p:nvPicPr>
        <p:blipFill>
          <a:blip r:embed="rId9" cstate="print">
            <a:duotone>
              <a:schemeClr val="accent3">
                <a:shade val="45000"/>
                <a:satMod val="135000"/>
              </a:schemeClr>
              <a:prstClr val="white"/>
            </a:duotone>
          </a:blip>
          <a:srcRect/>
          <a:stretch>
            <a:fillRect/>
          </a:stretch>
        </p:blipFill>
        <p:spPr bwMode="auto">
          <a:xfrm rot="1827653">
            <a:off x="2774211" y="4785655"/>
            <a:ext cx="824693" cy="797809"/>
          </a:xfrm>
          <a:prstGeom prst="rect">
            <a:avLst/>
          </a:prstGeom>
          <a:noFill/>
        </p:spPr>
      </p:pic>
      <p:pic>
        <p:nvPicPr>
          <p:cNvPr id="21" name="Picture 20" descr="D:\DVD Art\DVD_ART34\Logos\Microsoft Office 2007 - all products\Outlook 2007\Office Outlook 2007 Product Icon.png"/>
          <p:cNvPicPr>
            <a:picLocks noChangeAspect="1" noChangeArrowheads="1"/>
          </p:cNvPicPr>
          <p:nvPr/>
        </p:nvPicPr>
        <p:blipFill>
          <a:blip r:embed="rId4" cstate="print"/>
          <a:srcRect/>
          <a:stretch>
            <a:fillRect/>
          </a:stretch>
        </p:blipFill>
        <p:spPr bwMode="auto">
          <a:xfrm>
            <a:off x="495300" y="1278875"/>
            <a:ext cx="652645" cy="609600"/>
          </a:xfrm>
          <a:prstGeom prst="rect">
            <a:avLst/>
          </a:prstGeom>
          <a:noFill/>
        </p:spPr>
      </p:pic>
      <p:pic>
        <p:nvPicPr>
          <p:cNvPr id="22" name="Picture 21" descr="D:\DVD Art\DVD_ART34\Artwork_Imagery\Shapes\Arrows\Curved\big green arrow.png"/>
          <p:cNvPicPr>
            <a:picLocks noChangeAspect="1" noChangeArrowheads="1"/>
          </p:cNvPicPr>
          <p:nvPr/>
        </p:nvPicPr>
        <p:blipFill>
          <a:blip r:embed="rId9" cstate="print">
            <a:duotone>
              <a:schemeClr val="accent3">
                <a:shade val="45000"/>
                <a:satMod val="135000"/>
              </a:schemeClr>
              <a:prstClr val="white"/>
            </a:duotone>
          </a:blip>
          <a:srcRect/>
          <a:stretch>
            <a:fillRect/>
          </a:stretch>
        </p:blipFill>
        <p:spPr bwMode="auto">
          <a:xfrm rot="4451567">
            <a:off x="1188698" y="1385386"/>
            <a:ext cx="824693" cy="797809"/>
          </a:xfrm>
          <a:prstGeom prst="rect">
            <a:avLst/>
          </a:prstGeom>
          <a:noFill/>
        </p:spPr>
      </p:pic>
      <p:pic>
        <p:nvPicPr>
          <p:cNvPr id="23" name="Picture 22" descr="D:\DVD Art\DVD_ART34\Artwork_Imagery\Icons - Illustrations\_Other Hardware icons\laptops notebook istock.png"/>
          <p:cNvPicPr>
            <a:picLocks noChangeAspect="1" noChangeArrowheads="1"/>
          </p:cNvPicPr>
          <p:nvPr/>
        </p:nvPicPr>
        <p:blipFill>
          <a:blip r:embed="rId5" cstate="print"/>
          <a:srcRect/>
          <a:stretch>
            <a:fillRect/>
          </a:stretch>
        </p:blipFill>
        <p:spPr bwMode="auto">
          <a:xfrm flipH="1">
            <a:off x="2781300" y="1507475"/>
            <a:ext cx="1012778" cy="946987"/>
          </a:xfrm>
          <a:prstGeom prst="rect">
            <a:avLst/>
          </a:prstGeom>
          <a:noFill/>
        </p:spPr>
      </p:pic>
      <p:pic>
        <p:nvPicPr>
          <p:cNvPr id="24" name="Picture 23" descr="D:\DVD Art\DVD_ART34\Artwork_Imagery\Icons - Illustrations\_Other Hardware icons\laptops notebook istock.png"/>
          <p:cNvPicPr>
            <a:picLocks noChangeAspect="1" noChangeArrowheads="1"/>
          </p:cNvPicPr>
          <p:nvPr/>
        </p:nvPicPr>
        <p:blipFill>
          <a:blip r:embed="rId5" cstate="print"/>
          <a:srcRect/>
          <a:stretch>
            <a:fillRect/>
          </a:stretch>
        </p:blipFill>
        <p:spPr bwMode="auto">
          <a:xfrm flipH="1">
            <a:off x="1257300" y="2498075"/>
            <a:ext cx="1012778" cy="946987"/>
          </a:xfrm>
          <a:prstGeom prst="rect">
            <a:avLst/>
          </a:prstGeom>
          <a:noFill/>
        </p:spPr>
      </p:pic>
      <p:pic>
        <p:nvPicPr>
          <p:cNvPr id="25" name="Picture 24" descr="D:\DVD Art\DVD_ART34\Logos\Microsoft Office 2007 - all products\Outlook 2007\Office Outlook 2007 Product Icon.png"/>
          <p:cNvPicPr>
            <a:picLocks noChangeAspect="1" noChangeArrowheads="1"/>
          </p:cNvPicPr>
          <p:nvPr/>
        </p:nvPicPr>
        <p:blipFill>
          <a:blip r:embed="rId10" cstate="print"/>
          <a:srcRect/>
          <a:stretch>
            <a:fillRect/>
          </a:stretch>
        </p:blipFill>
        <p:spPr bwMode="auto">
          <a:xfrm>
            <a:off x="3771900" y="4326875"/>
            <a:ext cx="163161" cy="152400"/>
          </a:xfrm>
          <a:prstGeom prst="rect">
            <a:avLst/>
          </a:prstGeom>
          <a:noFill/>
        </p:spPr>
      </p:pic>
      <p:pic>
        <p:nvPicPr>
          <p:cNvPr id="26" name="Picture 25" descr="D:\DVD Art\DVD_ART34\Logos\Microsoft Office 2007 - all products\Outlook 2007\Office Outlook 2007 Product Icon.png"/>
          <p:cNvPicPr>
            <a:picLocks noChangeAspect="1" noChangeArrowheads="1"/>
          </p:cNvPicPr>
          <p:nvPr/>
        </p:nvPicPr>
        <p:blipFill>
          <a:blip r:embed="rId10" cstate="print"/>
          <a:srcRect/>
          <a:stretch>
            <a:fillRect/>
          </a:stretch>
        </p:blipFill>
        <p:spPr bwMode="auto">
          <a:xfrm>
            <a:off x="4076700" y="5241275"/>
            <a:ext cx="163161" cy="152400"/>
          </a:xfrm>
          <a:prstGeom prst="rect">
            <a:avLst/>
          </a:prstGeom>
          <a:noFill/>
        </p:spPr>
      </p:pic>
      <p:pic>
        <p:nvPicPr>
          <p:cNvPr id="27" name="Picture 26" descr="D:\DVD Art\DVD_ART34\Logos\Microsoft Office 2007 - all products\Outlook 2007\Office Outlook 2007 Product Icon.png"/>
          <p:cNvPicPr>
            <a:picLocks noChangeAspect="1" noChangeArrowheads="1"/>
          </p:cNvPicPr>
          <p:nvPr/>
        </p:nvPicPr>
        <p:blipFill>
          <a:blip r:embed="rId10" cstate="print"/>
          <a:srcRect/>
          <a:stretch>
            <a:fillRect/>
          </a:stretch>
        </p:blipFill>
        <p:spPr bwMode="auto">
          <a:xfrm>
            <a:off x="4305300" y="5165075"/>
            <a:ext cx="163161" cy="152400"/>
          </a:xfrm>
          <a:prstGeom prst="rect">
            <a:avLst/>
          </a:prstGeom>
          <a:noFill/>
        </p:spPr>
      </p:pic>
      <p:pic>
        <p:nvPicPr>
          <p:cNvPr id="28" name="Picture 27" descr="D:\DVD Art\DVD_ART34\Logos\Microsoft Office 2007 - all products\Outlook 2007\Office Outlook 2007 Product Icon.png"/>
          <p:cNvPicPr>
            <a:picLocks noChangeAspect="1" noChangeArrowheads="1"/>
          </p:cNvPicPr>
          <p:nvPr/>
        </p:nvPicPr>
        <p:blipFill>
          <a:blip r:embed="rId10" cstate="print"/>
          <a:srcRect/>
          <a:stretch>
            <a:fillRect/>
          </a:stretch>
        </p:blipFill>
        <p:spPr bwMode="auto">
          <a:xfrm>
            <a:off x="3848100" y="6079475"/>
            <a:ext cx="163161" cy="152400"/>
          </a:xfrm>
          <a:prstGeom prst="rect">
            <a:avLst/>
          </a:prstGeom>
          <a:noFill/>
        </p:spPr>
      </p:pic>
      <p:pic>
        <p:nvPicPr>
          <p:cNvPr id="29" name="Picture 28" descr="D:\DVD Art\DVD_ART34\Logos\Microsoft Office 2007 - all products\Outlook 2007\Office Outlook 2007 Product Icon.png"/>
          <p:cNvPicPr>
            <a:picLocks noChangeAspect="1" noChangeArrowheads="1"/>
          </p:cNvPicPr>
          <p:nvPr/>
        </p:nvPicPr>
        <p:blipFill>
          <a:blip r:embed="rId10" cstate="print"/>
          <a:srcRect/>
          <a:stretch>
            <a:fillRect/>
          </a:stretch>
        </p:blipFill>
        <p:spPr bwMode="auto">
          <a:xfrm>
            <a:off x="1638300" y="2726675"/>
            <a:ext cx="163161" cy="152400"/>
          </a:xfrm>
          <a:prstGeom prst="rect">
            <a:avLst/>
          </a:prstGeom>
          <a:noFill/>
        </p:spPr>
      </p:pic>
      <p:pic>
        <p:nvPicPr>
          <p:cNvPr id="30" name="Picture 29" descr="D:\DVD Art\DVD_ART34\Logos\Microsoft Office 2007 - all products\Outlook 2007\Office Outlook 2007 Product Icon.png"/>
          <p:cNvPicPr>
            <a:picLocks noChangeAspect="1" noChangeArrowheads="1"/>
          </p:cNvPicPr>
          <p:nvPr/>
        </p:nvPicPr>
        <p:blipFill>
          <a:blip r:embed="rId10" cstate="print"/>
          <a:srcRect/>
          <a:stretch>
            <a:fillRect/>
          </a:stretch>
        </p:blipFill>
        <p:spPr bwMode="auto">
          <a:xfrm>
            <a:off x="2400300" y="2269475"/>
            <a:ext cx="163161" cy="152400"/>
          </a:xfrm>
          <a:prstGeom prst="rect">
            <a:avLst/>
          </a:prstGeom>
          <a:noFill/>
        </p:spPr>
      </p:pic>
      <p:pic>
        <p:nvPicPr>
          <p:cNvPr id="31" name="Picture 30" descr="D:\DVD Art\DVD_ART34\Logos\Microsoft Office 2007 - all products\Outlook 2007\Office Outlook 2007 Product Icon.png"/>
          <p:cNvPicPr>
            <a:picLocks noChangeAspect="1" noChangeArrowheads="1"/>
          </p:cNvPicPr>
          <p:nvPr/>
        </p:nvPicPr>
        <p:blipFill>
          <a:blip r:embed="rId10" cstate="print"/>
          <a:srcRect/>
          <a:stretch>
            <a:fillRect/>
          </a:stretch>
        </p:blipFill>
        <p:spPr bwMode="auto">
          <a:xfrm>
            <a:off x="3162300" y="1812275"/>
            <a:ext cx="163161" cy="152400"/>
          </a:xfrm>
          <a:prstGeom prst="rect">
            <a:avLst/>
          </a:prstGeom>
          <a:noFill/>
        </p:spPr>
      </p:pic>
      <p:pic>
        <p:nvPicPr>
          <p:cNvPr id="32" name="Picture 31" descr="D:\DVD Art\DVD_ART34\Logos\MSDN\MSDN arrow illuminated.png"/>
          <p:cNvPicPr>
            <a:picLocks noChangeAspect="1" noChangeArrowheads="1"/>
          </p:cNvPicPr>
          <p:nvPr/>
        </p:nvPicPr>
        <p:blipFill>
          <a:blip r:embed="rId11" cstate="print">
            <a:duotone>
              <a:schemeClr val="accent4">
                <a:shade val="45000"/>
                <a:satMod val="135000"/>
              </a:schemeClr>
              <a:prstClr val="white"/>
            </a:duotone>
          </a:blip>
          <a:srcRect/>
          <a:stretch>
            <a:fillRect/>
          </a:stretch>
        </p:blipFill>
        <p:spPr bwMode="auto">
          <a:xfrm rot="21108253" flipV="1">
            <a:off x="2925007" y="2582081"/>
            <a:ext cx="952265" cy="543650"/>
          </a:xfrm>
          <a:prstGeom prst="rect">
            <a:avLst/>
          </a:prstGeom>
          <a:noFill/>
        </p:spPr>
      </p:pic>
    </p:spTree>
    <p:extLst>
      <p:ext uri="{BB962C8B-B14F-4D97-AF65-F5344CB8AC3E}">
        <p14:creationId xmlns:p14="http://schemas.microsoft.com/office/powerpoint/2010/main" xmlns="" val="42786550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0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20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20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20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0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20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20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2000"/>
                                        <p:tgtEl>
                                          <p:spTgt spid="20"/>
                                        </p:tgtEl>
                                      </p:cBhvr>
                                    </p:animEffect>
                                  </p:childTnLst>
                                </p:cTn>
                              </p:par>
                              <p:par>
                                <p:cTn id="44" presetID="10"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2000"/>
                                        <p:tgtEl>
                                          <p:spTgt spid="25"/>
                                        </p:tgtEl>
                                      </p:cBhvr>
                                    </p:animEffect>
                                  </p:childTnLst>
                                </p:cTn>
                              </p:par>
                              <p:par>
                                <p:cTn id="47" presetID="10"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2000"/>
                                        <p:tgtEl>
                                          <p:spTgt spid="26"/>
                                        </p:tgtEl>
                                      </p:cBhvr>
                                    </p:animEffect>
                                  </p:childTnLst>
                                </p:cTn>
                              </p:par>
                              <p:par>
                                <p:cTn id="50" presetID="10"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2000"/>
                                        <p:tgtEl>
                                          <p:spTgt spid="27"/>
                                        </p:tgtEl>
                                      </p:cBhvr>
                                    </p:animEffect>
                                  </p:childTnLst>
                                </p:cTn>
                              </p:par>
                              <p:par>
                                <p:cTn id="53" presetID="10"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1"/>
            <a:ext cx="8229600" cy="1163395"/>
          </a:xfrm>
        </p:spPr>
        <p:txBody>
          <a:bodyPr/>
          <a:lstStyle/>
          <a:p>
            <a:pPr algn="l"/>
            <a:r>
              <a:rPr lang="en-US" dirty="0" smtClean="0"/>
              <a:t>Embracing User Centric</a:t>
            </a:r>
            <a:br>
              <a:rPr lang="en-US" dirty="0" smtClean="0"/>
            </a:br>
            <a:r>
              <a:rPr lang="en-US" sz="3600" dirty="0" smtClean="0"/>
              <a:t>Administrator Promises</a:t>
            </a:r>
            <a:endParaRPr lang="en-US" sz="3600" dirty="0"/>
          </a:p>
        </p:txBody>
      </p:sp>
      <p:sp>
        <p:nvSpPr>
          <p:cNvPr id="3" name="Content Placeholder 2"/>
          <p:cNvSpPr>
            <a:spLocks noGrp="1"/>
          </p:cNvSpPr>
          <p:nvPr>
            <p:ph idx="1"/>
          </p:nvPr>
        </p:nvSpPr>
        <p:spPr>
          <a:xfrm>
            <a:off x="457200" y="1828800"/>
            <a:ext cx="8229600" cy="4906963"/>
          </a:xfrm>
        </p:spPr>
        <p:txBody>
          <a:bodyPr>
            <a:normAutofit/>
          </a:bodyPr>
          <a:lstStyle/>
          <a:p>
            <a:r>
              <a:rPr lang="en-US" sz="3800" dirty="0" smtClean="0"/>
              <a:t>Application management model to capture admin intent</a:t>
            </a:r>
          </a:p>
          <a:p>
            <a:pPr lvl="1"/>
            <a:r>
              <a:rPr lang="en-US" dirty="0" smtClean="0"/>
              <a:t>Manage apps, not setup scripts</a:t>
            </a:r>
          </a:p>
          <a:p>
            <a:pPr lvl="1"/>
            <a:r>
              <a:rPr lang="en-US" dirty="0" smtClean="0"/>
              <a:t>Conditionally deliver the app to the user in the right way based on rules</a:t>
            </a:r>
            <a:endParaRPr lang="en-US" sz="3800" dirty="0" smtClean="0"/>
          </a:p>
          <a:p>
            <a:r>
              <a:rPr lang="en-US" sz="3800" dirty="0" smtClean="0"/>
              <a:t>Let the admin think user first</a:t>
            </a:r>
          </a:p>
          <a:p>
            <a:pPr lvl="1"/>
            <a:r>
              <a:rPr lang="en-US" dirty="0" smtClean="0"/>
              <a:t>Software targeted at the user and delivered to systems based on their relationship to the user</a:t>
            </a:r>
          </a:p>
          <a:p>
            <a:endParaRPr lang="en-US" dirty="0"/>
          </a:p>
        </p:txBody>
      </p:sp>
      <p:grpSp>
        <p:nvGrpSpPr>
          <p:cNvPr id="4" name="Group 3"/>
          <p:cNvGrpSpPr/>
          <p:nvPr/>
        </p:nvGrpSpPr>
        <p:grpSpPr>
          <a:xfrm>
            <a:off x="7086600" y="457200"/>
            <a:ext cx="838200" cy="914400"/>
            <a:chOff x="7543800" y="152400"/>
            <a:chExt cx="1451956" cy="1620815"/>
          </a:xfrm>
        </p:grpSpPr>
        <p:grpSp>
          <p:nvGrpSpPr>
            <p:cNvPr id="5" name="Group 12"/>
            <p:cNvGrpSpPr/>
            <p:nvPr/>
          </p:nvGrpSpPr>
          <p:grpSpPr>
            <a:xfrm>
              <a:off x="8344438" y="152400"/>
              <a:ext cx="651318" cy="457200"/>
              <a:chOff x="7391400" y="762000"/>
              <a:chExt cx="1032318" cy="762000"/>
            </a:xfrm>
          </p:grpSpPr>
          <p:pic>
            <p:nvPicPr>
              <p:cNvPr id="7" name="Picture 4" descr="E:\slides\icons\Internet Clouds web\cloud internet.png"/>
              <p:cNvPicPr>
                <a:picLocks noChangeAspect="1" noChangeArrowheads="1"/>
              </p:cNvPicPr>
              <p:nvPr/>
            </p:nvPicPr>
            <p:blipFill>
              <a:blip r:embed="rId3" cstate="print"/>
              <a:srcRect/>
              <a:stretch>
                <a:fillRect/>
              </a:stretch>
            </p:blipFill>
            <p:spPr bwMode="auto">
              <a:xfrm>
                <a:off x="7391400" y="762000"/>
                <a:ext cx="1032318" cy="762000"/>
              </a:xfrm>
              <a:prstGeom prst="rect">
                <a:avLst/>
              </a:prstGeom>
              <a:noFill/>
            </p:spPr>
          </p:pic>
          <p:pic>
            <p:nvPicPr>
              <p:cNvPr id="8" name="Picture 2" descr="E:\slides\icons\_WINDOWS VISTA ICONS\Users man woman people persons.png"/>
              <p:cNvPicPr>
                <a:picLocks noChangeAspect="1" noChangeArrowheads="1"/>
              </p:cNvPicPr>
              <p:nvPr/>
            </p:nvPicPr>
            <p:blipFill>
              <a:blip r:embed="rId4" cstate="print"/>
              <a:srcRect/>
              <a:stretch>
                <a:fillRect/>
              </a:stretch>
            </p:blipFill>
            <p:spPr bwMode="auto">
              <a:xfrm>
                <a:off x="7696200" y="990600"/>
                <a:ext cx="457200" cy="457200"/>
              </a:xfrm>
              <a:prstGeom prst="rect">
                <a:avLst/>
              </a:prstGeom>
              <a:noFill/>
            </p:spPr>
          </p:pic>
        </p:grpSp>
        <p:pic>
          <p:nvPicPr>
            <p:cNvPr id="6" name="Picture 6" descr="E:\slides\icons\_XML ICONS\user business man people person.png"/>
            <p:cNvPicPr>
              <a:picLocks noChangeAspect="1" noChangeArrowheads="1"/>
            </p:cNvPicPr>
            <p:nvPr/>
          </p:nvPicPr>
          <p:blipFill>
            <a:blip r:embed="rId5" cstate="print"/>
            <a:srcRect/>
            <a:stretch>
              <a:fillRect/>
            </a:stretch>
          </p:blipFill>
          <p:spPr bwMode="auto">
            <a:xfrm>
              <a:off x="7543800" y="457200"/>
              <a:ext cx="990600" cy="1316015"/>
            </a:xfrm>
            <a:prstGeom prst="rect">
              <a:avLst/>
            </a:prstGeom>
            <a:noFill/>
          </p:spPr>
        </p:pic>
      </p:grpSp>
      <p:pic>
        <p:nvPicPr>
          <p:cNvPr id="9" name="Picture 2" descr="C:\Users\kenp\AppData\Local\Microsoft\Windows\Temporary Internet Files\Low\Content.IE5\DSEUGHJX\j0433942[1].png"/>
          <p:cNvPicPr>
            <a:picLocks noChangeAspect="1" noChangeArrowheads="1"/>
          </p:cNvPicPr>
          <p:nvPr/>
        </p:nvPicPr>
        <p:blipFill>
          <a:blip r:embed="rId6" cstate="print"/>
          <a:srcRect/>
          <a:stretch>
            <a:fillRect/>
          </a:stretch>
        </p:blipFill>
        <p:spPr bwMode="auto">
          <a:xfrm>
            <a:off x="8001000" y="0"/>
            <a:ext cx="1143000" cy="1143000"/>
          </a:xfrm>
          <a:prstGeom prst="rect">
            <a:avLst/>
          </a:prstGeom>
          <a:noFill/>
        </p:spPr>
      </p:pic>
      <p:pic>
        <p:nvPicPr>
          <p:cNvPr id="10" name="Picture 2" descr="C:\Users\williama.NTDEV\AppData\Local\Microsoft\Windows\Temporary Internet Files\Content.IE5\GPWVET7B\MCj02379450000[1].wmf"/>
          <p:cNvPicPr>
            <a:picLocks noChangeAspect="1" noChangeArrowheads="1"/>
          </p:cNvPicPr>
          <p:nvPr/>
        </p:nvPicPr>
        <p:blipFill>
          <a:blip r:embed="rId7" cstate="print"/>
          <a:srcRect/>
          <a:stretch>
            <a:fillRect/>
          </a:stretch>
        </p:blipFill>
        <p:spPr bwMode="auto">
          <a:xfrm>
            <a:off x="8001000" y="1143004"/>
            <a:ext cx="774800" cy="641387"/>
          </a:xfrm>
          <a:prstGeom prst="rect">
            <a:avLst/>
          </a:prstGeom>
          <a:noFill/>
        </p:spPr>
      </p:pic>
    </p:spTree>
    <p:extLst>
      <p:ext uri="{BB962C8B-B14F-4D97-AF65-F5344CB8AC3E}">
        <p14:creationId xmlns:p14="http://schemas.microsoft.com/office/powerpoint/2010/main" xmlns="" val="111870915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6"/>
            <a:ext cx="8382000" cy="1661993"/>
          </a:xfrm>
        </p:spPr>
        <p:txBody>
          <a:bodyPr/>
          <a:lstStyle/>
          <a:p>
            <a:r>
              <a:rPr lang="en-US" dirty="0"/>
              <a:t>Embracing User Centric</a:t>
            </a:r>
            <a:br>
              <a:rPr lang="en-US" dirty="0"/>
            </a:br>
            <a:r>
              <a:rPr lang="en-US" sz="3600" dirty="0" smtClean="0"/>
              <a:t>Let the User define her relationship</a:t>
            </a:r>
            <a:br>
              <a:rPr lang="en-US" sz="3600" dirty="0" smtClean="0"/>
            </a:br>
            <a:r>
              <a:rPr lang="en-US" sz="3600" dirty="0" smtClean="0"/>
              <a:t>to applications and to </a:t>
            </a:r>
            <a:r>
              <a:rPr lang="en-US" sz="3600" dirty="0" err="1" smtClean="0"/>
              <a:t>ConfigMgr</a:t>
            </a:r>
            <a:endParaRPr lang="en-US" dirty="0"/>
          </a:p>
        </p:txBody>
      </p:sp>
      <p:sp>
        <p:nvSpPr>
          <p:cNvPr id="3" name="Content Placeholder 2"/>
          <p:cNvSpPr>
            <a:spLocks noGrp="1"/>
          </p:cNvSpPr>
          <p:nvPr>
            <p:ph idx="1"/>
          </p:nvPr>
        </p:nvSpPr>
        <p:spPr>
          <a:xfrm>
            <a:off x="381000" y="2286000"/>
            <a:ext cx="8382000" cy="4327338"/>
          </a:xfrm>
        </p:spPr>
        <p:txBody>
          <a:bodyPr/>
          <a:lstStyle/>
          <a:p>
            <a:r>
              <a:rPr lang="en-US" sz="2800" dirty="0" smtClean="0"/>
              <a:t>Self-service </a:t>
            </a:r>
            <a:r>
              <a:rPr lang="en-US" sz="2800" dirty="0"/>
              <a:t>application web </a:t>
            </a:r>
            <a:r>
              <a:rPr lang="en-US" sz="2800" dirty="0" smtClean="0"/>
              <a:t>portal</a:t>
            </a:r>
          </a:p>
          <a:p>
            <a:pPr lvl="1"/>
            <a:r>
              <a:rPr lang="en-US" sz="2400" dirty="0"/>
              <a:t>Easily find and request software </a:t>
            </a:r>
            <a:r>
              <a:rPr lang="en-US" sz="2400" dirty="0" smtClean="0"/>
              <a:t>for your job  </a:t>
            </a:r>
            <a:endParaRPr lang="en-US" sz="2400" dirty="0"/>
          </a:p>
          <a:p>
            <a:pPr lvl="1"/>
            <a:r>
              <a:rPr lang="en-US" sz="2400" dirty="0" smtClean="0"/>
              <a:t>Choose software intelligently thanks </a:t>
            </a:r>
            <a:r>
              <a:rPr lang="en-US" sz="2400" dirty="0"/>
              <a:t>to clear, consistent and concise information about applications and their </a:t>
            </a:r>
            <a:r>
              <a:rPr lang="en-US" sz="2400" dirty="0" smtClean="0"/>
              <a:t>impact</a:t>
            </a:r>
            <a:endParaRPr lang="en-US" sz="2400" dirty="0"/>
          </a:p>
          <a:p>
            <a:r>
              <a:rPr lang="en-US" sz="2800" dirty="0"/>
              <a:t>Application subscriptions </a:t>
            </a:r>
            <a:r>
              <a:rPr lang="en-US" sz="2800" dirty="0" smtClean="0"/>
              <a:t>persist </a:t>
            </a:r>
            <a:r>
              <a:rPr lang="en-US" sz="2800" dirty="0"/>
              <a:t>your relationship with the </a:t>
            </a:r>
            <a:r>
              <a:rPr lang="en-US" sz="2800" dirty="0" smtClean="0"/>
              <a:t>software</a:t>
            </a:r>
            <a:endParaRPr lang="en-US" sz="2800" dirty="0"/>
          </a:p>
          <a:p>
            <a:r>
              <a:rPr lang="en-US" sz="2800" dirty="0"/>
              <a:t>User preferences control </a:t>
            </a:r>
            <a:r>
              <a:rPr lang="en-US" sz="2800" dirty="0" err="1"/>
              <a:t>ConfigMgr</a:t>
            </a:r>
            <a:r>
              <a:rPr lang="en-US" sz="2800" dirty="0"/>
              <a:t> behaviors (e.g. “my business hours”)</a:t>
            </a:r>
          </a:p>
          <a:p>
            <a:pPr lvl="1"/>
            <a:r>
              <a:rPr lang="en-US" sz="2400" dirty="0" smtClean="0"/>
              <a:t>Manage </a:t>
            </a:r>
            <a:r>
              <a:rPr lang="en-US" sz="2400" dirty="0"/>
              <a:t>impact from software installation and system </a:t>
            </a:r>
            <a:r>
              <a:rPr lang="en-US" sz="2400" dirty="0" smtClean="0"/>
              <a:t>restarts</a:t>
            </a:r>
            <a:endParaRPr lang="en-US" sz="2400" dirty="0"/>
          </a:p>
        </p:txBody>
      </p:sp>
      <p:pic>
        <p:nvPicPr>
          <p:cNvPr id="4" name="Picture 2" descr="C:\Users\kenp\AppData\Local\Microsoft\Windows\Temporary Internet Files\Low\Content.IE5\DSEUGHJX\j0433942[1].png"/>
          <p:cNvPicPr>
            <a:picLocks noChangeAspect="1" noChangeArrowheads="1"/>
          </p:cNvPicPr>
          <p:nvPr/>
        </p:nvPicPr>
        <p:blipFill>
          <a:blip r:embed="rId3" cstate="print"/>
          <a:srcRect/>
          <a:stretch>
            <a:fillRect/>
          </a:stretch>
        </p:blipFill>
        <p:spPr bwMode="auto">
          <a:xfrm>
            <a:off x="7429500" y="266700"/>
            <a:ext cx="1714500" cy="1714500"/>
          </a:xfrm>
          <a:prstGeom prst="rect">
            <a:avLst/>
          </a:prstGeom>
          <a:noFill/>
        </p:spPr>
      </p:pic>
    </p:spTree>
    <p:extLst>
      <p:ext uri="{BB962C8B-B14F-4D97-AF65-F5344CB8AC3E}">
        <p14:creationId xmlns:p14="http://schemas.microsoft.com/office/powerpoint/2010/main" xmlns="" val="59061884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838202" y="1739905"/>
            <a:ext cx="2647667" cy="1689099"/>
            <a:chOff x="1225860" y="1904999"/>
            <a:chExt cx="1647715" cy="1204862"/>
          </a:xfrm>
        </p:grpSpPr>
        <p:sp>
          <p:nvSpPr>
            <p:cNvPr id="12" name="Rounded Rectangle 11"/>
            <p:cNvSpPr/>
            <p:nvPr/>
          </p:nvSpPr>
          <p:spPr>
            <a:xfrm>
              <a:off x="1225860" y="1904999"/>
              <a:ext cx="1647715" cy="1204862"/>
            </a:xfrm>
            <a:prstGeom prst="roundRect">
              <a:avLst>
                <a:gd name="adj" fmla="val 11637"/>
              </a:avLst>
            </a:prstGeom>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smtClean="0">
                <a:latin typeface="Segoe UI" pitchFamily="34" charset="0"/>
                <a:cs typeface="Segoe UI" pitchFamily="34" charset="0"/>
              </a:endParaRPr>
            </a:p>
          </p:txBody>
        </p:sp>
        <p:sp>
          <p:nvSpPr>
            <p:cNvPr id="5" name="Rounded Rectangle 4"/>
            <p:cNvSpPr/>
            <p:nvPr/>
          </p:nvSpPr>
          <p:spPr>
            <a:xfrm>
              <a:off x="1258683" y="1948712"/>
              <a:ext cx="1575503" cy="1106722"/>
            </a:xfrm>
            <a:prstGeom prst="roundRect">
              <a:avLst>
                <a:gd name="adj" fmla="val 11637"/>
              </a:avLst>
            </a:prstGeom>
            <a:gradFill flip="none" rotWithShape="1">
              <a:gsLst>
                <a:gs pos="0">
                  <a:srgbClr val="DDEBCF"/>
                </a:gs>
                <a:gs pos="50000">
                  <a:srgbClr val="9CB86E"/>
                </a:gs>
                <a:gs pos="100000">
                  <a:srgbClr val="156B13"/>
                </a:gs>
              </a:gsLst>
              <a:lin ang="2700000" scaled="0"/>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US" sz="1400" b="1" dirty="0" smtClean="0">
                  <a:solidFill>
                    <a:schemeClr val="bg1"/>
                  </a:solidFill>
                  <a:latin typeface="Segoe UI" pitchFamily="34" charset="0"/>
                  <a:cs typeface="Segoe UI" pitchFamily="34" charset="0"/>
                </a:rPr>
                <a:t>MDM 2008 SP1</a:t>
              </a:r>
            </a:p>
            <a:p>
              <a:pPr lvl="0"/>
              <a:r>
                <a:rPr lang="en-US" sz="1200" dirty="0" smtClean="0">
                  <a:solidFill>
                    <a:schemeClr val="bg1"/>
                  </a:solidFill>
                  <a:latin typeface="Segoe UI" pitchFamily="34" charset="0"/>
                  <a:cs typeface="Segoe UI" pitchFamily="34" charset="0"/>
                </a:rPr>
                <a:t>Comprehensive Windows Mobile </a:t>
              </a:r>
              <a:br>
                <a:rPr lang="en-US" sz="1200" dirty="0" smtClean="0">
                  <a:solidFill>
                    <a:schemeClr val="bg1"/>
                  </a:solidFill>
                  <a:latin typeface="Segoe UI" pitchFamily="34" charset="0"/>
                  <a:cs typeface="Segoe UI" pitchFamily="34" charset="0"/>
                </a:rPr>
              </a:br>
              <a:r>
                <a:rPr lang="en-US" sz="1200" dirty="0" smtClean="0">
                  <a:solidFill>
                    <a:schemeClr val="bg1"/>
                  </a:solidFill>
                  <a:latin typeface="Segoe UI" pitchFamily="34" charset="0"/>
                  <a:cs typeface="Segoe UI" pitchFamily="34" charset="0"/>
                </a:rPr>
                <a:t>6.1 device management, enabling IT control for security, management and access.</a:t>
              </a:r>
              <a:endParaRPr lang="en-US" sz="1200" dirty="0">
                <a:solidFill>
                  <a:schemeClr val="bg1"/>
                </a:solidFill>
                <a:latin typeface="Segoe UI" pitchFamily="34" charset="0"/>
                <a:cs typeface="Segoe UI" pitchFamily="34" charset="0"/>
              </a:endParaRPr>
            </a:p>
          </p:txBody>
        </p:sp>
      </p:grpSp>
      <p:grpSp>
        <p:nvGrpSpPr>
          <p:cNvPr id="3" name="Group 16"/>
          <p:cNvGrpSpPr/>
          <p:nvPr/>
        </p:nvGrpSpPr>
        <p:grpSpPr>
          <a:xfrm>
            <a:off x="807300" y="4354972"/>
            <a:ext cx="2621402" cy="1588628"/>
            <a:chOff x="1236746" y="4441372"/>
            <a:chExt cx="1647715" cy="1204862"/>
          </a:xfrm>
          <a:gradFill>
            <a:gsLst>
              <a:gs pos="0">
                <a:srgbClr val="DDEBCF"/>
              </a:gs>
              <a:gs pos="50000">
                <a:srgbClr val="9CB86E"/>
              </a:gs>
              <a:gs pos="100000">
                <a:srgbClr val="156B13"/>
              </a:gs>
            </a:gsLst>
            <a:lin ang="2700000" scaled="0"/>
          </a:gradFill>
        </p:grpSpPr>
        <p:sp>
          <p:nvSpPr>
            <p:cNvPr id="13" name="Rounded Rectangle 12"/>
            <p:cNvSpPr/>
            <p:nvPr/>
          </p:nvSpPr>
          <p:spPr>
            <a:xfrm>
              <a:off x="1236746" y="4441372"/>
              <a:ext cx="1647715" cy="1204862"/>
            </a:xfrm>
            <a:prstGeom prst="roundRect">
              <a:avLst>
                <a:gd name="adj" fmla="val 11637"/>
              </a:avLst>
            </a:prstGeom>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smtClean="0">
                <a:latin typeface="Segoe UI" pitchFamily="34" charset="0"/>
                <a:cs typeface="Segoe UI" pitchFamily="34" charset="0"/>
              </a:endParaRPr>
            </a:p>
          </p:txBody>
        </p:sp>
        <p:sp>
          <p:nvSpPr>
            <p:cNvPr id="6" name="Rounded Rectangle 5"/>
            <p:cNvSpPr/>
            <p:nvPr/>
          </p:nvSpPr>
          <p:spPr>
            <a:xfrm>
              <a:off x="1263981" y="4487473"/>
              <a:ext cx="1586436" cy="1106722"/>
            </a:xfrm>
            <a:prstGeom prst="roundRect">
              <a:avLst>
                <a:gd name="adj" fmla="val 11637"/>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US" sz="1600" b="1" dirty="0" smtClean="0">
                  <a:solidFill>
                    <a:schemeClr val="bg1"/>
                  </a:solidFill>
                  <a:latin typeface="Segoe UI" pitchFamily="34" charset="0"/>
                  <a:cs typeface="Segoe UI" pitchFamily="34" charset="0"/>
                </a:rPr>
                <a:t>ConfigMgr 2007</a:t>
              </a:r>
            </a:p>
            <a:p>
              <a:pPr lvl="0"/>
              <a:r>
                <a:rPr lang="en-US" sz="1200" dirty="0" smtClean="0">
                  <a:solidFill>
                    <a:schemeClr val="bg1"/>
                  </a:solidFill>
                  <a:latin typeface="Segoe UI" pitchFamily="34" charset="0"/>
                  <a:cs typeface="Segoe UI" pitchFamily="34" charset="0"/>
                </a:rPr>
                <a:t>Delivers proven, robust capabilities for managing your IT systems including your desktop, laptop, server, and mobile devices. </a:t>
              </a:r>
              <a:endParaRPr lang="en-US" sz="1200" dirty="0">
                <a:solidFill>
                  <a:schemeClr val="bg1"/>
                </a:solidFill>
                <a:latin typeface="Segoe UI" pitchFamily="34" charset="0"/>
                <a:cs typeface="Segoe UI" pitchFamily="34" charset="0"/>
              </a:endParaRPr>
            </a:p>
          </p:txBody>
        </p:sp>
      </p:grpSp>
      <p:sp>
        <p:nvSpPr>
          <p:cNvPr id="7" name="Chevron 6"/>
          <p:cNvSpPr/>
          <p:nvPr/>
        </p:nvSpPr>
        <p:spPr>
          <a:xfrm>
            <a:off x="3600197" y="3505203"/>
            <a:ext cx="787387" cy="727421"/>
          </a:xfrm>
          <a:prstGeom prst="chevron">
            <a:avLst>
              <a:gd name="adj" fmla="val 47040"/>
            </a:avLst>
          </a:prstGeom>
          <a:gradFill flip="none" rotWithShape="1">
            <a:gsLst>
              <a:gs pos="0">
                <a:srgbClr val="DDEBCF"/>
              </a:gs>
              <a:gs pos="50000">
                <a:srgbClr val="9CB86E"/>
              </a:gs>
              <a:gs pos="100000">
                <a:srgbClr val="156B13"/>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latin typeface="Segoe UI" pitchFamily="34" charset="0"/>
              <a:cs typeface="Segoe UI" pitchFamily="34" charset="0"/>
            </a:endParaRPr>
          </a:p>
        </p:txBody>
      </p:sp>
      <p:sp>
        <p:nvSpPr>
          <p:cNvPr id="9" name="Rounded Rectangle 8"/>
          <p:cNvSpPr/>
          <p:nvPr/>
        </p:nvSpPr>
        <p:spPr>
          <a:xfrm>
            <a:off x="4960048" y="1676400"/>
            <a:ext cx="3432838" cy="4267200"/>
          </a:xfrm>
          <a:prstGeom prst="roundRect">
            <a:avLst>
              <a:gd name="adj" fmla="val 16475"/>
            </a:avLst>
          </a:prstGeom>
          <a:gradFill>
            <a:gsLst>
              <a:gs pos="0">
                <a:srgbClr val="DDEBCF"/>
              </a:gs>
              <a:gs pos="50000">
                <a:srgbClr val="9CB86E"/>
              </a:gs>
              <a:gs pos="100000">
                <a:srgbClr val="156B13"/>
              </a:gs>
            </a:gsLst>
            <a:lin ang="2700000" scaled="0"/>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US" sz="2800" b="1" dirty="0" err="1" smtClean="0">
                <a:solidFill>
                  <a:schemeClr val="bg1"/>
                </a:solidFill>
              </a:rPr>
              <a:t>ConfigMgr</a:t>
            </a:r>
            <a:r>
              <a:rPr lang="en-US" sz="2800" b="1" dirty="0" smtClean="0">
                <a:solidFill>
                  <a:schemeClr val="bg1"/>
                </a:solidFill>
              </a:rPr>
              <a:t> </a:t>
            </a:r>
            <a:r>
              <a:rPr lang="en-US" sz="2800" b="1" dirty="0" err="1" smtClean="0">
                <a:solidFill>
                  <a:schemeClr val="bg1"/>
                </a:solidFill>
              </a:rPr>
              <a:t>v.Next</a:t>
            </a:r>
            <a:endParaRPr lang="en-US" sz="2800" b="1" dirty="0" smtClean="0">
              <a:solidFill>
                <a:schemeClr val="bg1"/>
              </a:solidFill>
            </a:endParaRPr>
          </a:p>
          <a:p>
            <a:pPr lvl="0"/>
            <a:endParaRPr lang="en-US" sz="2000" dirty="0" smtClean="0">
              <a:solidFill>
                <a:schemeClr val="bg1"/>
              </a:solidFill>
            </a:endParaRPr>
          </a:p>
          <a:p>
            <a:pPr lvl="0">
              <a:buFont typeface="Arial" pitchFamily="34" charset="0"/>
              <a:buChar char="•"/>
            </a:pPr>
            <a:r>
              <a:rPr lang="en-US" dirty="0" smtClean="0">
                <a:solidFill>
                  <a:schemeClr val="bg1"/>
                </a:solidFill>
              </a:rPr>
              <a:t> Comprehensive management of Windows Mobile and CE devices based on device capability for Enrollment OTA, SWD, SW Inventory, HW Inventory, DM Settings</a:t>
            </a:r>
          </a:p>
          <a:p>
            <a:pPr lvl="0">
              <a:buFont typeface="Arial" pitchFamily="34" charset="0"/>
              <a:buChar char="•"/>
            </a:pPr>
            <a:r>
              <a:rPr lang="en-US" dirty="0" smtClean="0">
                <a:solidFill>
                  <a:schemeClr val="bg1"/>
                </a:solidFill>
              </a:rPr>
              <a:t> Unified administration experience and infrastructure for all devices</a:t>
            </a:r>
          </a:p>
        </p:txBody>
      </p:sp>
      <p:sp>
        <p:nvSpPr>
          <p:cNvPr id="15" name="Plus 14"/>
          <p:cNvSpPr/>
          <p:nvPr/>
        </p:nvSpPr>
        <p:spPr>
          <a:xfrm>
            <a:off x="1656590" y="3352805"/>
            <a:ext cx="1034143" cy="1034143"/>
          </a:xfrm>
          <a:prstGeom prst="mathPlus">
            <a:avLst/>
          </a:prstGeom>
          <a:gradFill flip="none" rotWithShape="1">
            <a:gsLst>
              <a:gs pos="0">
                <a:srgbClr val="DDEBCF"/>
              </a:gs>
              <a:gs pos="50000">
                <a:srgbClr val="9CB86E"/>
              </a:gs>
              <a:gs pos="100000">
                <a:srgbClr val="156B13"/>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b="1">
              <a:latin typeface="Segoe UI" pitchFamily="34" charset="0"/>
              <a:cs typeface="Segoe UI" pitchFamily="34" charset="0"/>
            </a:endParaRPr>
          </a:p>
        </p:txBody>
      </p:sp>
      <p:sp>
        <p:nvSpPr>
          <p:cNvPr id="18" name="Title 1"/>
          <p:cNvSpPr txBox="1">
            <a:spLocks/>
          </p:cNvSpPr>
          <p:nvPr/>
        </p:nvSpPr>
        <p:spPr>
          <a:xfrm>
            <a:off x="381000" y="399523"/>
            <a:ext cx="8382000" cy="609398"/>
          </a:xfrm>
          <a:prstGeom prst="rect">
            <a:avLst/>
          </a:prstGeom>
        </p:spPr>
        <p:txBody>
          <a:bodyPr vert="horz" wrap="square" lIns="0" tIns="0" rIns="0" bIns="0" rtlCol="0" anchor="t">
            <a:spAutoFit/>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150" normalizeH="0" baseline="0" noProof="0" dirty="0" smtClean="0">
                <a:ln w="3175">
                  <a:noFill/>
                </a:ln>
                <a:effectLst/>
                <a:uLnTx/>
                <a:uFillTx/>
                <a:latin typeface="Segoe" pitchFamily="34" charset="0"/>
                <a:ea typeface="+mn-ea"/>
                <a:cs typeface="Arial" charset="0"/>
              </a:rPr>
              <a:t>Device Management</a:t>
            </a:r>
            <a:endParaRPr kumimoji="0" lang="en-US" sz="4400" b="0" i="0" u="none" strike="noStrike" kern="1200" cap="none" spc="-150" normalizeH="0" baseline="0" noProof="0" dirty="0">
              <a:ln w="3175">
                <a:noFill/>
              </a:ln>
              <a:effectLst/>
              <a:uLnTx/>
              <a:uFillTx/>
              <a:latin typeface="Segoe" pitchFamily="34" charset="0"/>
              <a:ea typeface="+mn-ea"/>
              <a:cs typeface="Arial" charset="0"/>
            </a:endParaRPr>
          </a:p>
        </p:txBody>
      </p:sp>
    </p:spTree>
    <p:extLst>
      <p:ext uri="{BB962C8B-B14F-4D97-AF65-F5344CB8AC3E}">
        <p14:creationId xmlns:p14="http://schemas.microsoft.com/office/powerpoint/2010/main" xmlns="" val="36146408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56"/>
          <p:cNvGraphicFramePr>
            <a:graphicFrameLocks noGrp="1"/>
          </p:cNvGraphicFramePr>
          <p:nvPr>
            <p:extLst>
              <p:ext uri="{D42A27DB-BD31-4B8C-83A1-F6EECF244321}">
                <p14:modId xmlns:p14="http://schemas.microsoft.com/office/powerpoint/2010/main" xmlns="" val="3520408040"/>
              </p:ext>
            </p:extLst>
          </p:nvPr>
        </p:nvGraphicFramePr>
        <p:xfrm>
          <a:off x="152400" y="962820"/>
          <a:ext cx="8839200" cy="5305115"/>
        </p:xfrm>
        <a:graphic>
          <a:graphicData uri="http://schemas.openxmlformats.org/drawingml/2006/table">
            <a:tbl>
              <a:tblPr/>
              <a:tblGrid>
                <a:gridCol w="1618444"/>
                <a:gridCol w="7220756"/>
              </a:tblGrid>
              <a:tr h="451036">
                <a:tc>
                  <a:txBody>
                    <a:bodyPr/>
                    <a:lstStyle/>
                    <a:p>
                      <a:pPr marL="0" marR="0" lvl="0" indent="0" algn="ctr" defTabSz="762000" rtl="0" eaLnBrk="0" fontAlgn="base" latinLnBrk="0" hangingPunct="0">
                        <a:lnSpc>
                          <a:spcPct val="100000"/>
                        </a:lnSpc>
                        <a:spcBef>
                          <a:spcPct val="20000"/>
                        </a:spcBef>
                        <a:spcAft>
                          <a:spcPct val="0"/>
                        </a:spcAft>
                        <a:buClrTx/>
                        <a:buSzPct val="95000"/>
                        <a:buFont typeface="Webdings" pitchFamily="18" charset="2"/>
                        <a:buNone/>
                        <a:tabLst/>
                      </a:pPr>
                      <a:endParaRPr kumimoji="0" lang="en-US" sz="1600" b="1" i="0" u="none" strike="noStrike" cap="none" normalizeH="0" baseline="0" dirty="0" smtClean="0">
                        <a:ln>
                          <a:noFill/>
                        </a:ln>
                        <a:solidFill>
                          <a:schemeClr val="bg1"/>
                        </a:solidFill>
                        <a:effectLst/>
                        <a:latin typeface="+mn-lt"/>
                      </a:endParaRPr>
                    </a:p>
                    <a:p>
                      <a:pPr marL="0" marR="0" lvl="0" indent="0" algn="ctr" defTabSz="762000" rtl="0" eaLnBrk="0" fontAlgn="base" latinLnBrk="0" hangingPunct="0">
                        <a:lnSpc>
                          <a:spcPct val="100000"/>
                        </a:lnSpc>
                        <a:spcBef>
                          <a:spcPct val="20000"/>
                        </a:spcBef>
                        <a:spcAft>
                          <a:spcPct val="0"/>
                        </a:spcAft>
                        <a:buClrTx/>
                        <a:buSzPct val="95000"/>
                        <a:buFont typeface="Webdings" pitchFamily="18" charset="2"/>
                        <a:buNone/>
                        <a:tabLst/>
                      </a:pPr>
                      <a:r>
                        <a:rPr kumimoji="0" lang="en-US" sz="1600" b="1" i="0" u="none" strike="noStrike" cap="none" normalizeH="0" baseline="0" dirty="0" smtClean="0">
                          <a:ln>
                            <a:noFill/>
                          </a:ln>
                          <a:solidFill>
                            <a:schemeClr val="bg1"/>
                          </a:solidFill>
                          <a:effectLst/>
                          <a:latin typeface="+mn-lt"/>
                        </a:rPr>
                        <a:t>Investment Pillars</a:t>
                      </a:r>
                    </a:p>
                  </a:txBody>
                  <a:tcPr marL="45720" marR="45720" marT="27432" marB="27432"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tx1">
                            <a:lumMod val="50000"/>
                            <a:lumOff val="50000"/>
                          </a:schemeClr>
                        </a:gs>
                        <a:gs pos="50000">
                          <a:schemeClr val="tx1">
                            <a:lumMod val="65000"/>
                            <a:lumOff val="35000"/>
                          </a:schemeClr>
                        </a:gs>
                        <a:gs pos="100000">
                          <a:schemeClr val="tx1">
                            <a:lumMod val="75000"/>
                            <a:lumOff val="25000"/>
                          </a:schemeClr>
                        </a:gs>
                      </a:gsLst>
                      <a:lin ang="5400000" scaled="0"/>
                    </a:gradFill>
                  </a:tcPr>
                </a:tc>
                <a:tc>
                  <a:txBody>
                    <a:bodyPr/>
                    <a:lstStyle/>
                    <a:p>
                      <a:pPr marL="0" marR="0" lvl="0" indent="0" algn="ctr" defTabSz="762000" rtl="0" eaLnBrk="0" fontAlgn="base" latinLnBrk="0" hangingPunct="0">
                        <a:lnSpc>
                          <a:spcPct val="100000"/>
                        </a:lnSpc>
                        <a:spcBef>
                          <a:spcPct val="20000"/>
                        </a:spcBef>
                        <a:spcAft>
                          <a:spcPct val="0"/>
                        </a:spcAft>
                        <a:buClrTx/>
                        <a:buSzPct val="95000"/>
                        <a:buFont typeface="Webdings" pitchFamily="18" charset="2"/>
                        <a:buNone/>
                        <a:tabLst/>
                      </a:pPr>
                      <a:r>
                        <a:rPr kumimoji="0" lang="en-US" sz="1600" b="1" i="0" u="none" strike="noStrike" kern="1200" cap="none" normalizeH="0" baseline="0" dirty="0" smtClean="0">
                          <a:ln>
                            <a:noFill/>
                          </a:ln>
                          <a:solidFill>
                            <a:schemeClr val="bg1"/>
                          </a:solidFill>
                          <a:effectLst/>
                          <a:latin typeface="+mn-lt"/>
                          <a:ea typeface="+mn-ea"/>
                          <a:cs typeface="+mn-cs"/>
                        </a:rPr>
                        <a:t>Detail</a:t>
                      </a:r>
                    </a:p>
                  </a:txBody>
                  <a:tcPr marL="45720" marR="45720" marT="27432" marB="27432" anchor="b"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tx1">
                            <a:lumMod val="50000"/>
                            <a:lumOff val="50000"/>
                          </a:schemeClr>
                        </a:gs>
                        <a:gs pos="50000">
                          <a:schemeClr val="tx1">
                            <a:lumMod val="65000"/>
                            <a:lumOff val="35000"/>
                          </a:schemeClr>
                        </a:gs>
                        <a:gs pos="100000">
                          <a:schemeClr val="tx1">
                            <a:lumMod val="75000"/>
                            <a:lumOff val="25000"/>
                          </a:schemeClr>
                        </a:gs>
                      </a:gsLst>
                      <a:lin ang="5400000" scaled="0"/>
                    </a:gradFill>
                  </a:tcPr>
                </a:tc>
              </a:tr>
              <a:tr h="1281755">
                <a:tc>
                  <a:txBody>
                    <a:bodyPr/>
                    <a:lstStyle/>
                    <a:p>
                      <a:pPr marL="4763" lvl="1" indent="0" algn="l">
                        <a:buClr>
                          <a:schemeClr val="tx1"/>
                        </a:buClr>
                        <a:buFont typeface="Arial" pitchFamily="34" charset="0"/>
                        <a:buNone/>
                      </a:pPr>
                      <a:r>
                        <a:rPr lang="en-US" sz="1600" kern="1200" dirty="0" smtClean="0">
                          <a:solidFill>
                            <a:schemeClr val="bg1"/>
                          </a:solidFill>
                          <a:latin typeface="+mn-lt"/>
                          <a:ea typeface="+mn-ea"/>
                          <a:cs typeface="+mn-cs"/>
                        </a:rPr>
                        <a:t>Centralize and focus device management investments</a:t>
                      </a:r>
                    </a:p>
                  </a:txBody>
                  <a:tcPr marL="45720" marR="45720" marT="27432" marB="27432"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ECECE"/>
                    </a:solidFill>
                  </a:tcPr>
                </a:tc>
                <a:tc>
                  <a:txBody>
                    <a:bodyPr/>
                    <a:lstStyle/>
                    <a:p>
                      <a:pPr marL="114300" marR="0" lvl="0" indent="-114300" algn="l" defTabSz="762000" rtl="0" eaLnBrk="0" fontAlgn="base" latinLnBrk="0" hangingPunct="0">
                        <a:lnSpc>
                          <a:spcPct val="100000"/>
                        </a:lnSpc>
                        <a:spcBef>
                          <a:spcPct val="20000"/>
                        </a:spcBef>
                        <a:spcAft>
                          <a:spcPct val="0"/>
                        </a:spcAft>
                        <a:buClrTx/>
                        <a:buSzPct val="95000"/>
                        <a:buFont typeface="Webdings" pitchFamily="18" charset="2"/>
                        <a:buChar char="4"/>
                        <a:tabLst/>
                        <a:defRPr/>
                      </a:pPr>
                      <a:r>
                        <a:rPr kumimoji="0" lang="en-US" sz="1600" b="0" i="0" u="none" strike="noStrike" kern="1200" cap="none" normalizeH="0" baseline="0" noProof="0" dirty="0" smtClean="0">
                          <a:ln>
                            <a:noFill/>
                          </a:ln>
                          <a:solidFill>
                            <a:schemeClr val="bg1"/>
                          </a:solidFill>
                          <a:effectLst/>
                          <a:latin typeface="+mn-lt"/>
                          <a:ea typeface="+mn-ea"/>
                          <a:cs typeface="+mn-cs"/>
                        </a:rPr>
                        <a:t>Migration of System Center Mobile Device Manager scenarios to </a:t>
                      </a:r>
                      <a:r>
                        <a:rPr kumimoji="0" lang="en-US" sz="1600" b="0" i="0" u="none" strike="noStrike" kern="1200" cap="none" normalizeH="0" baseline="0" noProof="0" dirty="0" err="1" smtClean="0">
                          <a:ln>
                            <a:noFill/>
                          </a:ln>
                          <a:solidFill>
                            <a:schemeClr val="bg1"/>
                          </a:solidFill>
                          <a:effectLst/>
                          <a:latin typeface="+mn-lt"/>
                          <a:ea typeface="+mn-ea"/>
                          <a:cs typeface="+mn-cs"/>
                        </a:rPr>
                        <a:t>ConfigMgr</a:t>
                      </a:r>
                      <a:endParaRPr kumimoji="0" lang="en-US" sz="1600" b="0" i="0" u="none" strike="noStrike" kern="1200" cap="none" normalizeH="0" baseline="0" noProof="0" dirty="0" smtClean="0">
                        <a:ln>
                          <a:noFill/>
                        </a:ln>
                        <a:solidFill>
                          <a:schemeClr val="bg1"/>
                        </a:solidFill>
                        <a:effectLst/>
                        <a:latin typeface="+mn-lt"/>
                        <a:ea typeface="+mn-ea"/>
                        <a:cs typeface="+mn-cs"/>
                      </a:endParaRPr>
                    </a:p>
                    <a:p>
                      <a:pPr marL="114300" marR="0" lvl="0" indent="-114300" algn="l" defTabSz="762000" rtl="0" eaLnBrk="0" fontAlgn="base" latinLnBrk="0" hangingPunct="0">
                        <a:lnSpc>
                          <a:spcPct val="100000"/>
                        </a:lnSpc>
                        <a:spcBef>
                          <a:spcPct val="20000"/>
                        </a:spcBef>
                        <a:spcAft>
                          <a:spcPct val="0"/>
                        </a:spcAft>
                        <a:buClrTx/>
                        <a:buSzPct val="95000"/>
                        <a:buFont typeface="Webdings" pitchFamily="18" charset="2"/>
                        <a:buChar char="4"/>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Migration of </a:t>
                      </a:r>
                      <a:r>
                        <a:rPr kumimoji="0" lang="en-US" sz="1600" b="0" i="0" u="none" strike="noStrike" kern="1200" cap="none" spc="0" normalizeH="0" baseline="0" noProof="0" dirty="0" err="1" smtClean="0">
                          <a:ln>
                            <a:noFill/>
                          </a:ln>
                          <a:solidFill>
                            <a:schemeClr val="bg1"/>
                          </a:solidFill>
                          <a:effectLst/>
                          <a:uLnTx/>
                          <a:uFillTx/>
                          <a:latin typeface="+mn-lt"/>
                          <a:ea typeface="+mn-ea"/>
                          <a:cs typeface="+mn-cs"/>
                        </a:rPr>
                        <a:t>ConfigMgr</a:t>
                      </a:r>
                      <a:r>
                        <a:rPr kumimoji="0" lang="en-US" sz="1600" b="0" i="0" u="none" strike="noStrike" kern="1200" cap="none" spc="0" normalizeH="0" baseline="0" noProof="0" dirty="0" smtClean="0">
                          <a:ln>
                            <a:noFill/>
                          </a:ln>
                          <a:solidFill>
                            <a:schemeClr val="bg1"/>
                          </a:solidFill>
                          <a:effectLst/>
                          <a:uLnTx/>
                          <a:uFillTx/>
                          <a:latin typeface="+mn-lt"/>
                          <a:ea typeface="+mn-ea"/>
                          <a:cs typeface="+mn-cs"/>
                        </a:rPr>
                        <a:t> 2007 device </a:t>
                      </a:r>
                      <a:r>
                        <a:rPr kumimoji="0" lang="en-US" sz="1600" b="0" i="0" u="none" strike="noStrike" kern="1200" cap="none" spc="0" normalizeH="0" baseline="0" noProof="0" dirty="0" err="1" smtClean="0">
                          <a:ln>
                            <a:noFill/>
                          </a:ln>
                          <a:solidFill>
                            <a:schemeClr val="bg1"/>
                          </a:solidFill>
                          <a:effectLst/>
                          <a:uLnTx/>
                          <a:uFillTx/>
                          <a:latin typeface="+mn-lt"/>
                          <a:ea typeface="+mn-ea"/>
                          <a:cs typeface="+mn-cs"/>
                        </a:rPr>
                        <a:t>mgmt</a:t>
                      </a:r>
                      <a:r>
                        <a:rPr kumimoji="0" lang="en-US" sz="1600" b="0" i="0" u="none" strike="noStrike" kern="1200" cap="none" spc="0" normalizeH="0" baseline="0" noProof="0" dirty="0" smtClean="0">
                          <a:ln>
                            <a:noFill/>
                          </a:ln>
                          <a:solidFill>
                            <a:schemeClr val="bg1"/>
                          </a:solidFill>
                          <a:effectLst/>
                          <a:uLnTx/>
                          <a:uFillTx/>
                          <a:latin typeface="+mn-lt"/>
                          <a:ea typeface="+mn-ea"/>
                          <a:cs typeface="+mn-cs"/>
                        </a:rPr>
                        <a:t> capabilities</a:t>
                      </a:r>
                    </a:p>
                    <a:p>
                      <a:pPr marL="114300" marR="0" lvl="0" indent="-114300" algn="l" defTabSz="762000" rtl="0" eaLnBrk="0" fontAlgn="base" latinLnBrk="0" hangingPunct="0">
                        <a:lnSpc>
                          <a:spcPct val="100000"/>
                        </a:lnSpc>
                        <a:spcBef>
                          <a:spcPct val="20000"/>
                        </a:spcBef>
                        <a:spcAft>
                          <a:spcPct val="0"/>
                        </a:spcAft>
                        <a:buClrTx/>
                        <a:buSzPct val="95000"/>
                        <a:buFont typeface="Webdings" pitchFamily="18" charset="2"/>
                        <a:buChar char="4"/>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Introduction of cross platform mobile device support</a:t>
                      </a:r>
                    </a:p>
                  </a:txBody>
                  <a:tcPr marL="45720" marR="45720" marT="27432" marB="27432"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114389">
                <a:tc>
                  <a:txBody>
                    <a:bodyPr/>
                    <a:lstStyle/>
                    <a:p>
                      <a:pPr marL="0" marR="0" lvl="0" indent="0" algn="l" defTabSz="762000" rtl="0" eaLnBrk="0" fontAlgn="base" latinLnBrk="0" hangingPunct="0">
                        <a:lnSpc>
                          <a:spcPct val="100000"/>
                        </a:lnSpc>
                        <a:spcBef>
                          <a:spcPct val="20000"/>
                        </a:spcBef>
                        <a:spcAft>
                          <a:spcPct val="0"/>
                        </a:spcAft>
                        <a:buClrTx/>
                        <a:buSzPct val="95000"/>
                        <a:buFont typeface="Webdings" pitchFamily="18" charset="2"/>
                        <a:buNone/>
                        <a:tabLst/>
                        <a:defRPr/>
                      </a:pPr>
                      <a:r>
                        <a:rPr lang="en-US" sz="1600" b="0" i="0" kern="1200" dirty="0" smtClean="0">
                          <a:solidFill>
                            <a:schemeClr val="bg1"/>
                          </a:solidFill>
                          <a:latin typeface="+mn-lt"/>
                          <a:ea typeface="Verdana" pitchFamily="34" charset="0"/>
                          <a:cs typeface="Verdana" pitchFamily="34" charset="0"/>
                        </a:rPr>
                        <a:t>Enable User-Centric device</a:t>
                      </a:r>
                      <a:r>
                        <a:rPr lang="en-US" sz="1600" b="0" i="0" kern="1200" baseline="0" dirty="0" smtClean="0">
                          <a:solidFill>
                            <a:schemeClr val="bg1"/>
                          </a:solidFill>
                          <a:latin typeface="+mn-lt"/>
                          <a:ea typeface="Verdana" pitchFamily="34" charset="0"/>
                          <a:cs typeface="Verdana" pitchFamily="34" charset="0"/>
                        </a:rPr>
                        <a:t> management</a:t>
                      </a:r>
                      <a:endParaRPr lang="en-US" sz="1600" b="0" i="0" kern="1200" dirty="0" smtClean="0">
                        <a:solidFill>
                          <a:schemeClr val="bg1"/>
                        </a:solidFill>
                        <a:latin typeface="+mn-lt"/>
                        <a:ea typeface="Verdana" pitchFamily="34" charset="0"/>
                        <a:cs typeface="Verdana" pitchFamily="34" charset="0"/>
                      </a:endParaRPr>
                    </a:p>
                  </a:txBody>
                  <a:tcPr marL="45720" marR="45720" marT="27432" marB="27432"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ECECE"/>
                    </a:solidFill>
                  </a:tcPr>
                </a:tc>
                <a:tc>
                  <a:txBody>
                    <a:bodyPr/>
                    <a:lstStyle/>
                    <a:p>
                      <a:pPr marL="114300" marR="0" lvl="0" indent="-114300" algn="l" defTabSz="762000" rtl="0" eaLnBrk="0" fontAlgn="base" latinLnBrk="0" hangingPunct="0">
                        <a:lnSpc>
                          <a:spcPct val="100000"/>
                        </a:lnSpc>
                        <a:spcBef>
                          <a:spcPct val="20000"/>
                        </a:spcBef>
                        <a:spcAft>
                          <a:spcPct val="0"/>
                        </a:spcAft>
                        <a:buClrTx/>
                        <a:buSzPct val="95000"/>
                        <a:buFont typeface="Webdings" pitchFamily="18" charset="2"/>
                        <a:buChar char="4"/>
                        <a:tabLst/>
                        <a:defRPr/>
                      </a:pPr>
                      <a:r>
                        <a:rPr kumimoji="0" lang="en-US" sz="1600" b="0" i="0" u="none" strike="noStrike" kern="1200" cap="none" normalizeH="0" baseline="0" noProof="0" dirty="0" smtClean="0">
                          <a:ln>
                            <a:noFill/>
                          </a:ln>
                          <a:solidFill>
                            <a:schemeClr val="bg1"/>
                          </a:solidFill>
                          <a:effectLst/>
                          <a:latin typeface="+mn-lt"/>
                          <a:ea typeface="+mn-ea"/>
                          <a:cs typeface="+mn-cs"/>
                        </a:rPr>
                        <a:t>Ability to delivery software to the device based on user</a:t>
                      </a:r>
                    </a:p>
                    <a:p>
                      <a:pPr marL="114300" marR="0" lvl="0" indent="-114300" algn="l" defTabSz="762000" rtl="0" eaLnBrk="0" fontAlgn="base" latinLnBrk="0" hangingPunct="0">
                        <a:lnSpc>
                          <a:spcPct val="100000"/>
                        </a:lnSpc>
                        <a:spcBef>
                          <a:spcPct val="20000"/>
                        </a:spcBef>
                        <a:spcAft>
                          <a:spcPct val="0"/>
                        </a:spcAft>
                        <a:buClrTx/>
                        <a:buSzPct val="95000"/>
                        <a:buFont typeface="Webdings" pitchFamily="18" charset="2"/>
                        <a:buChar char="4"/>
                        <a:tabLst/>
                        <a:defRPr/>
                      </a:pPr>
                      <a:r>
                        <a:rPr kumimoji="0" lang="en-US" sz="1600" b="0" i="0" u="none" strike="noStrike" kern="1200" cap="none" normalizeH="0" baseline="0" noProof="0" dirty="0" smtClean="0">
                          <a:ln>
                            <a:noFill/>
                          </a:ln>
                          <a:solidFill>
                            <a:schemeClr val="bg1"/>
                          </a:solidFill>
                          <a:effectLst/>
                          <a:latin typeface="+mn-lt"/>
                          <a:ea typeface="+mn-ea"/>
                          <a:cs typeface="+mn-cs"/>
                        </a:rPr>
                        <a:t>Enable user to self-provision apps to their mobile device</a:t>
                      </a:r>
                    </a:p>
                    <a:p>
                      <a:pPr marL="114300" marR="0" lvl="0" indent="-114300" algn="l" defTabSz="762000" rtl="0" eaLnBrk="0" fontAlgn="base" latinLnBrk="0" hangingPunct="0">
                        <a:lnSpc>
                          <a:spcPct val="100000"/>
                        </a:lnSpc>
                        <a:spcBef>
                          <a:spcPct val="20000"/>
                        </a:spcBef>
                        <a:spcAft>
                          <a:spcPct val="0"/>
                        </a:spcAft>
                        <a:buClrTx/>
                        <a:buSzPct val="95000"/>
                        <a:buFont typeface="Webdings" pitchFamily="18" charset="2"/>
                        <a:buChar char="4"/>
                        <a:tabLst/>
                        <a:defRPr/>
                      </a:pPr>
                      <a:r>
                        <a:rPr kumimoji="0" lang="en-US" sz="1600" b="0" i="0" u="none" strike="noStrike" kern="1200" cap="none" normalizeH="0" baseline="0" noProof="0" dirty="0" smtClean="0">
                          <a:ln>
                            <a:noFill/>
                          </a:ln>
                          <a:solidFill>
                            <a:schemeClr val="bg1"/>
                          </a:solidFill>
                          <a:effectLst/>
                          <a:latin typeface="+mn-lt"/>
                          <a:ea typeface="+mn-ea"/>
                          <a:cs typeface="+mn-cs"/>
                        </a:rPr>
                        <a:t>Application allow/deny based on user role and configuration policies</a:t>
                      </a:r>
                    </a:p>
                    <a:p>
                      <a:pPr marL="114300" marR="0" lvl="0" indent="-114300" algn="l" defTabSz="762000" rtl="0" eaLnBrk="0" fontAlgn="base" latinLnBrk="0" hangingPunct="0">
                        <a:lnSpc>
                          <a:spcPct val="100000"/>
                        </a:lnSpc>
                        <a:spcBef>
                          <a:spcPct val="20000"/>
                        </a:spcBef>
                        <a:spcAft>
                          <a:spcPct val="0"/>
                        </a:spcAft>
                        <a:buClrTx/>
                        <a:buSzPct val="95000"/>
                        <a:buFont typeface="Webdings" pitchFamily="18" charset="2"/>
                        <a:buChar char="4"/>
                        <a:tabLst/>
                        <a:defRPr/>
                      </a:pPr>
                      <a:r>
                        <a:rPr kumimoji="0" lang="en-US" sz="1600" b="0" i="0" u="none" strike="noStrike" kern="1200" cap="none" normalizeH="0" baseline="0" noProof="0" dirty="0" smtClean="0">
                          <a:ln>
                            <a:noFill/>
                          </a:ln>
                          <a:solidFill>
                            <a:schemeClr val="bg1"/>
                          </a:solidFill>
                          <a:effectLst/>
                          <a:latin typeface="+mn-lt"/>
                          <a:ea typeface="+mn-ea"/>
                          <a:cs typeface="+mn-cs"/>
                        </a:rPr>
                        <a:t>Ability to set device configuration policies based on user role</a:t>
                      </a:r>
                    </a:p>
                  </a:txBody>
                  <a:tcPr marL="45720" marR="45720" marT="27432" marB="27432"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618413">
                <a:tc>
                  <a:txBody>
                    <a:bodyPr/>
                    <a:lstStyle/>
                    <a:p>
                      <a:pPr marL="0" marR="0" lvl="0" indent="0" algn="l" defTabSz="762000" rtl="0" eaLnBrk="0" fontAlgn="base" latinLnBrk="0" hangingPunct="0">
                        <a:lnSpc>
                          <a:spcPct val="100000"/>
                        </a:lnSpc>
                        <a:spcBef>
                          <a:spcPct val="20000"/>
                        </a:spcBef>
                        <a:spcAft>
                          <a:spcPct val="0"/>
                        </a:spcAft>
                        <a:buClrTx/>
                        <a:buSzPct val="95000"/>
                        <a:buFont typeface="Webdings" pitchFamily="18" charset="2"/>
                        <a:buNone/>
                        <a:tabLst/>
                        <a:defRPr/>
                      </a:pPr>
                      <a:r>
                        <a:rPr lang="en-US" sz="1600" b="0" i="0" kern="1200" dirty="0" smtClean="0">
                          <a:solidFill>
                            <a:schemeClr val="bg1"/>
                          </a:solidFill>
                          <a:latin typeface="+mn-lt"/>
                          <a:ea typeface="Verdana" pitchFamily="34" charset="0"/>
                          <a:cs typeface="Verdana" pitchFamily="34" charset="0"/>
                        </a:rPr>
                        <a:t>Enable the mobile Line Of Business</a:t>
                      </a:r>
                      <a:r>
                        <a:rPr lang="en-US" sz="1600" b="0" i="0" kern="1200" baseline="0" dirty="0" smtClean="0">
                          <a:solidFill>
                            <a:schemeClr val="bg1"/>
                          </a:solidFill>
                          <a:latin typeface="+mn-lt"/>
                          <a:ea typeface="Verdana" pitchFamily="34" charset="0"/>
                          <a:cs typeface="Verdana" pitchFamily="34" charset="0"/>
                        </a:rPr>
                        <a:t> App</a:t>
                      </a:r>
                      <a:endParaRPr lang="en-US" sz="1600" b="0" i="0" kern="1200" dirty="0" smtClean="0">
                        <a:solidFill>
                          <a:schemeClr val="bg1"/>
                        </a:solidFill>
                        <a:latin typeface="+mn-lt"/>
                        <a:ea typeface="Verdana" pitchFamily="34" charset="0"/>
                        <a:cs typeface="Verdana" pitchFamily="34" charset="0"/>
                      </a:endParaRPr>
                    </a:p>
                  </a:txBody>
                  <a:tcPr marL="45720" marR="45720" marT="27432" marB="27432"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ECECE"/>
                    </a:solidFill>
                  </a:tcPr>
                </a:tc>
                <a:tc>
                  <a:txBody>
                    <a:bodyPr/>
                    <a:lstStyle/>
                    <a:p>
                      <a:pPr marL="114300" marR="0" lvl="0" indent="-114300" algn="l" defTabSz="762000" rtl="0" eaLnBrk="0" fontAlgn="base" latinLnBrk="0" hangingPunct="0">
                        <a:lnSpc>
                          <a:spcPct val="100000"/>
                        </a:lnSpc>
                        <a:spcBef>
                          <a:spcPct val="20000"/>
                        </a:spcBef>
                        <a:spcAft>
                          <a:spcPct val="0"/>
                        </a:spcAft>
                        <a:buClrTx/>
                        <a:buSzPct val="95000"/>
                        <a:buFont typeface="Webdings" pitchFamily="18" charset="2"/>
                        <a:buChar char="4"/>
                        <a:tabLst/>
                      </a:pPr>
                      <a:r>
                        <a:rPr kumimoji="0" lang="en-US" sz="1600" b="0" i="0" u="none" strike="noStrike" kern="1200" cap="none" normalizeH="0" baseline="0" noProof="0" dirty="0" smtClean="0">
                          <a:ln>
                            <a:noFill/>
                          </a:ln>
                          <a:solidFill>
                            <a:schemeClr val="bg1"/>
                          </a:solidFill>
                          <a:effectLst/>
                          <a:latin typeface="+mn-lt"/>
                          <a:ea typeface="+mn-ea"/>
                          <a:cs typeface="+mn-cs"/>
                        </a:rPr>
                        <a:t>Ability to distribute software to mobile devices through same admin UI as desktop/laptop </a:t>
                      </a:r>
                    </a:p>
                    <a:p>
                      <a:pPr marL="114300" marR="0" lvl="0" indent="-114300" algn="l" defTabSz="762000" rtl="0" eaLnBrk="0" fontAlgn="base" latinLnBrk="0" hangingPunct="0">
                        <a:lnSpc>
                          <a:spcPct val="100000"/>
                        </a:lnSpc>
                        <a:spcBef>
                          <a:spcPct val="20000"/>
                        </a:spcBef>
                        <a:spcAft>
                          <a:spcPct val="0"/>
                        </a:spcAft>
                        <a:buClrTx/>
                        <a:buSzPct val="95000"/>
                        <a:buFont typeface="Webdings" pitchFamily="18" charset="2"/>
                        <a:buChar char="4"/>
                        <a:tabLst/>
                      </a:pPr>
                      <a:r>
                        <a:rPr kumimoji="0" lang="en-US" sz="1600" b="0" i="0" u="none" strike="noStrike" kern="1200" cap="none" normalizeH="0" baseline="0" noProof="0" dirty="0" smtClean="0">
                          <a:ln>
                            <a:noFill/>
                          </a:ln>
                          <a:solidFill>
                            <a:schemeClr val="bg1"/>
                          </a:solidFill>
                          <a:effectLst/>
                          <a:latin typeface="+mn-lt"/>
                          <a:ea typeface="+mn-ea"/>
                          <a:cs typeface="+mn-cs"/>
                        </a:rPr>
                        <a:t>Ability to target software delivery based on user or device</a:t>
                      </a:r>
                      <a:endParaRPr kumimoji="0" lang="en-US" sz="1600" b="0" i="0" u="none" strike="noStrike" cap="none" normalizeH="0" baseline="0" dirty="0" smtClean="0">
                        <a:ln>
                          <a:noFill/>
                        </a:ln>
                        <a:solidFill>
                          <a:schemeClr val="bg1"/>
                        </a:solidFill>
                        <a:effectLst/>
                        <a:latin typeface="+mn-lt"/>
                      </a:endParaRPr>
                    </a:p>
                  </a:txBody>
                  <a:tcPr marL="45720" marR="45720" marT="27432" marB="27432"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1099400">
                <a:tc>
                  <a:txBody>
                    <a:bodyPr/>
                    <a:lstStyle/>
                    <a:p>
                      <a:pPr marL="0" marR="0" lvl="0" indent="0" algn="l" defTabSz="762000" rtl="0" eaLnBrk="0" fontAlgn="base" latinLnBrk="0" hangingPunct="0">
                        <a:lnSpc>
                          <a:spcPct val="100000"/>
                        </a:lnSpc>
                        <a:spcBef>
                          <a:spcPct val="20000"/>
                        </a:spcBef>
                        <a:spcAft>
                          <a:spcPct val="0"/>
                        </a:spcAft>
                        <a:buClrTx/>
                        <a:buSzPct val="95000"/>
                        <a:buFont typeface="Webdings" pitchFamily="18" charset="2"/>
                        <a:buNone/>
                        <a:tabLst/>
                        <a:defRPr/>
                      </a:pPr>
                      <a:r>
                        <a:rPr lang="en-US" sz="1600" b="0" i="0" kern="1200" dirty="0" smtClean="0">
                          <a:solidFill>
                            <a:schemeClr val="bg1"/>
                          </a:solidFill>
                          <a:latin typeface="+mn-lt"/>
                          <a:ea typeface="Verdana" pitchFamily="34" charset="0"/>
                          <a:cs typeface="Verdana" pitchFamily="34" charset="0"/>
                        </a:rPr>
                        <a:t>Enable compliant,</a:t>
                      </a:r>
                      <a:r>
                        <a:rPr lang="en-US" sz="1600" b="0" i="0" kern="1200" baseline="0" dirty="0" smtClean="0">
                          <a:solidFill>
                            <a:schemeClr val="bg1"/>
                          </a:solidFill>
                          <a:latin typeface="+mn-lt"/>
                          <a:ea typeface="Verdana" pitchFamily="34" charset="0"/>
                          <a:cs typeface="Verdana" pitchFamily="34" charset="0"/>
                        </a:rPr>
                        <a:t> secure management of mobile devices</a:t>
                      </a:r>
                      <a:endParaRPr lang="en-US" sz="1600" b="0" i="0" kern="1200" dirty="0" smtClean="0">
                        <a:solidFill>
                          <a:schemeClr val="bg1"/>
                        </a:solidFill>
                        <a:latin typeface="+mn-lt"/>
                        <a:ea typeface="Verdana" pitchFamily="34" charset="0"/>
                        <a:cs typeface="Verdana" pitchFamily="34" charset="0"/>
                      </a:endParaRPr>
                    </a:p>
                  </a:txBody>
                  <a:tcPr marL="45720" marR="45720" marT="27432" marB="27432" horzOverflow="overflow">
                    <a:lnL w="1905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ECECE"/>
                    </a:solidFill>
                  </a:tcPr>
                </a:tc>
                <a:tc>
                  <a:txBody>
                    <a:bodyPr/>
                    <a:lstStyle/>
                    <a:p>
                      <a:pPr marL="114300" marR="0" lvl="0" indent="-114300" algn="l" defTabSz="762000" rtl="0" eaLnBrk="0" fontAlgn="base" latinLnBrk="0" hangingPunct="0">
                        <a:lnSpc>
                          <a:spcPct val="100000"/>
                        </a:lnSpc>
                        <a:spcBef>
                          <a:spcPct val="20000"/>
                        </a:spcBef>
                        <a:spcAft>
                          <a:spcPct val="0"/>
                        </a:spcAft>
                        <a:buClrTx/>
                        <a:buSzPct val="95000"/>
                        <a:buFont typeface="Webdings" pitchFamily="18" charset="2"/>
                        <a:buChar char="4"/>
                        <a:tabLst/>
                        <a:defRPr/>
                      </a:pPr>
                      <a:r>
                        <a:rPr kumimoji="0" lang="en-US" sz="1600" b="0" i="0" u="none" strike="noStrike" kern="1200" cap="none" normalizeH="0" baseline="0" noProof="0" dirty="0" smtClean="0">
                          <a:ln>
                            <a:noFill/>
                          </a:ln>
                          <a:solidFill>
                            <a:schemeClr val="bg1"/>
                          </a:solidFill>
                          <a:effectLst/>
                          <a:latin typeface="+mn-lt"/>
                          <a:ea typeface="+mn-ea"/>
                          <a:cs typeface="+mn-cs"/>
                        </a:rPr>
                        <a:t>Secure, over-the-air enrollment</a:t>
                      </a:r>
                    </a:p>
                    <a:p>
                      <a:pPr marL="114300" marR="0" lvl="0" indent="-114300" algn="l" defTabSz="762000" rtl="0" eaLnBrk="0" fontAlgn="base" latinLnBrk="0" hangingPunct="0">
                        <a:lnSpc>
                          <a:spcPct val="100000"/>
                        </a:lnSpc>
                        <a:spcBef>
                          <a:spcPct val="20000"/>
                        </a:spcBef>
                        <a:spcAft>
                          <a:spcPct val="0"/>
                        </a:spcAft>
                        <a:buClrTx/>
                        <a:buSzPct val="95000"/>
                        <a:buFont typeface="Webdings" pitchFamily="18" charset="2"/>
                        <a:buChar char="4"/>
                        <a:tabLst/>
                        <a:defRPr/>
                      </a:pPr>
                      <a:r>
                        <a:rPr kumimoji="0" lang="en-US" sz="1600" b="0" i="0" u="none" strike="noStrike" kern="1200" cap="none" normalizeH="0" baseline="0" noProof="0" dirty="0" smtClean="0">
                          <a:ln>
                            <a:noFill/>
                          </a:ln>
                          <a:solidFill>
                            <a:schemeClr val="bg1"/>
                          </a:solidFill>
                          <a:effectLst/>
                          <a:latin typeface="+mn-lt"/>
                          <a:ea typeface="+mn-ea"/>
                          <a:cs typeface="+mn-cs"/>
                        </a:rPr>
                        <a:t>Ability to set device configuration policy</a:t>
                      </a:r>
                    </a:p>
                    <a:p>
                      <a:pPr marL="114300" marR="0" lvl="0" indent="-114300" algn="l" defTabSz="762000" rtl="0" eaLnBrk="0" fontAlgn="base" latinLnBrk="0" hangingPunct="0">
                        <a:lnSpc>
                          <a:spcPct val="100000"/>
                        </a:lnSpc>
                        <a:spcBef>
                          <a:spcPct val="20000"/>
                        </a:spcBef>
                        <a:spcAft>
                          <a:spcPct val="0"/>
                        </a:spcAft>
                        <a:buClrTx/>
                        <a:buSzPct val="95000"/>
                        <a:buFont typeface="Webdings" pitchFamily="18" charset="2"/>
                        <a:buChar char="4"/>
                        <a:tabLst/>
                        <a:defRPr/>
                      </a:pPr>
                      <a:r>
                        <a:rPr kumimoji="0" lang="en-US" sz="1600" b="0" i="0" u="none" strike="noStrike" kern="1200" cap="none" normalizeH="0" baseline="0" noProof="0" dirty="0" smtClean="0">
                          <a:ln>
                            <a:noFill/>
                          </a:ln>
                          <a:solidFill>
                            <a:schemeClr val="bg1"/>
                          </a:solidFill>
                          <a:effectLst/>
                          <a:latin typeface="+mn-lt"/>
                          <a:ea typeface="+mn-ea"/>
                          <a:cs typeface="+mn-cs"/>
                        </a:rPr>
                        <a:t>Ability to monitor against configuration policies and automatically remediate out-of-compliance devices</a:t>
                      </a:r>
                    </a:p>
                    <a:p>
                      <a:pPr marL="114300" marR="0" lvl="0" indent="-114300" algn="l" defTabSz="762000" rtl="0" eaLnBrk="0" fontAlgn="base" latinLnBrk="0" hangingPunct="0">
                        <a:lnSpc>
                          <a:spcPct val="100000"/>
                        </a:lnSpc>
                        <a:spcBef>
                          <a:spcPct val="20000"/>
                        </a:spcBef>
                        <a:spcAft>
                          <a:spcPct val="0"/>
                        </a:spcAft>
                        <a:buClrTx/>
                        <a:buSzPct val="95000"/>
                        <a:buFont typeface="Webdings" pitchFamily="18" charset="2"/>
                        <a:buChar char="4"/>
                        <a:tabLst/>
                        <a:defRPr/>
                      </a:pPr>
                      <a:r>
                        <a:rPr kumimoji="0" lang="en-US" sz="1600" b="0" i="0" u="none" strike="noStrike" kern="1200" cap="none" normalizeH="0" baseline="0" noProof="0" dirty="0" smtClean="0">
                          <a:ln>
                            <a:noFill/>
                          </a:ln>
                          <a:solidFill>
                            <a:schemeClr val="bg1"/>
                          </a:solidFill>
                          <a:effectLst/>
                          <a:latin typeface="+mn-lt"/>
                          <a:ea typeface="+mn-ea"/>
                          <a:cs typeface="+mn-cs"/>
                        </a:rPr>
                        <a:t>Provide discovery and inventory of hardware and software for mobile devices</a:t>
                      </a:r>
                    </a:p>
                  </a:txBody>
                  <a:tcPr marL="45720" marR="45720" marT="27432" marB="27432" horzOverflow="overflow">
                    <a:lnL w="12700" cap="flat" cmpd="sng" algn="ctr">
                      <a:solidFill>
                        <a:srgbClr val="000000"/>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
        <p:nvSpPr>
          <p:cNvPr id="14" name="Slide Number Placeholder 13"/>
          <p:cNvSpPr>
            <a:spLocks noGrp="1"/>
          </p:cNvSpPr>
          <p:nvPr>
            <p:ph type="sldNum" sz="quarter" idx="4294967295"/>
          </p:nvPr>
        </p:nvSpPr>
        <p:spPr>
          <a:xfrm>
            <a:off x="8610600" y="6477000"/>
            <a:ext cx="457200" cy="381000"/>
          </a:xfrm>
          <a:prstGeom prst="rect">
            <a:avLst/>
          </a:prstGeom>
        </p:spPr>
        <p:txBody>
          <a:bodyPr/>
          <a:lstStyle/>
          <a:p>
            <a:fld id="{2EAD9601-DEA3-41E4-AF10-90A9137ADDDD}" type="slidenum">
              <a:rPr lang="en-US" smtClean="0"/>
              <a:pPr/>
              <a:t>9</a:t>
            </a:fld>
            <a:endParaRPr lang="en-US" dirty="0"/>
          </a:p>
        </p:txBody>
      </p:sp>
      <p:sp>
        <p:nvSpPr>
          <p:cNvPr id="8" name="Title 1"/>
          <p:cNvSpPr txBox="1">
            <a:spLocks/>
          </p:cNvSpPr>
          <p:nvPr/>
        </p:nvSpPr>
        <p:spPr>
          <a:xfrm>
            <a:off x="381000" y="1"/>
            <a:ext cx="8229600" cy="664797"/>
          </a:xfrm>
          <a:prstGeom prst="rect">
            <a:avLst/>
          </a:prstGeom>
        </p:spPr>
        <p:txBody>
          <a:bodyPr vert="horz" wrap="square" lIns="0" tIns="0" rIns="0" bIns="0" rtlCol="0" anchor="t">
            <a:normAutofit/>
          </a:bodyPr>
          <a:lstStyle>
            <a:lvl1pPr algn="l" defTabSz="914363" rtl="0" eaLnBrk="1" latinLnBrk="0" hangingPunct="1">
              <a:lnSpc>
                <a:spcPct val="90000"/>
              </a:lnSpc>
              <a:spcBef>
                <a:spcPct val="0"/>
              </a:spcBef>
              <a:buNone/>
              <a:defRPr lang="en-US" sz="4800" b="0" kern="1200" cap="none" spc="-150" dirty="0" smtClean="0">
                <a:ln w="3175">
                  <a:noFill/>
                </a:ln>
                <a:solidFill>
                  <a:srgbClr val="777777"/>
                </a:solidFill>
                <a:effectLst/>
                <a:latin typeface="Segoe" pitchFamily="34" charset="0"/>
                <a:ea typeface="+mn-ea"/>
                <a:cs typeface="Arial" charset="0"/>
              </a:defRPr>
            </a:lvl1pPr>
          </a:lstStyle>
          <a:p>
            <a:r>
              <a:rPr lang="en-US" dirty="0" err="1" smtClean="0">
                <a:latin typeface="+mj-lt"/>
              </a:rPr>
              <a:t>ConfigMgr</a:t>
            </a:r>
            <a:r>
              <a:rPr lang="en-US" dirty="0" smtClean="0">
                <a:latin typeface="+mj-lt"/>
              </a:rPr>
              <a:t> </a:t>
            </a:r>
            <a:r>
              <a:rPr lang="en-US" dirty="0" err="1" smtClean="0">
                <a:latin typeface="+mj-lt"/>
              </a:rPr>
              <a:t>v.Next</a:t>
            </a:r>
            <a:r>
              <a:rPr lang="en-US" dirty="0" smtClean="0">
                <a:latin typeface="+mj-lt"/>
              </a:rPr>
              <a:t> Device </a:t>
            </a:r>
            <a:r>
              <a:rPr lang="en-US" dirty="0" err="1" smtClean="0">
                <a:latin typeface="+mj-lt"/>
              </a:rPr>
              <a:t>Mgmt</a:t>
            </a:r>
            <a:endParaRPr lang="en-US" dirty="0">
              <a:latin typeface="+mj-lt"/>
            </a:endParaRPr>
          </a:p>
        </p:txBody>
      </p:sp>
    </p:spTree>
    <p:extLst>
      <p:ext uri="{BB962C8B-B14F-4D97-AF65-F5344CB8AC3E}">
        <p14:creationId xmlns:p14="http://schemas.microsoft.com/office/powerpoint/2010/main" xmlns="" val="370501737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chEd09_Europe[1]">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42B00AC035784A8B6E7795F085B93F" ma:contentTypeVersion="0" ma:contentTypeDescription="Create a new document." ma:contentTypeScope="" ma:versionID="060e92797587802b01a9d6af66e83d28">
  <xsd:schema xmlns:xsd="http://www.w3.org/2001/XMLSchema" xmlns:xs="http://www.w3.org/2001/XMLSchema" xmlns:p="http://schemas.microsoft.com/office/2006/metadata/properties" targetNamespace="http://schemas.microsoft.com/office/2006/metadata/properties" ma:root="true" ma:fieldsID="91e4e95f05bf1d4c5da405be949b98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130269-DD30-4416-8A04-15C83BD307D2}">
  <ds:schemaRefs>
    <ds:schemaRef ds:uri="http://schemas.microsoft.com/sharepoint/v3/contenttype/forms"/>
  </ds:schemaRefs>
</ds:datastoreItem>
</file>

<file path=customXml/itemProps2.xml><?xml version="1.0" encoding="utf-8"?>
<ds:datastoreItem xmlns:ds="http://schemas.openxmlformats.org/officeDocument/2006/customXml" ds:itemID="{F66B7C77-B0F6-4C12-9F90-57B70CD9BD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379BB94-5A8F-44C6-AF28-11CF723512A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TechEd09_Europe[1]</Template>
  <TotalTime>1404</TotalTime>
  <Words>2369</Words>
  <Application>Microsoft Office PowerPoint</Application>
  <PresentationFormat>On-screen Show (4:3)</PresentationFormat>
  <Paragraphs>348</Paragraphs>
  <Slides>26</Slides>
  <Notes>22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TechEd09_Europe[1]</vt:lpstr>
      <vt:lpstr>Visio</vt:lpstr>
      <vt:lpstr>Slide 1</vt:lpstr>
      <vt:lpstr>System Center Configuration Manager v.next Overview</vt:lpstr>
      <vt:lpstr>Pillars of the Release</vt:lpstr>
      <vt:lpstr>Embracing User-Centric End-User of the Future</vt:lpstr>
      <vt:lpstr>Slide 5</vt:lpstr>
      <vt:lpstr>Embracing User Centric Administrator Promises</vt:lpstr>
      <vt:lpstr>Embracing User Centric Let the User define her relationship to applications and to ConfigMgr</vt:lpstr>
      <vt:lpstr>Slide 8</vt:lpstr>
      <vt:lpstr>Slide 9</vt:lpstr>
      <vt:lpstr>Simplify and improve our cores</vt:lpstr>
      <vt:lpstr>Administrator Experience: Console</vt:lpstr>
      <vt:lpstr>Role-Based Administration</vt:lpstr>
      <vt:lpstr>Role-Based Administration Example</vt:lpstr>
      <vt:lpstr>Infrastructure Changes Modernizing our architecture</vt:lpstr>
      <vt:lpstr>Infrastructure Changes Handling content</vt:lpstr>
      <vt:lpstr>ConfigMgr 2007 Site Server Model</vt:lpstr>
      <vt:lpstr>Client Health</vt:lpstr>
      <vt:lpstr>Client Health Admin Dashboard</vt:lpstr>
      <vt:lpstr>Infrastructure Changes Integrated SQL Reporting</vt:lpstr>
      <vt:lpstr>Keep our Customers Happy</vt:lpstr>
      <vt:lpstr>More Improvements</vt:lpstr>
      <vt:lpstr>More Improvements Cont.</vt:lpstr>
      <vt:lpstr>Desired Configuration Management</vt:lpstr>
      <vt:lpstr>Prep Now for ConfigMgr vNext</vt:lpstr>
      <vt:lpstr>Slide 25</vt:lpstr>
      <vt:lpstr>Slide 26</vt:lpstr>
    </vt:vector>
  </TitlesOfParts>
  <Manager>&lt;Content Manager Name Here&gt;</Manager>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North America 2009</dc:subject>
  <dc:creator>Jeffrey Sutherland</dc:creator>
  <dc:description>Template: Slidework LLC
Formatting:
Event Date: May 11 - 15, 2009
Event Location: Los Angeles, CA
Audience:</dc:description>
  <cp:lastModifiedBy>Wally Mead</cp:lastModifiedBy>
  <cp:revision>18</cp:revision>
  <dcterms:created xsi:type="dcterms:W3CDTF">2009-10-30T22:20:23Z</dcterms:created>
  <dcterms:modified xsi:type="dcterms:W3CDTF">2009-11-09T18:59:29Z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0x0101001142B00AC035784A8B6E7795F085B93F</vt:lpwstr>
  </property>
</Properties>
</file>