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61" r:id="rId6"/>
    <p:sldId id="267" r:id="rId7"/>
    <p:sldId id="259" r:id="rId8"/>
    <p:sldId id="263" r:id="rId9"/>
    <p:sldId id="266" r:id="rId10"/>
    <p:sldId id="262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8F2B3-880F-4053-80F8-6FD8211D20D4}" v="3" dt="2019-03-15T07:35:21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355" autoAdjust="0"/>
  </p:normalViewPr>
  <p:slideViewPr>
    <p:cSldViewPr snapToGrid="0">
      <p:cViewPr>
        <p:scale>
          <a:sx n="84" d="100"/>
          <a:sy n="84" d="100"/>
        </p:scale>
        <p:origin x="16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B7D93-6640-4DE1-BBAF-68DACC642A1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87A08-7163-455A-A011-A582CAA8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87A08-7163-455A-A011-A582CAA807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0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defTabSz="457200">
              <a:spcBef>
                <a:spcPct val="20000"/>
              </a:spcBef>
              <a:buClr>
                <a:srgbClr val="73BFDD"/>
              </a:buClr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Museo Sans 100"/>
              </a:rPr>
              <a:t>If you're brand new to Intune, and not sure where to start, then security baselines gives you an advantage. You can quickly create and deploy a secure profile, knowing that you're helping protect your organization's resources and data.</a:t>
            </a:r>
          </a:p>
          <a:p>
            <a:pPr marL="342900" lvl="0" indent="-342900" defTabSz="457200">
              <a:spcBef>
                <a:spcPct val="20000"/>
              </a:spcBef>
              <a:buClr>
                <a:srgbClr val="73BFDD"/>
              </a:buClr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Museo Sans 100"/>
              </a:rPr>
              <a:t>If you currently use group policy, migrating to Intune for management is much easier with these baselines. These baselines are natively built in to Intune, and include a modern management experience.</a:t>
            </a:r>
          </a:p>
          <a:p>
            <a:pPr marL="342900" lvl="0" indent="-342900" defTabSz="457200">
              <a:spcBef>
                <a:spcPct val="20000"/>
              </a:spcBef>
              <a:buClr>
                <a:srgbClr val="73BFDD"/>
              </a:buClr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Museo Sans 100"/>
              </a:rPr>
              <a:t>Note: When using co-managed devices, you must switch the Device configuration workload (its settings) to Intune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87A08-7163-455A-A011-A582CAA807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D78-E0DB-4F2D-8899-D788D3805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E04A6-3DE9-4C21-9770-E3F394579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454E-B183-473D-9397-F634156B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04B-CDA3-484D-8328-0EC40FA15E6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7618-95B9-465F-9A3C-46171C26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57F5-61AE-45BD-BD1D-E0D52568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360-58A5-41DD-B998-1FD3ABDF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48B0-F15F-4E63-8E51-DFFAC1D8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CE74D-C93C-4295-A33D-F10184AEA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479B-CD34-424D-A258-902EB93C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04B-CDA3-484D-8328-0EC40FA15E6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9A49-0302-4BD5-81AA-022121A5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906EC-E291-415F-8FFE-FD252FDC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360-58A5-41DD-B998-1FD3ABDF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7C2A8-1FEB-474E-97EA-B09C521D2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AC413-C9C3-4284-8DEC-29AD33D4B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E7738-4428-4616-B92B-557CF813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04B-CDA3-484D-8328-0EC40FA15E6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1E0D8-5FAC-4684-A15B-2B91F58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1F8C-5A8B-414C-B3ED-FB7D6C8E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360-58A5-41DD-B998-1FD3ABDF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1200-3FE1-4841-8BB3-781B8F00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3906-D89C-4F22-B15C-6223DEDE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DC80-74D0-4F18-8585-EC1B3CDE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04B-CDA3-484D-8328-0EC40FA15E6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47898-1EA8-4C05-9C2D-F35084B8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7C13-C50E-4168-8C2C-9090B6D2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360-58A5-41DD-B998-1FD3ABDF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4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655D-8661-44EF-9250-2E8514D5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15EF5-C1F2-47C9-AD54-064C17E57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7C7F-3CE1-40A8-8F59-F5C66BEC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04B-CDA3-484D-8328-0EC40FA15E6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D831F-54E5-4CD8-AB40-3BE26208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35F5-53C5-4575-B105-64FBC366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360-58A5-41DD-B998-1FD3ABDF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8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7887-9554-4A01-8799-2510D78E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4B81-9871-4D05-A084-87E3B241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6BDB-A637-4787-842D-495079DC1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4BE62-F8DE-4FD8-B1DE-FE800FD9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04B-CDA3-484D-8328-0EC40FA15E6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ED47C-6458-490E-BBF1-C13C68AF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B094-45F5-42EE-BBAC-872997C1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360-58A5-41DD-B998-1FD3ABDF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6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6DFB-434A-4CB8-82EA-5CD8B253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DAD3B-5D8D-4003-9E1C-050E9649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8FC3-3502-4170-9EDB-012A53BE1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56EAE-EF2F-483F-BE2D-C9AC03513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FB6A8-AA97-47CB-97E9-9E2B1A797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D85EF-3EDD-4A61-A7E6-96185AFD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04B-CDA3-484D-8328-0EC40FA15E6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1E237-D8C4-4290-8AB5-B4DC4033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EA7D6-4EE2-4D6B-B887-A69EBFA1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360-58A5-41DD-B998-1FD3ABDF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1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3D94-6D66-4460-B9FD-6C0385E1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FBCE3-75A5-4C9F-AC3D-EC2424B3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04B-CDA3-484D-8328-0EC40FA15E6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FA36B-59A0-44A1-AAE3-FB4C5B7A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7C96C-2F31-4A32-B51A-1083C168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360-58A5-41DD-B998-1FD3ABDF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5B90C-D2E1-48CB-8BF0-B57C05AE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04B-CDA3-484D-8328-0EC40FA15E6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C735-98D0-4178-B205-DC7AAD35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0A826-C5E4-4C45-B832-28705E71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360-58A5-41DD-B998-1FD3ABDF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6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9DE9-5911-495B-BE9B-B69FE563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A8EB-0775-468A-8F9D-1B8F896E6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A130-63B3-4FAF-8495-676AD532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4A67E-B87C-4293-B68A-3EDD5A18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04B-CDA3-484D-8328-0EC40FA15E6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8B257-569C-459A-BD44-813271E5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F5D6E-CEE2-4984-9197-2C698734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360-58A5-41DD-B998-1FD3ABDF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1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3B5B-F6D2-42FC-81EC-09622CC2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FA1C4-20E2-4F11-826D-F26750428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D7DF6-E5FD-479B-89E6-23742A91E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9C47-6339-475D-8881-86E31FE8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04B-CDA3-484D-8328-0EC40FA15E6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DE5E7-BA39-40C4-8343-768B6685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9B2D2-6052-4D39-AF68-AE3D6B09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360-58A5-41DD-B998-1FD3ABDF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D4A8D-DE73-4018-892B-BCCEEF8C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CB101-3745-453A-BB91-C5AE8BDDE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2BD65-990F-4387-A164-A3D33B1F3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F04B-CDA3-484D-8328-0EC40FA15E6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E495-9708-4AE7-813C-872B1B51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D905-E1A7-4BBE-A7B6-116D0D84F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2C360-58A5-41DD-B998-1FD3ABDF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3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mas@ctglobalservic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8101-10BA-4664-980D-191AB3C3F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b-NO" sz="4800" dirty="0" err="1"/>
              <a:t>What’s</a:t>
            </a:r>
            <a:r>
              <a:rPr lang="nb-NO" sz="4800" dirty="0"/>
              <a:t> </a:t>
            </a:r>
            <a:r>
              <a:rPr lang="nb-NO" sz="4800" dirty="0" err="1"/>
              <a:t>new</a:t>
            </a:r>
            <a:r>
              <a:rPr lang="nb-NO" sz="4800" dirty="0"/>
              <a:t> in </a:t>
            </a:r>
            <a:br>
              <a:rPr lang="nb-NO" sz="4800" dirty="0"/>
            </a:br>
            <a:r>
              <a:rPr lang="nb-NO" sz="4800" dirty="0"/>
              <a:t>Microsoft Intune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08189-21D9-4331-B686-54BC5DCF3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806BE-1080-40C5-96C6-CCEB802D2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019"/>
          <a:stretch/>
        </p:blipFill>
        <p:spPr>
          <a:xfrm>
            <a:off x="-1537444" y="5154904"/>
            <a:ext cx="3974385" cy="15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1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7A39D7B-1846-49AC-A416-DFBB5EC54D81}"/>
              </a:ext>
            </a:extLst>
          </p:cNvPr>
          <p:cNvGrpSpPr/>
          <p:nvPr/>
        </p:nvGrpSpPr>
        <p:grpSpPr>
          <a:xfrm>
            <a:off x="1987743" y="4666432"/>
            <a:ext cx="700270" cy="622913"/>
            <a:chOff x="964713" y="5592186"/>
            <a:chExt cx="952415" cy="8472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B51593-B04F-465B-AE90-AB8036B75B3F}"/>
                </a:ext>
              </a:extLst>
            </p:cNvPr>
            <p:cNvSpPr txBox="1"/>
            <p:nvPr/>
          </p:nvSpPr>
          <p:spPr>
            <a:xfrm>
              <a:off x="964713" y="6193290"/>
              <a:ext cx="952415" cy="2461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685249">
                <a:spcAft>
                  <a:spcPts val="441"/>
                </a:spcAft>
                <a:defRPr/>
              </a:pPr>
              <a:r>
                <a:rPr lang="en-US" sz="1176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Admin</a:t>
              </a:r>
            </a:p>
          </p:txBody>
        </p:sp>
        <p:sp>
          <p:nvSpPr>
            <p:cNvPr id="6" name="people_3" title="Icon of a person surrounded by brackets">
              <a:extLst>
                <a:ext uri="{FF2B5EF4-FFF2-40B4-BE49-F238E27FC236}">
                  <a16:creationId xmlns:a16="http://schemas.microsoft.com/office/drawing/2014/main" id="{9D9A70D2-4894-41CE-BCDD-D6E12D975B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29164" y="5592186"/>
              <a:ext cx="423515" cy="426902"/>
            </a:xfrm>
            <a:custGeom>
              <a:avLst/>
              <a:gdLst>
                <a:gd name="T0" fmla="*/ 346 w 346"/>
                <a:gd name="T1" fmla="*/ 265 h 348"/>
                <a:gd name="T2" fmla="*/ 346 w 346"/>
                <a:gd name="T3" fmla="*/ 348 h 348"/>
                <a:gd name="T4" fmla="*/ 263 w 346"/>
                <a:gd name="T5" fmla="*/ 348 h 348"/>
                <a:gd name="T6" fmla="*/ 346 w 346"/>
                <a:gd name="T7" fmla="*/ 83 h 348"/>
                <a:gd name="T8" fmla="*/ 346 w 346"/>
                <a:gd name="T9" fmla="*/ 0 h 348"/>
                <a:gd name="T10" fmla="*/ 263 w 346"/>
                <a:gd name="T11" fmla="*/ 0 h 348"/>
                <a:gd name="T12" fmla="*/ 83 w 346"/>
                <a:gd name="T13" fmla="*/ 0 h 348"/>
                <a:gd name="T14" fmla="*/ 0 w 346"/>
                <a:gd name="T15" fmla="*/ 0 h 348"/>
                <a:gd name="T16" fmla="*/ 0 w 346"/>
                <a:gd name="T17" fmla="*/ 83 h 348"/>
                <a:gd name="T18" fmla="*/ 0 w 346"/>
                <a:gd name="T19" fmla="*/ 265 h 348"/>
                <a:gd name="T20" fmla="*/ 0 w 346"/>
                <a:gd name="T21" fmla="*/ 348 h 348"/>
                <a:gd name="T22" fmla="*/ 83 w 346"/>
                <a:gd name="T23" fmla="*/ 348 h 348"/>
                <a:gd name="T24" fmla="*/ 173 w 346"/>
                <a:gd name="T25" fmla="*/ 184 h 348"/>
                <a:gd name="T26" fmla="*/ 229 w 346"/>
                <a:gd name="T27" fmla="*/ 129 h 348"/>
                <a:gd name="T28" fmla="*/ 173 w 346"/>
                <a:gd name="T29" fmla="*/ 73 h 348"/>
                <a:gd name="T30" fmla="*/ 117 w 346"/>
                <a:gd name="T31" fmla="*/ 129 h 348"/>
                <a:gd name="T32" fmla="*/ 173 w 346"/>
                <a:gd name="T33" fmla="*/ 184 h 348"/>
                <a:gd name="T34" fmla="*/ 262 w 346"/>
                <a:gd name="T35" fmla="*/ 275 h 348"/>
                <a:gd name="T36" fmla="*/ 172 w 346"/>
                <a:gd name="T37" fmla="*/ 184 h 348"/>
                <a:gd name="T38" fmla="*/ 82 w 346"/>
                <a:gd name="T39" fmla="*/ 27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348">
                  <a:moveTo>
                    <a:pt x="346" y="265"/>
                  </a:moveTo>
                  <a:cubicBezTo>
                    <a:pt x="346" y="348"/>
                    <a:pt x="346" y="348"/>
                    <a:pt x="346" y="348"/>
                  </a:cubicBezTo>
                  <a:cubicBezTo>
                    <a:pt x="263" y="348"/>
                    <a:pt x="263" y="348"/>
                    <a:pt x="263" y="348"/>
                  </a:cubicBezTo>
                  <a:moveTo>
                    <a:pt x="346" y="83"/>
                  </a:moveTo>
                  <a:cubicBezTo>
                    <a:pt x="346" y="0"/>
                    <a:pt x="346" y="0"/>
                    <a:pt x="346" y="0"/>
                  </a:cubicBezTo>
                  <a:cubicBezTo>
                    <a:pt x="263" y="0"/>
                    <a:pt x="263" y="0"/>
                    <a:pt x="263" y="0"/>
                  </a:cubicBezTo>
                  <a:moveTo>
                    <a:pt x="8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moveTo>
                    <a:pt x="0" y="265"/>
                  </a:moveTo>
                  <a:cubicBezTo>
                    <a:pt x="0" y="348"/>
                    <a:pt x="0" y="348"/>
                    <a:pt x="0" y="348"/>
                  </a:cubicBezTo>
                  <a:cubicBezTo>
                    <a:pt x="83" y="348"/>
                    <a:pt x="83" y="348"/>
                    <a:pt x="83" y="348"/>
                  </a:cubicBezTo>
                  <a:moveTo>
                    <a:pt x="173" y="184"/>
                  </a:moveTo>
                  <a:cubicBezTo>
                    <a:pt x="204" y="184"/>
                    <a:pt x="229" y="159"/>
                    <a:pt x="229" y="129"/>
                  </a:cubicBezTo>
                  <a:cubicBezTo>
                    <a:pt x="229" y="98"/>
                    <a:pt x="204" y="73"/>
                    <a:pt x="173" y="73"/>
                  </a:cubicBezTo>
                  <a:cubicBezTo>
                    <a:pt x="142" y="73"/>
                    <a:pt x="117" y="98"/>
                    <a:pt x="117" y="129"/>
                  </a:cubicBezTo>
                  <a:cubicBezTo>
                    <a:pt x="117" y="159"/>
                    <a:pt x="142" y="184"/>
                    <a:pt x="173" y="184"/>
                  </a:cubicBezTo>
                  <a:close/>
                  <a:moveTo>
                    <a:pt x="262" y="275"/>
                  </a:moveTo>
                  <a:cubicBezTo>
                    <a:pt x="262" y="225"/>
                    <a:pt x="222" y="184"/>
                    <a:pt x="172" y="184"/>
                  </a:cubicBezTo>
                  <a:cubicBezTo>
                    <a:pt x="122" y="184"/>
                    <a:pt x="82" y="225"/>
                    <a:pt x="82" y="275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5893" tIns="32947" rIns="65893" bIns="32947" numCol="1" anchor="t" anchorCtr="0" compatLnSpc="1">
              <a:prstTxWarp prst="textNoShape">
                <a:avLst/>
              </a:prstTxWarp>
            </a:bodyPr>
            <a:lstStyle/>
            <a:p>
              <a:pPr algn="ctr" defTabSz="658911" fontAlgn="base">
                <a:defRPr/>
              </a:pPr>
              <a:endParaRPr lang="en-US" sz="1225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825EF8-771D-40F3-A8D0-79C06795CF32}"/>
              </a:ext>
            </a:extLst>
          </p:cNvPr>
          <p:cNvGrpSpPr/>
          <p:nvPr/>
        </p:nvGrpSpPr>
        <p:grpSpPr>
          <a:xfrm>
            <a:off x="2833212" y="2707376"/>
            <a:ext cx="2894629" cy="168858"/>
            <a:chOff x="3105876" y="2622545"/>
            <a:chExt cx="1641101" cy="22965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CB2DFB5-BF6D-4D7A-8524-E6D88A8C5D91}"/>
                </a:ext>
              </a:extLst>
            </p:cNvPr>
            <p:cNvCxnSpPr>
              <a:cxnSpLocks/>
            </p:cNvCxnSpPr>
            <p:nvPr/>
          </p:nvCxnSpPr>
          <p:spPr>
            <a:xfrm>
              <a:off x="3105876" y="2844180"/>
              <a:ext cx="1641101" cy="8024"/>
            </a:xfrm>
            <a:prstGeom prst="straightConnector1">
              <a:avLst/>
            </a:prstGeom>
            <a:ln w="38100" cap="rnd">
              <a:solidFill>
                <a:schemeClr val="accent1"/>
              </a:solidFill>
              <a:headEnd type="triangl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C8D788-1379-4CCE-A083-807C26E76FE8}"/>
                </a:ext>
              </a:extLst>
            </p:cNvPr>
            <p:cNvSpPr txBox="1"/>
            <p:nvPr/>
          </p:nvSpPr>
          <p:spPr>
            <a:xfrm>
              <a:off x="3520033" y="2622545"/>
              <a:ext cx="812794" cy="15383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 defTabSz="685249">
                <a:defRPr/>
              </a:pPr>
              <a:r>
                <a:rPr lang="en-US" sz="735" kern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Offline Domain Join Connector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236744-3376-4FF1-9191-8DB6A96CB84B}"/>
              </a:ext>
            </a:extLst>
          </p:cNvPr>
          <p:cNvGrpSpPr/>
          <p:nvPr/>
        </p:nvGrpSpPr>
        <p:grpSpPr>
          <a:xfrm>
            <a:off x="8124653" y="1883783"/>
            <a:ext cx="2149734" cy="1179260"/>
            <a:chOff x="7810578" y="890868"/>
            <a:chExt cx="3576262" cy="19617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35C9E7-6817-4731-A8EA-C16BB6126505}"/>
                </a:ext>
              </a:extLst>
            </p:cNvPr>
            <p:cNvSpPr txBox="1"/>
            <p:nvPr/>
          </p:nvSpPr>
          <p:spPr>
            <a:xfrm>
              <a:off x="8354420" y="1791827"/>
              <a:ext cx="2721701" cy="60204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685249">
                <a:spcAft>
                  <a:spcPts val="441"/>
                </a:spcAft>
                <a:defRPr/>
              </a:pPr>
              <a:r>
                <a:rPr lang="en-US" sz="1176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Windows Autopilot Deployment Service</a:t>
              </a:r>
            </a:p>
          </p:txBody>
        </p:sp>
        <p:sp>
          <p:nvSpPr>
            <p:cNvPr id="12" name="Freeform 13" title="Icon of a cloud">
              <a:extLst>
                <a:ext uri="{FF2B5EF4-FFF2-40B4-BE49-F238E27FC236}">
                  <a16:creationId xmlns:a16="http://schemas.microsoft.com/office/drawing/2014/main" id="{26937F8D-C4A9-4D17-8CF6-6209E86C9C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10578" y="890868"/>
              <a:ext cx="3576262" cy="1961798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5893" tIns="32947" rIns="65893" bIns="32947" numCol="1" anchor="t" anchorCtr="0" compatLnSpc="1">
              <a:prstTxWarp prst="textNoShape">
                <a:avLst/>
              </a:prstTxWarp>
            </a:bodyPr>
            <a:lstStyle/>
            <a:p>
              <a:pPr algn="ctr" defTabSz="658911" fontAlgn="base">
                <a:defRPr/>
              </a:pPr>
              <a:endParaRPr lang="en-US" sz="1225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9CBD8F-20D7-42C5-8615-0A60F6339BF4}"/>
              </a:ext>
            </a:extLst>
          </p:cNvPr>
          <p:cNvGrpSpPr/>
          <p:nvPr/>
        </p:nvGrpSpPr>
        <p:grpSpPr>
          <a:xfrm>
            <a:off x="6099255" y="4657096"/>
            <a:ext cx="1302542" cy="851614"/>
            <a:chOff x="9790885" y="5274288"/>
            <a:chExt cx="1771547" cy="11582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508F67-E100-4BBC-859A-71EF0B743191}"/>
                </a:ext>
              </a:extLst>
            </p:cNvPr>
            <p:cNvSpPr/>
            <p:nvPr/>
          </p:nvSpPr>
          <p:spPr>
            <a:xfrm>
              <a:off x="9790885" y="5940341"/>
              <a:ext cx="1771547" cy="49220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685736">
                <a:defRPr/>
              </a:pPr>
              <a:r>
                <a:rPr lang="en-US" sz="1176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Employee unboxes device, self-deploys</a:t>
              </a:r>
            </a:p>
          </p:txBody>
        </p:sp>
        <p:sp>
          <p:nvSpPr>
            <p:cNvPr id="15" name="Touchscreen" title="Icon of a closed hand with one finger touching a screen">
              <a:extLst>
                <a:ext uri="{FF2B5EF4-FFF2-40B4-BE49-F238E27FC236}">
                  <a16:creationId xmlns:a16="http://schemas.microsoft.com/office/drawing/2014/main" id="{1DEACA10-3BE6-4DEB-BF5B-10938F719A9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372464" y="5274288"/>
              <a:ext cx="608389" cy="570425"/>
            </a:xfrm>
            <a:custGeom>
              <a:avLst/>
              <a:gdLst>
                <a:gd name="T0" fmla="*/ 1917 w 3772"/>
                <a:gd name="T1" fmla="*/ 1791 h 3535"/>
                <a:gd name="T2" fmla="*/ 1917 w 3772"/>
                <a:gd name="T3" fmla="*/ 1985 h 3535"/>
                <a:gd name="T4" fmla="*/ 1917 w 3772"/>
                <a:gd name="T5" fmla="*/ 1123 h 3535"/>
                <a:gd name="T6" fmla="*/ 1745 w 3772"/>
                <a:gd name="T7" fmla="*/ 951 h 3535"/>
                <a:gd name="T8" fmla="*/ 1573 w 3772"/>
                <a:gd name="T9" fmla="*/ 1123 h 3535"/>
                <a:gd name="T10" fmla="*/ 1573 w 3772"/>
                <a:gd name="T11" fmla="*/ 1135 h 3535"/>
                <a:gd name="T12" fmla="*/ 1573 w 3772"/>
                <a:gd name="T13" fmla="*/ 2527 h 3535"/>
                <a:gd name="T14" fmla="*/ 1469 w 3772"/>
                <a:gd name="T15" fmla="*/ 2569 h 3535"/>
                <a:gd name="T16" fmla="*/ 1282 w 3772"/>
                <a:gd name="T17" fmla="*/ 2383 h 3535"/>
                <a:gd name="T18" fmla="*/ 1023 w 3772"/>
                <a:gd name="T19" fmla="*/ 2383 h 3535"/>
                <a:gd name="T20" fmla="*/ 1023 w 3772"/>
                <a:gd name="T21" fmla="*/ 2641 h 3535"/>
                <a:gd name="T22" fmla="*/ 1659 w 3772"/>
                <a:gd name="T23" fmla="*/ 3277 h 3535"/>
                <a:gd name="T24" fmla="*/ 2262 w 3772"/>
                <a:gd name="T25" fmla="*/ 3535 h 3535"/>
                <a:gd name="T26" fmla="*/ 2951 w 3772"/>
                <a:gd name="T27" fmla="*/ 2846 h 3535"/>
                <a:gd name="T28" fmla="*/ 2951 w 3772"/>
                <a:gd name="T29" fmla="*/ 2184 h 3535"/>
                <a:gd name="T30" fmla="*/ 2820 w 3772"/>
                <a:gd name="T31" fmla="*/ 2017 h 3535"/>
                <a:gd name="T32" fmla="*/ 1917 w 3772"/>
                <a:gd name="T33" fmla="*/ 1791 h 3535"/>
                <a:gd name="T34" fmla="*/ 1917 w 3772"/>
                <a:gd name="T35" fmla="*/ 1123 h 3535"/>
                <a:gd name="T36" fmla="*/ 1917 w 3772"/>
                <a:gd name="T37" fmla="*/ 1602 h 3535"/>
                <a:gd name="T38" fmla="*/ 2254 w 3772"/>
                <a:gd name="T39" fmla="*/ 1123 h 3535"/>
                <a:gd name="T40" fmla="*/ 1744 w 3772"/>
                <a:gd name="T41" fmla="*/ 614 h 3535"/>
                <a:gd name="T42" fmla="*/ 1235 w 3772"/>
                <a:gd name="T43" fmla="*/ 1123 h 3535"/>
                <a:gd name="T44" fmla="*/ 1573 w 3772"/>
                <a:gd name="T45" fmla="*/ 1603 h 3535"/>
                <a:gd name="T46" fmla="*/ 2951 w 3772"/>
                <a:gd name="T47" fmla="*/ 2672 h 3535"/>
                <a:gd name="T48" fmla="*/ 3657 w 3772"/>
                <a:gd name="T49" fmla="*/ 2672 h 3535"/>
                <a:gd name="T50" fmla="*/ 3772 w 3772"/>
                <a:gd name="T51" fmla="*/ 2557 h 3535"/>
                <a:gd name="T52" fmla="*/ 3772 w 3772"/>
                <a:gd name="T53" fmla="*/ 115 h 3535"/>
                <a:gd name="T54" fmla="*/ 3657 w 3772"/>
                <a:gd name="T55" fmla="*/ 0 h 3535"/>
                <a:gd name="T56" fmla="*/ 115 w 3772"/>
                <a:gd name="T57" fmla="*/ 0 h 3535"/>
                <a:gd name="T58" fmla="*/ 0 w 3772"/>
                <a:gd name="T59" fmla="*/ 115 h 3535"/>
                <a:gd name="T60" fmla="*/ 0 w 3772"/>
                <a:gd name="T61" fmla="*/ 2557 h 3535"/>
                <a:gd name="T62" fmla="*/ 115 w 3772"/>
                <a:gd name="T63" fmla="*/ 2672 h 3535"/>
                <a:gd name="T64" fmla="*/ 1054 w 3772"/>
                <a:gd name="T65" fmla="*/ 2672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2" h="3535">
                  <a:moveTo>
                    <a:pt x="1917" y="1791"/>
                  </a:moveTo>
                  <a:cubicBezTo>
                    <a:pt x="1917" y="1985"/>
                    <a:pt x="1917" y="1985"/>
                    <a:pt x="1917" y="1985"/>
                  </a:cubicBezTo>
                  <a:moveTo>
                    <a:pt x="1917" y="1123"/>
                  </a:moveTo>
                  <a:cubicBezTo>
                    <a:pt x="1917" y="1028"/>
                    <a:pt x="1840" y="951"/>
                    <a:pt x="1745" y="951"/>
                  </a:cubicBezTo>
                  <a:cubicBezTo>
                    <a:pt x="1650" y="951"/>
                    <a:pt x="1573" y="1028"/>
                    <a:pt x="1573" y="1123"/>
                  </a:cubicBezTo>
                  <a:cubicBezTo>
                    <a:pt x="1573" y="1123"/>
                    <a:pt x="1573" y="1127"/>
                    <a:pt x="1573" y="1135"/>
                  </a:cubicBezTo>
                  <a:cubicBezTo>
                    <a:pt x="1573" y="1252"/>
                    <a:pt x="1573" y="2194"/>
                    <a:pt x="1573" y="2527"/>
                  </a:cubicBezTo>
                  <a:cubicBezTo>
                    <a:pt x="1573" y="2581"/>
                    <a:pt x="1507" y="2608"/>
                    <a:pt x="1469" y="2569"/>
                  </a:cubicBezTo>
                  <a:cubicBezTo>
                    <a:pt x="1282" y="2383"/>
                    <a:pt x="1282" y="2383"/>
                    <a:pt x="1282" y="2383"/>
                  </a:cubicBezTo>
                  <a:cubicBezTo>
                    <a:pt x="1210" y="2311"/>
                    <a:pt x="1095" y="2311"/>
                    <a:pt x="1023" y="2383"/>
                  </a:cubicBezTo>
                  <a:cubicBezTo>
                    <a:pt x="952" y="2454"/>
                    <a:pt x="952" y="2570"/>
                    <a:pt x="1023" y="2641"/>
                  </a:cubicBezTo>
                  <a:cubicBezTo>
                    <a:pt x="1659" y="3277"/>
                    <a:pt x="1659" y="3277"/>
                    <a:pt x="1659" y="3277"/>
                  </a:cubicBezTo>
                  <a:cubicBezTo>
                    <a:pt x="1813" y="3436"/>
                    <a:pt x="2026" y="3535"/>
                    <a:pt x="2262" y="3535"/>
                  </a:cubicBezTo>
                  <a:cubicBezTo>
                    <a:pt x="2643" y="3535"/>
                    <a:pt x="2951" y="3227"/>
                    <a:pt x="2951" y="2846"/>
                  </a:cubicBezTo>
                  <a:cubicBezTo>
                    <a:pt x="2951" y="2184"/>
                    <a:pt x="2951" y="2184"/>
                    <a:pt x="2951" y="2184"/>
                  </a:cubicBezTo>
                  <a:cubicBezTo>
                    <a:pt x="2951" y="2105"/>
                    <a:pt x="2897" y="2036"/>
                    <a:pt x="2820" y="2017"/>
                  </a:cubicBezTo>
                  <a:cubicBezTo>
                    <a:pt x="1917" y="1791"/>
                    <a:pt x="1917" y="1791"/>
                    <a:pt x="1917" y="1791"/>
                  </a:cubicBezTo>
                  <a:lnTo>
                    <a:pt x="1917" y="1123"/>
                  </a:lnTo>
                  <a:close/>
                  <a:moveTo>
                    <a:pt x="1917" y="1602"/>
                  </a:moveTo>
                  <a:cubicBezTo>
                    <a:pt x="2114" y="1532"/>
                    <a:pt x="2254" y="1344"/>
                    <a:pt x="2254" y="1123"/>
                  </a:cubicBezTo>
                  <a:cubicBezTo>
                    <a:pt x="2254" y="842"/>
                    <a:pt x="2026" y="614"/>
                    <a:pt x="1744" y="614"/>
                  </a:cubicBezTo>
                  <a:cubicBezTo>
                    <a:pt x="1463" y="614"/>
                    <a:pt x="1235" y="842"/>
                    <a:pt x="1235" y="1123"/>
                  </a:cubicBezTo>
                  <a:cubicBezTo>
                    <a:pt x="1235" y="1344"/>
                    <a:pt x="1376" y="1532"/>
                    <a:pt x="1573" y="1603"/>
                  </a:cubicBezTo>
                  <a:moveTo>
                    <a:pt x="2951" y="2672"/>
                  </a:moveTo>
                  <a:cubicBezTo>
                    <a:pt x="3657" y="2672"/>
                    <a:pt x="3657" y="2672"/>
                    <a:pt x="3657" y="2672"/>
                  </a:cubicBezTo>
                  <a:cubicBezTo>
                    <a:pt x="3720" y="2672"/>
                    <a:pt x="3772" y="2621"/>
                    <a:pt x="3772" y="2557"/>
                  </a:cubicBezTo>
                  <a:cubicBezTo>
                    <a:pt x="3772" y="115"/>
                    <a:pt x="3772" y="115"/>
                    <a:pt x="3772" y="115"/>
                  </a:cubicBezTo>
                  <a:cubicBezTo>
                    <a:pt x="3772" y="51"/>
                    <a:pt x="3720" y="0"/>
                    <a:pt x="365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5"/>
                  </a:cubicBezTo>
                  <a:cubicBezTo>
                    <a:pt x="0" y="2557"/>
                    <a:pt x="0" y="2557"/>
                    <a:pt x="0" y="2557"/>
                  </a:cubicBezTo>
                  <a:cubicBezTo>
                    <a:pt x="0" y="2621"/>
                    <a:pt x="51" y="2672"/>
                    <a:pt x="115" y="2672"/>
                  </a:cubicBezTo>
                  <a:cubicBezTo>
                    <a:pt x="1054" y="2672"/>
                    <a:pt x="1054" y="2672"/>
                    <a:pt x="1054" y="2672"/>
                  </a:cubicBezTo>
                </a:path>
              </a:pathLst>
            </a:custGeom>
            <a:solidFill>
              <a:srgbClr val="FFFFFF"/>
            </a:solidFill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5893" tIns="32947" rIns="65893" bIns="32947" numCol="1" anchor="t" anchorCtr="0" compatLnSpc="1">
              <a:prstTxWarp prst="textNoShape">
                <a:avLst/>
              </a:prstTxWarp>
            </a:bodyPr>
            <a:lstStyle/>
            <a:p>
              <a:pPr algn="ctr" defTabSz="658911" fontAlgn="base">
                <a:defRPr/>
              </a:pPr>
              <a:endParaRPr lang="en-US" sz="649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Database_EFC7" title="Icon of a cylinder">
            <a:extLst>
              <a:ext uri="{FF2B5EF4-FFF2-40B4-BE49-F238E27FC236}">
                <a16:creationId xmlns:a16="http://schemas.microsoft.com/office/drawing/2014/main" id="{AD8EC623-A322-42C9-B0F4-A4C22CC650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7160" y="2764895"/>
            <a:ext cx="361433" cy="469805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254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893" tIns="134464" rIns="65893" bIns="32947" numCol="1" anchor="ctr" anchorCtr="0" compatLnSpc="1">
            <a:prstTxWarp prst="textNoShape">
              <a:avLst/>
            </a:prstTxWarp>
          </a:bodyPr>
          <a:lstStyle/>
          <a:p>
            <a:pPr algn="ctr" defTabSz="658911" fontAlgn="base">
              <a:defRPr/>
            </a:pPr>
            <a:r>
              <a:rPr lang="en-US" sz="1176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DC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C8D83C-E5CD-4303-B5ED-7664F787110F}"/>
              </a:ext>
            </a:extLst>
          </p:cNvPr>
          <p:cNvGrpSpPr/>
          <p:nvPr/>
        </p:nvGrpSpPr>
        <p:grpSpPr>
          <a:xfrm>
            <a:off x="5875026" y="1883783"/>
            <a:ext cx="2149734" cy="1179260"/>
            <a:chOff x="7810579" y="890868"/>
            <a:chExt cx="3576263" cy="19617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F88F0B-91AE-4F6D-B34F-A7FD218A2E48}"/>
                </a:ext>
              </a:extLst>
            </p:cNvPr>
            <p:cNvSpPr txBox="1"/>
            <p:nvPr/>
          </p:nvSpPr>
          <p:spPr>
            <a:xfrm>
              <a:off x="8361573" y="1942335"/>
              <a:ext cx="2474273" cy="3010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685249">
                <a:spcAft>
                  <a:spcPts val="441"/>
                </a:spcAft>
                <a:defRPr/>
              </a:pPr>
              <a:r>
                <a:rPr lang="en-US" sz="1176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Intune</a:t>
              </a:r>
            </a:p>
          </p:txBody>
        </p:sp>
        <p:sp>
          <p:nvSpPr>
            <p:cNvPr id="19" name="Freeform 13" title="Icon of a cloud">
              <a:extLst>
                <a:ext uri="{FF2B5EF4-FFF2-40B4-BE49-F238E27FC236}">
                  <a16:creationId xmlns:a16="http://schemas.microsoft.com/office/drawing/2014/main" id="{F1194B9B-1736-4DCA-B4F3-FB6CF0A06F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10579" y="890868"/>
              <a:ext cx="3576263" cy="1961798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5893" tIns="32947" rIns="65893" bIns="32947" numCol="1" anchor="t" anchorCtr="0" compatLnSpc="1">
              <a:prstTxWarp prst="textNoShape">
                <a:avLst/>
              </a:prstTxWarp>
            </a:bodyPr>
            <a:lstStyle/>
            <a:p>
              <a:pPr algn="ctr" defTabSz="658911" fontAlgn="base">
                <a:defRPr/>
              </a:pPr>
              <a:endParaRPr lang="en-US" sz="1225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28E008-31B5-40DF-8B89-5110A001F886}"/>
              </a:ext>
            </a:extLst>
          </p:cNvPr>
          <p:cNvGrpSpPr/>
          <p:nvPr/>
        </p:nvGrpSpPr>
        <p:grpSpPr>
          <a:xfrm>
            <a:off x="2833212" y="3350523"/>
            <a:ext cx="3415304" cy="1339382"/>
            <a:chOff x="2824261" y="4851533"/>
            <a:chExt cx="3698598" cy="4673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09F91-479E-49F6-AF56-0E6801679697}"/>
                </a:ext>
              </a:extLst>
            </p:cNvPr>
            <p:cNvSpPr txBox="1"/>
            <p:nvPr/>
          </p:nvSpPr>
          <p:spPr>
            <a:xfrm>
              <a:off x="4077736" y="4985642"/>
              <a:ext cx="1617234" cy="3946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 defTabSz="685249">
                <a:defRPr/>
              </a:pPr>
              <a:r>
                <a:rPr lang="en-US" sz="735" kern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Complete Join over </a:t>
              </a:r>
              <a:r>
                <a:rPr lang="en-US" sz="735" kern="0" err="1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corp</a:t>
              </a:r>
              <a:r>
                <a:rPr lang="en-US" sz="735" kern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net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EF4DA9-4BD0-4276-8684-A87D57E380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4261" y="4851533"/>
              <a:ext cx="3698598" cy="467378"/>
            </a:xfrm>
            <a:prstGeom prst="straightConnector1">
              <a:avLst/>
            </a:prstGeom>
            <a:ln w="38100" cap="rnd">
              <a:solidFill>
                <a:schemeClr val="accent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1A39E9-338E-4DA6-9E2C-163301311C68}"/>
              </a:ext>
            </a:extLst>
          </p:cNvPr>
          <p:cNvGrpSpPr/>
          <p:nvPr/>
        </p:nvGrpSpPr>
        <p:grpSpPr>
          <a:xfrm>
            <a:off x="2688012" y="3503924"/>
            <a:ext cx="3560504" cy="1439708"/>
            <a:chOff x="920592" y="3705900"/>
            <a:chExt cx="5602268" cy="19581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31D818-F3D8-487B-BA42-3A3173394DD5}"/>
                </a:ext>
              </a:extLst>
            </p:cNvPr>
            <p:cNvSpPr txBox="1"/>
            <p:nvPr/>
          </p:nvSpPr>
          <p:spPr>
            <a:xfrm>
              <a:off x="3620396" y="5330217"/>
              <a:ext cx="1867636" cy="153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249">
                <a:defRPr/>
              </a:pPr>
              <a:r>
                <a:rPr lang="en-US" sz="735" kern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Receive GPOs over </a:t>
              </a:r>
              <a:r>
                <a:rPr lang="en-US" sz="735" kern="0" err="1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corp</a:t>
              </a:r>
              <a:r>
                <a:rPr lang="en-US" sz="735" kern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net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04A19F3-269A-4ED8-BCC6-F880617C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0592" y="3705900"/>
              <a:ext cx="5602268" cy="1958102"/>
            </a:xfrm>
            <a:prstGeom prst="straightConnector1">
              <a:avLst/>
            </a:prstGeom>
            <a:ln w="38100" cap="rnd">
              <a:solidFill>
                <a:schemeClr val="accent1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6CD81C-BFE7-4D30-B907-C5545FC7F877}"/>
              </a:ext>
            </a:extLst>
          </p:cNvPr>
          <p:cNvGrpSpPr/>
          <p:nvPr/>
        </p:nvGrpSpPr>
        <p:grpSpPr>
          <a:xfrm>
            <a:off x="5723491" y="3281126"/>
            <a:ext cx="927633" cy="1103029"/>
            <a:chOff x="5808789" y="3402880"/>
            <a:chExt cx="1261645" cy="150019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286A5AE-E225-4071-A0E5-35622A418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0434" y="3402880"/>
              <a:ext cx="0" cy="1500196"/>
            </a:xfrm>
            <a:prstGeom prst="straightConnector1">
              <a:avLst/>
            </a:prstGeom>
            <a:ln w="38100" cap="rnd">
              <a:solidFill>
                <a:schemeClr val="accent1"/>
              </a:solidFill>
              <a:headEnd type="triangle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2B5357-9216-4FAE-8231-0B1A7D3026A4}"/>
                </a:ext>
              </a:extLst>
            </p:cNvPr>
            <p:cNvSpPr txBox="1"/>
            <p:nvPr/>
          </p:nvSpPr>
          <p:spPr>
            <a:xfrm>
              <a:off x="5808789" y="4076061"/>
              <a:ext cx="1082819" cy="1538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 defTabSz="685249">
                <a:defRPr/>
              </a:pPr>
              <a:r>
                <a:rPr lang="en-US" sz="735" kern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Receive ODJ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614F07-FCAE-42CB-AAE0-E93DB3BFFCD0}"/>
              </a:ext>
            </a:extLst>
          </p:cNvPr>
          <p:cNvGrpSpPr/>
          <p:nvPr/>
        </p:nvGrpSpPr>
        <p:grpSpPr>
          <a:xfrm>
            <a:off x="6890578" y="3281126"/>
            <a:ext cx="881339" cy="1103029"/>
            <a:chOff x="7396107" y="3402880"/>
            <a:chExt cx="1198683" cy="150019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DC22BF4-2A33-4F31-B140-259FC2178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6107" y="3402880"/>
              <a:ext cx="0" cy="1500196"/>
            </a:xfrm>
            <a:prstGeom prst="straightConnector1">
              <a:avLst/>
            </a:prstGeom>
            <a:ln w="38100" cap="rnd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5CBC0F-4D20-426A-A1D9-DE1C097DB5EF}"/>
                </a:ext>
              </a:extLst>
            </p:cNvPr>
            <p:cNvSpPr txBox="1"/>
            <p:nvPr/>
          </p:nvSpPr>
          <p:spPr>
            <a:xfrm>
              <a:off x="7588950" y="3999144"/>
              <a:ext cx="1005840" cy="30766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685249">
                <a:defRPr/>
              </a:pPr>
              <a:r>
                <a:rPr lang="en-US" sz="735" kern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MDM </a:t>
              </a:r>
              <a:br>
                <a:rPr lang="en-US" sz="735" kern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35" kern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enrollment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EC95E4A-AEE6-4D6F-AF01-A82E26D2EB46}"/>
              </a:ext>
            </a:extLst>
          </p:cNvPr>
          <p:cNvGrpSpPr/>
          <p:nvPr/>
        </p:nvGrpSpPr>
        <p:grpSpPr>
          <a:xfrm>
            <a:off x="7249152" y="3281126"/>
            <a:ext cx="1864980" cy="1408775"/>
            <a:chOff x="7883795" y="3402880"/>
            <a:chExt cx="2536502" cy="191603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4CF1680-2160-4767-9435-AB06F40852D3}"/>
                </a:ext>
              </a:extLst>
            </p:cNvPr>
            <p:cNvGrpSpPr/>
            <p:nvPr/>
          </p:nvGrpSpPr>
          <p:grpSpPr>
            <a:xfrm>
              <a:off x="7883795" y="3402880"/>
              <a:ext cx="2536502" cy="1916032"/>
              <a:chOff x="7447902" y="3402880"/>
              <a:chExt cx="2536502" cy="1916032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E7407F9-817B-4D4D-B00F-0493C6E276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84404" y="3402880"/>
                <a:ext cx="0" cy="1916032"/>
              </a:xfrm>
              <a:prstGeom prst="straightConnector1">
                <a:avLst/>
              </a:prstGeom>
              <a:ln w="38100" cap="rnd">
                <a:solidFill>
                  <a:schemeClr val="accent1"/>
                </a:solidFill>
                <a:headEnd type="none"/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3D13CA1-467A-4A91-A01E-480865DCC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47902" y="5318911"/>
                <a:ext cx="2536502" cy="0"/>
              </a:xfrm>
              <a:prstGeom prst="straightConnector1">
                <a:avLst/>
              </a:prstGeom>
              <a:ln w="38100" cap="rnd">
                <a:solidFill>
                  <a:schemeClr val="accent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99D539-FC39-45DC-9AB8-32BEBD66356F}"/>
                </a:ext>
              </a:extLst>
            </p:cNvPr>
            <p:cNvSpPr txBox="1"/>
            <p:nvPr/>
          </p:nvSpPr>
          <p:spPr>
            <a:xfrm>
              <a:off x="9453888" y="3999144"/>
              <a:ext cx="787583" cy="30766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 defTabSz="685249">
                <a:defRPr/>
              </a:pPr>
              <a:r>
                <a:rPr lang="en-US" sz="735" kern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Autopilot profile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43433C-F8AB-410A-9AD4-73AE10499F38}"/>
              </a:ext>
            </a:extLst>
          </p:cNvPr>
          <p:cNvGrpSpPr/>
          <p:nvPr/>
        </p:nvGrpSpPr>
        <p:grpSpPr>
          <a:xfrm>
            <a:off x="7249153" y="3281126"/>
            <a:ext cx="2746316" cy="1662505"/>
            <a:chOff x="7883795" y="3402880"/>
            <a:chExt cx="3735180" cy="226112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CE547A-4869-45A8-B880-2E030CC4FE0A}"/>
                </a:ext>
              </a:extLst>
            </p:cNvPr>
            <p:cNvSpPr txBox="1"/>
            <p:nvPr/>
          </p:nvSpPr>
          <p:spPr>
            <a:xfrm>
              <a:off x="10938813" y="3999144"/>
              <a:ext cx="680162" cy="30766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685249">
                <a:defRPr/>
              </a:pPr>
              <a:r>
                <a:rPr lang="en-US" sz="735" kern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Hardware ID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5FC72C0-706F-4F33-9B61-994D36FAC416}"/>
                </a:ext>
              </a:extLst>
            </p:cNvPr>
            <p:cNvGrpSpPr/>
            <p:nvPr/>
          </p:nvGrpSpPr>
          <p:grpSpPr>
            <a:xfrm>
              <a:off x="7883795" y="3402880"/>
              <a:ext cx="2862175" cy="2261122"/>
              <a:chOff x="7883795" y="3402880"/>
              <a:chExt cx="2862175" cy="2261122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F332158-FAE8-4001-84A1-D6653127E1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45970" y="3402880"/>
                <a:ext cx="0" cy="2261122"/>
              </a:xfrm>
              <a:prstGeom prst="straightConnector1">
                <a:avLst/>
              </a:prstGeom>
              <a:ln w="38100" cap="rnd"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149DA29-6754-404B-90A9-470B8D3513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3795" y="5664002"/>
                <a:ext cx="2862175" cy="0"/>
              </a:xfrm>
              <a:prstGeom prst="straightConnector1">
                <a:avLst/>
              </a:prstGeom>
              <a:ln w="38100" cap="rnd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83CDA636-13CA-4A4E-897C-BF40AA831DAE}"/>
              </a:ext>
            </a:extLst>
          </p:cNvPr>
          <p:cNvSpPr txBox="1">
            <a:spLocks/>
          </p:cNvSpPr>
          <p:nvPr/>
        </p:nvSpPr>
        <p:spPr>
          <a:xfrm>
            <a:off x="1774009" y="1107384"/>
            <a:ext cx="8499872" cy="556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Windows Autopilot //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User-Driven deployment with Hybrid Azure AD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2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25B90-EB38-485A-A8B0-F53A632D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Graphic 6" descr="Presentation with Media">
            <a:extLst>
              <a:ext uri="{FF2B5EF4-FFF2-40B4-BE49-F238E27FC236}">
                <a16:creationId xmlns:a16="http://schemas.microsoft.com/office/drawing/2014/main" id="{B2D16A10-75A1-4984-8C15-78A8F148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9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E395C-9430-4518-8C27-2AEF194D0D5B}"/>
              </a:ext>
            </a:extLst>
          </p:cNvPr>
          <p:cNvSpPr/>
          <p:nvPr/>
        </p:nvSpPr>
        <p:spPr>
          <a:xfrm>
            <a:off x="3508240" y="3059668"/>
            <a:ext cx="5175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https://docs.microsoft.com/en-us/intune/whats-new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9FB3D-B2DA-49C2-BCE5-14EE37965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19"/>
          <a:stretch/>
        </p:blipFill>
        <p:spPr>
          <a:xfrm>
            <a:off x="-1537444" y="5154904"/>
            <a:ext cx="3974385" cy="15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4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2">
            <a:extLst>
              <a:ext uri="{FF2B5EF4-FFF2-40B4-BE49-F238E27FC236}">
                <a16:creationId xmlns:a16="http://schemas.microsoft.com/office/drawing/2014/main" id="{F5805867-8135-4D49-93B4-9CF05C479249}"/>
              </a:ext>
            </a:extLst>
          </p:cNvPr>
          <p:cNvSpPr txBox="1">
            <a:spLocks/>
          </p:cNvSpPr>
          <p:nvPr/>
        </p:nvSpPr>
        <p:spPr>
          <a:xfrm>
            <a:off x="457200" y="1565276"/>
            <a:ext cx="7499176" cy="2663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2000" b="0" i="0" strike="noStrike" kern="1200">
                <a:solidFill>
                  <a:srgbClr val="000000"/>
                </a:solidFill>
                <a:latin typeface="Museo Sans 100"/>
                <a:ea typeface="+mn-ea"/>
                <a:cs typeface="Museo Sans 1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rgbClr val="000000"/>
                </a:solidFill>
                <a:latin typeface="Museo Sans 100"/>
                <a:ea typeface="+mn-ea"/>
                <a:cs typeface="Museo Sans 100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rgbClr val="000000"/>
                </a:solidFill>
                <a:latin typeface="Museo Sans 100"/>
                <a:ea typeface="+mn-ea"/>
                <a:cs typeface="Museo Sans 10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rgbClr val="000000"/>
                </a:solidFill>
                <a:latin typeface="Museo Sans 100"/>
                <a:ea typeface="+mn-ea"/>
                <a:cs typeface="Museo Sans 10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rgbClr val="000000"/>
                </a:solidFill>
                <a:latin typeface="Museo Sans 100"/>
                <a:ea typeface="+mn-ea"/>
                <a:cs typeface="Museo Sans 1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sz="1800" dirty="0"/>
              <a:t>Marius A. Skovli</a:t>
            </a:r>
          </a:p>
          <a:p>
            <a:pPr marL="0" indent="0">
              <a:buFont typeface="Arial"/>
              <a:buNone/>
            </a:pPr>
            <a:br>
              <a:rPr lang="nb-NO" sz="1800" dirty="0"/>
            </a:br>
            <a:r>
              <a:rPr lang="nb-NO" sz="1800" b="1" dirty="0"/>
              <a:t>CTGlobal</a:t>
            </a:r>
            <a:r>
              <a:rPr lang="nb-NO" sz="1800" dirty="0"/>
              <a:t> Principal Consultant and</a:t>
            </a:r>
            <a:br>
              <a:rPr lang="nb-NO" sz="1800" dirty="0"/>
            </a:br>
            <a:r>
              <a:rPr lang="nb-NO" sz="1800" dirty="0"/>
              <a:t>Microsoft Enterprise Mobility MVP</a:t>
            </a:r>
          </a:p>
          <a:p>
            <a:pPr marL="0" indent="0">
              <a:buFont typeface="Arial"/>
              <a:buNone/>
            </a:pPr>
            <a:endParaRPr lang="nb-NO" sz="1800" dirty="0"/>
          </a:p>
          <a:p>
            <a:pPr marL="0" indent="0">
              <a:buFont typeface="Arial"/>
              <a:buNone/>
            </a:pPr>
            <a:br>
              <a:rPr lang="nb-NO" sz="1800" dirty="0"/>
            </a:br>
            <a:br>
              <a:rPr lang="nb-NO" sz="1800" dirty="0"/>
            </a:br>
            <a:br>
              <a:rPr lang="nb-NO" sz="1800" dirty="0"/>
            </a:br>
            <a:r>
              <a:rPr lang="nb-NO" sz="1800" dirty="0">
                <a:hlinkClick r:id="rId2"/>
              </a:rPr>
              <a:t>mas@ctglobalservices.com</a:t>
            </a:r>
            <a:br>
              <a:rPr lang="nb-NO" sz="1800" dirty="0"/>
            </a:br>
            <a:r>
              <a:rPr lang="nb-NO" sz="1800" dirty="0"/>
              <a:t>@</a:t>
            </a:r>
            <a:r>
              <a:rPr lang="nb-NO" sz="1800" dirty="0" err="1"/>
              <a:t>MariusSkovli</a:t>
            </a:r>
            <a:endParaRPr lang="nb-NO" sz="1800" dirty="0"/>
          </a:p>
        </p:txBody>
      </p:sp>
      <p:pic>
        <p:nvPicPr>
          <p:cNvPr id="5" name="Picture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632D934-3E58-4E61-9110-C68870D06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603" y="-325990"/>
            <a:ext cx="4826488" cy="7239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3AD965-02BE-4758-A83D-16F2E9268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7"/>
          <a:stretch/>
        </p:blipFill>
        <p:spPr>
          <a:xfrm>
            <a:off x="502244" y="2735326"/>
            <a:ext cx="1731251" cy="6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513CFA-F4B9-4216-886C-D493226D9B08}"/>
              </a:ext>
            </a:extLst>
          </p:cNvPr>
          <p:cNvSpPr/>
          <p:nvPr/>
        </p:nvSpPr>
        <p:spPr>
          <a:xfrm>
            <a:off x="3508240" y="3059668"/>
            <a:ext cx="5175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https://docs.microsoft.com/en-us/intune/whats-new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26496-1D3A-406F-B0DE-4BFBF274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714" y="3735364"/>
            <a:ext cx="6400569" cy="31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9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3B3A-F05E-4626-B7C8-8A2754B6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Impossible to cover all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features</a:t>
            </a:r>
            <a:r>
              <a:rPr lang="nb-NO" dirty="0"/>
              <a:t> in 30 min </a:t>
            </a:r>
            <a:r>
              <a:rPr lang="nb-NO" dirty="0">
                <a:sym typeface="Wingdings" panose="05000000000000000000" pitchFamily="2" charset="2"/>
              </a:rPr>
              <a:t></a:t>
            </a:r>
            <a:br>
              <a:rPr lang="nb-NO" dirty="0"/>
            </a:br>
            <a:r>
              <a:rPr lang="nb-NO" sz="2400" dirty="0" err="1"/>
              <a:t>These</a:t>
            </a:r>
            <a:r>
              <a:rPr lang="nb-NO" sz="2400" dirty="0"/>
              <a:t> "gems" </a:t>
            </a:r>
            <a:r>
              <a:rPr lang="nb-NO" sz="2400" dirty="0" err="1"/>
              <a:t>are</a:t>
            </a:r>
            <a:r>
              <a:rPr lang="nb-NO" sz="2400" dirty="0"/>
              <a:t> </a:t>
            </a:r>
            <a:r>
              <a:rPr lang="nb-NO" sz="2400" dirty="0" err="1"/>
              <a:t>worth</a:t>
            </a:r>
            <a:r>
              <a:rPr lang="nb-NO" sz="2400" dirty="0"/>
              <a:t> </a:t>
            </a:r>
            <a:r>
              <a:rPr lang="nb-NO" sz="2400" dirty="0" err="1"/>
              <a:t>mentioning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DF44-B915-47DF-A0AC-3F8917A61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Remotely lock uncompliant devices</a:t>
            </a:r>
          </a:p>
          <a:p>
            <a:r>
              <a:rPr lang="en-US" dirty="0"/>
              <a:t>Administrative templates (Public Preview)</a:t>
            </a:r>
          </a:p>
          <a:p>
            <a:r>
              <a:rPr lang="en-US" dirty="0"/>
              <a:t>Security Baseline (Public Preview)</a:t>
            </a:r>
          </a:p>
          <a:p>
            <a:r>
              <a:rPr lang="en-US" dirty="0"/>
              <a:t>Issue SCEP certificates to user-less devices</a:t>
            </a:r>
          </a:p>
          <a:p>
            <a:r>
              <a:rPr lang="en-US" dirty="0"/>
              <a:t>Autopilot Hybrid Azure AD join (Preview)</a:t>
            </a:r>
          </a:p>
          <a:p>
            <a:r>
              <a:rPr lang="en-US" dirty="0"/>
              <a:t>Android: Corporate-owned, fully managed user devices (Preview)</a:t>
            </a:r>
          </a:p>
          <a:p>
            <a:r>
              <a:rPr lang="en-US" dirty="0"/>
              <a:t>BitLocker policy enhancements (also some for Windows Pro)</a:t>
            </a:r>
          </a:p>
          <a:p>
            <a:r>
              <a:rPr lang="en-US" dirty="0"/>
              <a:t>PowerShell scripts can run in a 64-bit host on 64-bit devices</a:t>
            </a:r>
          </a:p>
          <a:p>
            <a:r>
              <a:rPr lang="en-US" dirty="0"/>
              <a:t>New operational logs (Preview), and ability to send logs to Azure Monitor services</a:t>
            </a:r>
          </a:p>
          <a:p>
            <a:r>
              <a:rPr lang="en-US" dirty="0"/>
              <a:t>Power BI Compliance app</a:t>
            </a:r>
          </a:p>
          <a:p>
            <a:r>
              <a:rPr lang="en-US" dirty="0"/>
              <a:t>Intune PowerShell module available in Microsoft PowerShell Gallery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4DF8A-064F-4387-9AFB-5406F2FCBDA9}"/>
              </a:ext>
            </a:extLst>
          </p:cNvPr>
          <p:cNvSpPr/>
          <p:nvPr/>
        </p:nvSpPr>
        <p:spPr>
          <a:xfrm>
            <a:off x="838200" y="6211964"/>
            <a:ext cx="5175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https://docs.microsoft.com/en-us/intune/whats-new</a:t>
            </a:r>
          </a:p>
        </p:txBody>
      </p:sp>
    </p:spTree>
    <p:extLst>
      <p:ext uri="{BB962C8B-B14F-4D97-AF65-F5344CB8AC3E}">
        <p14:creationId xmlns:p14="http://schemas.microsoft.com/office/powerpoint/2010/main" val="1827659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3B3A-F05E-4626-B7C8-8A2754B6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Impossible to cover all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features</a:t>
            </a:r>
            <a:r>
              <a:rPr lang="nb-NO" dirty="0"/>
              <a:t> in 30 min </a:t>
            </a:r>
            <a:r>
              <a:rPr lang="nb-NO" dirty="0">
                <a:sym typeface="Wingdings" panose="05000000000000000000" pitchFamily="2" charset="2"/>
              </a:rPr>
              <a:t></a:t>
            </a:r>
            <a:br>
              <a:rPr lang="nb-NO" dirty="0"/>
            </a:br>
            <a:r>
              <a:rPr lang="nb-NO" sz="2400" dirty="0" err="1"/>
              <a:t>These</a:t>
            </a:r>
            <a:r>
              <a:rPr lang="nb-NO" sz="2400" dirty="0"/>
              <a:t> "gems" </a:t>
            </a:r>
            <a:r>
              <a:rPr lang="nb-NO" sz="2400" dirty="0" err="1"/>
              <a:t>are</a:t>
            </a:r>
            <a:r>
              <a:rPr lang="nb-NO" sz="2400" dirty="0"/>
              <a:t> </a:t>
            </a:r>
            <a:r>
              <a:rPr lang="nb-NO" sz="2400" dirty="0" err="1"/>
              <a:t>worth</a:t>
            </a:r>
            <a:r>
              <a:rPr lang="nb-NO" sz="2400" dirty="0"/>
              <a:t> </a:t>
            </a:r>
            <a:r>
              <a:rPr lang="nb-NO" sz="2400" dirty="0" err="1"/>
              <a:t>showing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DF44-B915-47DF-A0AC-3F8917A61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Remotely lock uncompliant devices</a:t>
            </a:r>
          </a:p>
          <a:p>
            <a:r>
              <a:rPr lang="en-US" b="1" dirty="0"/>
              <a:t>Administrative templates (Public Preview)</a:t>
            </a:r>
          </a:p>
          <a:p>
            <a:r>
              <a:rPr lang="en-US" b="1" dirty="0"/>
              <a:t>Security Baseline (Public Preview)</a:t>
            </a:r>
          </a:p>
          <a:p>
            <a:r>
              <a:rPr lang="en-US" dirty="0"/>
              <a:t>Issue SCEP certificates to user-less devices</a:t>
            </a:r>
          </a:p>
          <a:p>
            <a:r>
              <a:rPr lang="en-US" b="1" dirty="0"/>
              <a:t>Autopilot Hybrid Azure AD join (Preview)</a:t>
            </a:r>
          </a:p>
          <a:p>
            <a:r>
              <a:rPr lang="en-US" dirty="0"/>
              <a:t>Android: Corporate-owned, fully managed user devices (Preview)</a:t>
            </a:r>
          </a:p>
          <a:p>
            <a:r>
              <a:rPr lang="en-US" dirty="0"/>
              <a:t>BitLocker policy enhancements (also some for Windows Pro)</a:t>
            </a:r>
          </a:p>
          <a:p>
            <a:r>
              <a:rPr lang="en-US" dirty="0"/>
              <a:t>PowerShell scripts can run in a 64-bit host on 64-bit devices</a:t>
            </a:r>
          </a:p>
          <a:p>
            <a:r>
              <a:rPr lang="en-US" dirty="0"/>
              <a:t>New operational logs (Preview), and ability to send logs to Azure Monitor services</a:t>
            </a:r>
          </a:p>
          <a:p>
            <a:r>
              <a:rPr lang="en-US" b="1" dirty="0"/>
              <a:t>Power BI Compliance app</a:t>
            </a:r>
          </a:p>
          <a:p>
            <a:r>
              <a:rPr lang="en-US" dirty="0"/>
              <a:t>Intune PowerShell module available in Microsoft PowerShell Gallery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4DF8A-064F-4387-9AFB-5406F2FCBDA9}"/>
              </a:ext>
            </a:extLst>
          </p:cNvPr>
          <p:cNvSpPr/>
          <p:nvPr/>
        </p:nvSpPr>
        <p:spPr>
          <a:xfrm>
            <a:off x="838200" y="6211964"/>
            <a:ext cx="5175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https://docs.microsoft.com/en-us/intune/whats-new</a:t>
            </a:r>
          </a:p>
        </p:txBody>
      </p:sp>
    </p:spTree>
    <p:extLst>
      <p:ext uri="{BB962C8B-B14F-4D97-AF65-F5344CB8AC3E}">
        <p14:creationId xmlns:p14="http://schemas.microsoft.com/office/powerpoint/2010/main" val="4123548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4D755F-9424-47FF-9CB0-00C5B3BE63F3}"/>
              </a:ext>
            </a:extLst>
          </p:cNvPr>
          <p:cNvSpPr/>
          <p:nvPr/>
        </p:nvSpPr>
        <p:spPr>
          <a:xfrm>
            <a:off x="1774009" y="2201703"/>
            <a:ext cx="840898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ct val="20000"/>
              </a:spcBef>
              <a:buClr>
                <a:srgbClr val="73BFDD"/>
              </a:buCl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Museo Sans 100"/>
              </a:rPr>
              <a:t>A security baseline includes the best practices and recommendations on settings that impact security. </a:t>
            </a:r>
          </a:p>
          <a:p>
            <a:pPr marL="342900" lvl="0" indent="-342900" defTabSz="457200">
              <a:spcBef>
                <a:spcPct val="20000"/>
              </a:spcBef>
              <a:buClr>
                <a:srgbClr val="73BFDD"/>
              </a:buCl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Museo Sans 100"/>
              </a:rPr>
              <a:t>Intune partners with the same Windows security team that creates group policy security baselines. </a:t>
            </a:r>
          </a:p>
          <a:p>
            <a:pPr marL="342900" lvl="0" indent="-342900" defTabSz="457200">
              <a:spcBef>
                <a:spcPct val="20000"/>
              </a:spcBef>
              <a:buClr>
                <a:srgbClr val="73BFDD"/>
              </a:buCl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Museo Sans 100"/>
              </a:rPr>
              <a:t>These recommendations are based on guidance and extensive experience.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FF8360-8BF0-480B-85C1-49815024A5E1}"/>
              </a:ext>
            </a:extLst>
          </p:cNvPr>
          <p:cNvSpPr txBox="1">
            <a:spLocks/>
          </p:cNvSpPr>
          <p:nvPr/>
        </p:nvSpPr>
        <p:spPr>
          <a:xfrm>
            <a:off x="1774009" y="1107384"/>
            <a:ext cx="8499872" cy="556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Security baseline</a:t>
            </a:r>
          </a:p>
        </p:txBody>
      </p:sp>
    </p:spTree>
    <p:extLst>
      <p:ext uri="{BB962C8B-B14F-4D97-AF65-F5344CB8AC3E}">
        <p14:creationId xmlns:p14="http://schemas.microsoft.com/office/powerpoint/2010/main" val="426562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61CD75-3EFC-4500-A8C5-53D0AC8E3043}"/>
              </a:ext>
            </a:extLst>
          </p:cNvPr>
          <p:cNvSpPr/>
          <p:nvPr/>
        </p:nvSpPr>
        <p:spPr>
          <a:xfrm>
            <a:off x="4221808" y="3109898"/>
            <a:ext cx="1371406" cy="6857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644"/>
            <a:r>
              <a:rPr lang="en-US" sz="1200" dirty="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GP based security baseline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31B90D3-2ECE-4619-A461-D9AA761B4919}"/>
              </a:ext>
            </a:extLst>
          </p:cNvPr>
          <p:cNvSpPr/>
          <p:nvPr/>
        </p:nvSpPr>
        <p:spPr>
          <a:xfrm>
            <a:off x="6204616" y="2867760"/>
            <a:ext cx="1701373" cy="1167470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644"/>
            <a:r>
              <a:rPr lang="en-US" sz="1200" dirty="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Applicable for MDM/ AADJ?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178311-A99D-40E7-BF52-515EC8BD52C9}"/>
              </a:ext>
            </a:extLst>
          </p:cNvPr>
          <p:cNvSpPr/>
          <p:nvPr/>
        </p:nvSpPr>
        <p:spPr>
          <a:xfrm>
            <a:off x="8834253" y="3109898"/>
            <a:ext cx="1371406" cy="685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644"/>
            <a:r>
              <a:rPr lang="en-US" sz="1200" dirty="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MDM security baseline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E6454-CAFB-4D7E-8E41-5A57754A2B51}"/>
              </a:ext>
            </a:extLst>
          </p:cNvPr>
          <p:cNvSpPr/>
          <p:nvPr/>
        </p:nvSpPr>
        <p:spPr>
          <a:xfrm>
            <a:off x="8834253" y="4438568"/>
            <a:ext cx="1371406" cy="6857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644"/>
            <a:r>
              <a:rPr lang="en-US" sz="1200" dirty="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Companion GPO Security baseline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9514DF-6F50-41C8-82E5-F95E246663B8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7571682" y="3518849"/>
            <a:ext cx="746190" cy="177895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5B19BB-0315-4ACA-B10E-EAAF32489A7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593214" y="3451495"/>
            <a:ext cx="611402" cy="1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D9D824-1448-4662-895D-35F63233E4B3}"/>
              </a:ext>
            </a:extLst>
          </p:cNvPr>
          <p:cNvGrpSpPr/>
          <p:nvPr/>
        </p:nvGrpSpPr>
        <p:grpSpPr>
          <a:xfrm>
            <a:off x="1764793" y="2915825"/>
            <a:ext cx="1110045" cy="905527"/>
            <a:chOff x="1310795" y="1798719"/>
            <a:chExt cx="1480270" cy="1207539"/>
          </a:xfrm>
        </p:grpSpPr>
        <p:pic>
          <p:nvPicPr>
            <p:cNvPr id="12" name="Graphic 11" descr="Users">
              <a:extLst>
                <a:ext uri="{FF2B5EF4-FFF2-40B4-BE49-F238E27FC236}">
                  <a16:creationId xmlns:a16="http://schemas.microsoft.com/office/drawing/2014/main" id="{35D397E3-B91E-44A0-AE0F-B3CA762CB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9223" y="1798719"/>
              <a:ext cx="1009281" cy="10092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A285D3-AD01-4476-AADE-99621EB7D58A}"/>
                </a:ext>
              </a:extLst>
            </p:cNvPr>
            <p:cNvSpPr txBox="1"/>
            <p:nvPr/>
          </p:nvSpPr>
          <p:spPr>
            <a:xfrm>
              <a:off x="1310795" y="2575311"/>
              <a:ext cx="1480270" cy="4309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644"/>
              <a:r>
                <a:rPr lang="en-US" sz="1050" dirty="0"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External security experts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9751F4-B1B7-4800-B8FB-1132D688CCBF}"/>
              </a:ext>
            </a:extLst>
          </p:cNvPr>
          <p:cNvGrpSpPr/>
          <p:nvPr/>
        </p:nvGrpSpPr>
        <p:grpSpPr>
          <a:xfrm>
            <a:off x="1976965" y="4163100"/>
            <a:ext cx="685703" cy="1005805"/>
            <a:chOff x="298885" y="1851313"/>
            <a:chExt cx="914400" cy="1341262"/>
          </a:xfrm>
        </p:grpSpPr>
        <p:pic>
          <p:nvPicPr>
            <p:cNvPr id="15" name="Graphic 14" descr="Woman">
              <a:extLst>
                <a:ext uri="{FF2B5EF4-FFF2-40B4-BE49-F238E27FC236}">
                  <a16:creationId xmlns:a16="http://schemas.microsoft.com/office/drawing/2014/main" id="{8740D3F3-62BD-4D06-A780-5EF3932C2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885" y="1851313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09CD0A-3019-4D79-8D51-82341BEA7609}"/>
                </a:ext>
              </a:extLst>
            </p:cNvPr>
            <p:cNvSpPr txBox="1"/>
            <p:nvPr/>
          </p:nvSpPr>
          <p:spPr>
            <a:xfrm>
              <a:off x="316777" y="2761628"/>
              <a:ext cx="847772" cy="4309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644"/>
              <a:r>
                <a:rPr lang="en-US" sz="1050" dirty="0"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Customer input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A1F3DF-80FC-4069-8DFC-7D8664023494}"/>
              </a:ext>
            </a:extLst>
          </p:cNvPr>
          <p:cNvGrpSpPr/>
          <p:nvPr/>
        </p:nvGrpSpPr>
        <p:grpSpPr>
          <a:xfrm>
            <a:off x="1818833" y="1670868"/>
            <a:ext cx="971981" cy="982711"/>
            <a:chOff x="312565" y="1758812"/>
            <a:chExt cx="1296158" cy="13104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0F4D50-AAF6-4C55-B2B4-7DDAB4564392}"/>
                </a:ext>
              </a:extLst>
            </p:cNvPr>
            <p:cNvSpPr txBox="1"/>
            <p:nvPr/>
          </p:nvSpPr>
          <p:spPr>
            <a:xfrm>
              <a:off x="312565" y="2422856"/>
              <a:ext cx="1296158" cy="6464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644"/>
              <a:r>
                <a:rPr lang="en-US" sz="1050" dirty="0"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Microsoft Security Assurance</a:t>
              </a:r>
            </a:p>
          </p:txBody>
        </p:sp>
        <p:pic>
          <p:nvPicPr>
            <p:cNvPr id="19" name="Graphic 18" descr="Key">
              <a:extLst>
                <a:ext uri="{FF2B5EF4-FFF2-40B4-BE49-F238E27FC236}">
                  <a16:creationId xmlns:a16="http://schemas.microsoft.com/office/drawing/2014/main" id="{E7CE4A1E-249C-4D8E-8DF8-E8DA3712A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4085" y="1758812"/>
              <a:ext cx="786314" cy="786314"/>
            </a:xfrm>
            <a:prstGeom prst="rect">
              <a:avLst/>
            </a:prstGeom>
          </p:spPr>
        </p:pic>
      </p:grp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DAB93E1-F438-4C2F-B3EE-4CDB87AAA79A}"/>
              </a:ext>
            </a:extLst>
          </p:cNvPr>
          <p:cNvSpPr/>
          <p:nvPr/>
        </p:nvSpPr>
        <p:spPr>
          <a:xfrm>
            <a:off x="2834973" y="1800711"/>
            <a:ext cx="331935" cy="3434906"/>
          </a:xfrm>
          <a:prstGeom prst="rightBrac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644"/>
            <a:endParaRPr lang="en-US" sz="1324" dirty="0">
              <a:solidFill>
                <a:srgbClr val="1A1A1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B06455-C64E-46FC-98A1-A1289CA95AF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361429" y="2568724"/>
            <a:ext cx="3693873" cy="29903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22B3D6F-529E-4EFD-9C36-21A64F124E8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375759" y="3795601"/>
            <a:ext cx="1531752" cy="222699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F1032C-B194-4463-998F-3C17DDA9D510}"/>
              </a:ext>
            </a:extLst>
          </p:cNvPr>
          <p:cNvSpPr txBox="1"/>
          <p:nvPr/>
        </p:nvSpPr>
        <p:spPr>
          <a:xfrm>
            <a:off x="8171566" y="4504460"/>
            <a:ext cx="459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644"/>
            <a:r>
              <a:rPr lang="en-US" sz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F463E0-0737-47E0-A7B2-76B95AB04EF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905988" y="3451495"/>
            <a:ext cx="928265" cy="1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306EE7-0ADF-4F38-B763-0E7A1E888A91}"/>
              </a:ext>
            </a:extLst>
          </p:cNvPr>
          <p:cNvSpPr txBox="1"/>
          <p:nvPr/>
        </p:nvSpPr>
        <p:spPr>
          <a:xfrm>
            <a:off x="8171566" y="3175791"/>
            <a:ext cx="459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644"/>
            <a:r>
              <a:rPr lang="en-US" sz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9106E0-4300-4F9A-BD6B-B2661E086050}"/>
              </a:ext>
            </a:extLst>
          </p:cNvPr>
          <p:cNvSpPr/>
          <p:nvPr/>
        </p:nvSpPr>
        <p:spPr>
          <a:xfrm>
            <a:off x="838200" y="6211964"/>
            <a:ext cx="5492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https://docs.microsoft.com/en-us/intune/whats-new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5D991FF-FBAF-45A4-BDCF-4CD464195D79}"/>
              </a:ext>
            </a:extLst>
          </p:cNvPr>
          <p:cNvSpPr txBox="1">
            <a:spLocks/>
          </p:cNvSpPr>
          <p:nvPr/>
        </p:nvSpPr>
        <p:spPr>
          <a:xfrm>
            <a:off x="1774009" y="1107384"/>
            <a:ext cx="8499872" cy="556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Security baseline process</a:t>
            </a:r>
          </a:p>
        </p:txBody>
      </p:sp>
    </p:spTree>
    <p:extLst>
      <p:ext uri="{BB962C8B-B14F-4D97-AF65-F5344CB8AC3E}">
        <p14:creationId xmlns:p14="http://schemas.microsoft.com/office/powerpoint/2010/main" val="173539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 animBg="1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25B90-EB38-485A-A8B0-F53A632D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Graphic 6" descr="Presentation with Media">
            <a:extLst>
              <a:ext uri="{FF2B5EF4-FFF2-40B4-BE49-F238E27FC236}">
                <a16:creationId xmlns:a16="http://schemas.microsoft.com/office/drawing/2014/main" id="{B2D16A10-75A1-4984-8C15-78A8F148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4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1546-1739-4434-954B-B2F14F78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796" y="2270687"/>
            <a:ext cx="9511875" cy="3906276"/>
          </a:xfrm>
        </p:spPr>
        <p:txBody>
          <a:bodyPr>
            <a:normAutofit/>
          </a:bodyPr>
          <a:lstStyle/>
          <a:p>
            <a:r>
              <a:rPr lang="nb-NO" sz="2000" dirty="0"/>
              <a:t>DJ Windows Server</a:t>
            </a:r>
          </a:p>
          <a:p>
            <a:pPr lvl="1"/>
            <a:r>
              <a:rPr lang="en-US" sz="1600" dirty="0"/>
              <a:t>Intune Connector for Active Directory (Preview)</a:t>
            </a:r>
          </a:p>
          <a:p>
            <a:r>
              <a:rPr lang="en-US" sz="2000" dirty="0"/>
              <a:t>Autopilot Profile assigned to a (Dynamic) Group</a:t>
            </a:r>
          </a:p>
          <a:p>
            <a:r>
              <a:rPr lang="en-US" sz="2000" dirty="0"/>
              <a:t>OU in AD where we can add the H-AADJ device</a:t>
            </a:r>
          </a:p>
          <a:p>
            <a:r>
              <a:rPr lang="en-US" sz="2000" dirty="0"/>
              <a:t>Connected to Corporate network (AD) (no VPN)</a:t>
            </a:r>
          </a:p>
          <a:p>
            <a:r>
              <a:rPr lang="en-US" sz="2000" dirty="0"/>
              <a:t>Windows 10 </a:t>
            </a:r>
            <a:r>
              <a:rPr lang="en-US" sz="2000" dirty="0" err="1"/>
              <a:t>Oktober</a:t>
            </a:r>
            <a:r>
              <a:rPr lang="en-US" sz="2000" dirty="0"/>
              <a:t> 2018 update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D74591-FC72-498E-A2F4-BE0D71CAA9F0}"/>
              </a:ext>
            </a:extLst>
          </p:cNvPr>
          <p:cNvSpPr txBox="1">
            <a:spLocks/>
          </p:cNvSpPr>
          <p:nvPr/>
        </p:nvSpPr>
        <p:spPr>
          <a:xfrm>
            <a:off x="1774009" y="1107384"/>
            <a:ext cx="8499872" cy="556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Windows Autopilot //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User-Driven deployment with Hybrid Azure AD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16C3B7-9E14-4281-8CFC-8789FA4F1E9F}"/>
              </a:ext>
            </a:extLst>
          </p:cNvPr>
          <p:cNvSpPr txBox="1">
            <a:spLocks/>
          </p:cNvSpPr>
          <p:nvPr/>
        </p:nvSpPr>
        <p:spPr>
          <a:xfrm>
            <a:off x="1774009" y="1443539"/>
            <a:ext cx="8499872" cy="556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318029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709AD425B77D43A7057748556322AA" ma:contentTypeVersion="15" ma:contentTypeDescription="Create a new document." ma:contentTypeScope="" ma:versionID="629f4002d1a4e36a617fb16ff92ec94c">
  <xsd:schema xmlns:xsd="http://www.w3.org/2001/XMLSchema" xmlns:xs="http://www.w3.org/2001/XMLSchema" xmlns:p="http://schemas.microsoft.com/office/2006/metadata/properties" xmlns:ns2="56d91db1-f63d-4b8d-bca2-c1351384f654" xmlns:ns3="c0eff96d-1f37-466c-ba35-058e7e701562" targetNamespace="http://schemas.microsoft.com/office/2006/metadata/properties" ma:root="true" ma:fieldsID="07255ae3fb2d42935a2ce1f962a2083e" ns2:_="" ns3:_="">
    <xsd:import namespace="56d91db1-f63d-4b8d-bca2-c1351384f654"/>
    <xsd:import namespace="c0eff96d-1f37-466c-ba35-058e7e701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91db1-f63d-4b8d-bca2-c1351384f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4eff68d-7018-4577-b895-55ff312497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f96d-1f37-466c-ba35-058e7e7015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e5c189d3-f195-412f-a3a1-df75119180a5}" ma:internalName="TaxCatchAll" ma:showField="CatchAllData" ma:web="c0eff96d-1f37-466c-ba35-058e7e7015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6d91db1-f63d-4b8d-bca2-c1351384f654">
      <Terms xmlns="http://schemas.microsoft.com/office/infopath/2007/PartnerControls"/>
    </lcf76f155ced4ddcb4097134ff3c332f>
    <TaxCatchAll xmlns="c0eff96d-1f37-466c-ba35-058e7e701562" xsi:nil="true"/>
  </documentManagement>
</p:properties>
</file>

<file path=customXml/itemProps1.xml><?xml version="1.0" encoding="utf-8"?>
<ds:datastoreItem xmlns:ds="http://schemas.openxmlformats.org/officeDocument/2006/customXml" ds:itemID="{C5F8E7F1-D740-4EBC-BC5B-03C741111691}"/>
</file>

<file path=customXml/itemProps2.xml><?xml version="1.0" encoding="utf-8"?>
<ds:datastoreItem xmlns:ds="http://schemas.openxmlformats.org/officeDocument/2006/customXml" ds:itemID="{74214032-2E6E-403B-A8CD-FF9E052B40B5}"/>
</file>

<file path=customXml/itemProps3.xml><?xml version="1.0" encoding="utf-8"?>
<ds:datastoreItem xmlns:ds="http://schemas.openxmlformats.org/officeDocument/2006/customXml" ds:itemID="{26067921-49EC-401C-B08C-A66E0D67C7B8}"/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546</Words>
  <Application>Microsoft Office PowerPoint</Application>
  <PresentationFormat>Widescreen</PresentationFormat>
  <Paragraphs>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Museo Sans 100</vt:lpstr>
      <vt:lpstr>Segoe UI</vt:lpstr>
      <vt:lpstr>Office Theme</vt:lpstr>
      <vt:lpstr>What’s new in  Microsoft Intune</vt:lpstr>
      <vt:lpstr>PowerPoint Presentation</vt:lpstr>
      <vt:lpstr>PowerPoint Presentation</vt:lpstr>
      <vt:lpstr>Impossible to cover all new features in 30 min  These "gems" are worth mentioning</vt:lpstr>
      <vt:lpstr>Impossible to cover all new features in 30 min  These "gems" are worth showing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 Microsoft Intune</dc:title>
  <dc:creator>Marius A. Skovli</dc:creator>
  <cp:lastModifiedBy>Marius A. Skovli</cp:lastModifiedBy>
  <cp:revision>6</cp:revision>
  <dcterms:created xsi:type="dcterms:W3CDTF">2019-03-14T22:37:43Z</dcterms:created>
  <dcterms:modified xsi:type="dcterms:W3CDTF">2019-03-15T10:17:48Z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89a92c-4ee9-45c6-91cf-7da55524d2d1_Enabled">
    <vt:lpwstr>True</vt:lpwstr>
  </property>
  <property fmtid="{D5CDD505-2E9C-101B-9397-08002B2CF9AE}" pid="3" name="MSIP_Label_7889a92c-4ee9-45c6-91cf-7da55524d2d1_SiteId">
    <vt:lpwstr>b6909603-e5a8-497d-8fdb-7f10240fdc13</vt:lpwstr>
  </property>
  <property fmtid="{D5CDD505-2E9C-101B-9397-08002B2CF9AE}" pid="4" name="MSIP_Label_7889a92c-4ee9-45c6-91cf-7da55524d2d1_Owner">
    <vt:lpwstr>mas@ctglobalservices.com</vt:lpwstr>
  </property>
  <property fmtid="{D5CDD505-2E9C-101B-9397-08002B2CF9AE}" pid="5" name="MSIP_Label_7889a92c-4ee9-45c6-91cf-7da55524d2d1_SetDate">
    <vt:lpwstr>2019-03-15T07:31:09.5365259Z</vt:lpwstr>
  </property>
  <property fmtid="{D5CDD505-2E9C-101B-9397-08002B2CF9AE}" pid="6" name="MSIP_Label_7889a92c-4ee9-45c6-91cf-7da55524d2d1_Name">
    <vt:lpwstr>Non-Business</vt:lpwstr>
  </property>
  <property fmtid="{D5CDD505-2E9C-101B-9397-08002B2CF9AE}" pid="7" name="MSIP_Label_7889a92c-4ee9-45c6-91cf-7da55524d2d1_Application">
    <vt:lpwstr>Microsoft Azure Information Protection</vt:lpwstr>
  </property>
  <property fmtid="{D5CDD505-2E9C-101B-9397-08002B2CF9AE}" pid="8" name="MSIP_Label_7889a92c-4ee9-45c6-91cf-7da55524d2d1_Extended_MSFT_Method">
    <vt:lpwstr>Manual</vt:lpwstr>
  </property>
  <property fmtid="{D5CDD505-2E9C-101B-9397-08002B2CF9AE}" pid="9" name="Sensitivity">
    <vt:lpwstr>Non-Business</vt:lpwstr>
  </property>
  <property fmtid="{D5CDD505-2E9C-101B-9397-08002B2CF9AE}" pid="10" name="ContentTypeId">
    <vt:lpwstr>0x010100D7709AD425B77D43A7057748556322AA</vt:lpwstr>
  </property>
  <property fmtid="{D5CDD505-2E9C-101B-9397-08002B2CF9AE}" pid="11" name="MediaServiceImageTags">
    <vt:lpwstr/>
  </property>
</Properties>
</file>