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15">
          <p15:clr>
            <a:srgbClr val="747775"/>
          </p15:clr>
        </p15:guide>
      </p15:sldGuideLst>
    </p:ext>
    <p:ext uri="GoogleSlidesCustomDataVersion2">
      <go:slidesCustomData xmlns:go="http://customooxmlschemas.google.com/" r:id="rId37" roundtripDataSignature="AMtx7mgKh/jIxZMaKHnSG3Vpw0w27uH5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1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OpenSans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OpenSans-italic.fntdata"/><Relationship Id="rId12" Type="http://schemas.openxmlformats.org/officeDocument/2006/relationships/slide" Target="slides/slide7.xml"/><Relationship Id="rId34" Type="http://schemas.openxmlformats.org/officeDocument/2006/relationships/font" Target="fonts/OpenSans-bold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Find number of observations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17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17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" name="Google Shape;18;p1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2" name="Google Shape;32;p22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3" name="Google Shape;33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4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2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2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8" name="Google Shape;48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utchessny.gov/publictransit" TargetMode="External"/><Relationship Id="rId4" Type="http://schemas.openxmlformats.org/officeDocument/2006/relationships/hyperlink" Target="https://www.myrts.com/Livingston" TargetMode="External"/><Relationship Id="rId5" Type="http://schemas.openxmlformats.org/officeDocument/2006/relationships/hyperlink" Target="https://www.nicebus.com/" TargetMode="External"/><Relationship Id="rId6" Type="http://schemas.openxmlformats.org/officeDocument/2006/relationships/hyperlink" Target="http://www.uber.com/global/en/cities/" TargetMode="External"/><Relationship Id="rId7" Type="http://schemas.openxmlformats.org/officeDocument/2006/relationships/hyperlink" Target="http://www.lyft.com/cities" TargetMode="Externa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Transportation Accessibility and Its Impact on Livingston County, NY</a:t>
            </a:r>
            <a:endParaRPr sz="32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Misfer Mohammed Hamid &amp; Emily Peters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ctrTitle"/>
          </p:nvPr>
        </p:nvSpPr>
        <p:spPr>
          <a:xfrm>
            <a:off x="3044700" y="1365747"/>
            <a:ext cx="3054600" cy="24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Comparative Analysis: </a:t>
            </a:r>
            <a:r>
              <a:rPr lang="en"/>
              <a:t>Health Outcomes Among Similar Counties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5" y="164350"/>
            <a:ext cx="8931075" cy="43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253625" y="4707275"/>
            <a:ext cx="8520600" cy="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Sources: CDC.GOV , DATACOMMONS.ORG &amp; ETC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Robust Check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5050575" y="1147225"/>
            <a:ext cx="3999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Sources:</a:t>
            </a:r>
            <a:endParaRPr/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rPr lang="en"/>
              <a:t>Merge 2023 Current Population Survey (CPS) Annual Social and Economic Supplement (ASEC) with SVI. </a:t>
            </a:r>
            <a:endParaRPr/>
          </a:p>
          <a:p>
            <a:pPr indent="-3175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Observation Total: 4219</a:t>
            </a:r>
            <a:endParaRPr/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2"/>
          <p:cNvSpPr txBox="1"/>
          <p:nvPr>
            <p:ph idx="2" type="body"/>
          </p:nvPr>
        </p:nvSpPr>
        <p:spPr>
          <a:xfrm>
            <a:off x="280200" y="1147225"/>
            <a:ext cx="39999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Key Variables:</a:t>
            </a:r>
            <a:endParaRPr/>
          </a:p>
          <a:p>
            <a:pPr indent="-3111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SNAP:</a:t>
            </a:r>
            <a:r>
              <a:rPr lang="en" sz="1300"/>
              <a:t> Received Supplemental Nutrition Assistance Program benefits (yes/no);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Unemployment:</a:t>
            </a:r>
            <a:r>
              <a:rPr lang="en" sz="1300"/>
              <a:t> Currently unemployed (yes/no);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Fair/Poor Health:</a:t>
            </a:r>
            <a:r>
              <a:rPr lang="en" sz="1300"/>
              <a:t> Self-reported fair or poor health status;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Vision Difficulty:</a:t>
            </a:r>
            <a:r>
              <a:rPr lang="en" sz="1300"/>
              <a:t> Difficulty seeing even with glasses;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Mobility Limitation:</a:t>
            </a:r>
            <a:r>
              <a:rPr lang="en" sz="1300"/>
              <a:t> Serious difficulty walking or climbing stairs;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Any Disability:</a:t>
            </a:r>
            <a:r>
              <a:rPr lang="en" sz="1300"/>
              <a:t> Affirmative response to any of six CPS physical/cognitive difficulties;</a:t>
            </a:r>
            <a:endParaRPr sz="1300"/>
          </a:p>
          <a:p>
            <a:pPr indent="-311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solidFill>
                  <a:schemeClr val="lt2"/>
                </a:solidFill>
              </a:rPr>
              <a:t>Work Disability: </a:t>
            </a:r>
            <a:r>
              <a:rPr lang="en" sz="1300"/>
              <a:t>Health problem or disability that limits or prevents work.</a:t>
            </a:r>
            <a:endParaRPr sz="1300"/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" name="Google Shape;147;p12"/>
          <p:cNvSpPr txBox="1"/>
          <p:nvPr/>
        </p:nvSpPr>
        <p:spPr>
          <a:xfrm>
            <a:off x="280200" y="4057200"/>
            <a:ext cx="3999900" cy="1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Main Independent Variable: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rPr>
              <a:t>No Vehicle (%):</a:t>
            </a: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Share of households without a vehicle in respondent’s county (from SVI).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Robust Check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482700" y="1094075"/>
            <a:ext cx="85206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Model: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𝑂𝑢𝑡𝑐𝑜𝑚𝑒</a:t>
            </a:r>
            <a:r>
              <a:rPr b="0" baseline="-2500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𝑖𝑐</a:t>
            </a: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= 𝛽₀ + 𝛽₁·𝑁𝑜𝑉𝑒ℎ𝑖𝑐𝑙𝑒𝑃𝑐𝑡</a:t>
            </a:r>
            <a:r>
              <a:rPr b="0" baseline="-2500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𝑐</a:t>
            </a: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+ 𝛽₂·𝑋</a:t>
            </a:r>
            <a:r>
              <a:rPr b="0" baseline="-2500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𝑖𝑐</a:t>
            </a: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𝜀</a:t>
            </a:r>
            <a:r>
              <a:rPr b="0" baseline="-2500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𝑖𝑐</a:t>
            </a:r>
            <a:endParaRPr b="0" baseline="-2500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Control variables (X</a:t>
            </a:r>
            <a:r>
              <a:rPr b="0" baseline="-2500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ic</a:t>
            </a: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 include: 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Gender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 groups (18-44, 45-64, 65+) 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race/ethnicity (NH-white, NH-black, Hispanic, and NH-other) 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Educational attainment is grouped into standard categories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Insurance status is captured by a binary variable indicating whether the respondent has any private health insurance 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65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Poverty indicator identifies individuals with income below the federal poverty threshold.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*CPS weights and strata used to produce population-representative estimates.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Robust Check</a:t>
            </a:r>
            <a:endParaRPr/>
          </a:p>
        </p:txBody>
      </p:sp>
      <p:sp>
        <p:nvSpPr>
          <p:cNvPr id="159" name="Google Shape;159;p14"/>
          <p:cNvSpPr txBox="1"/>
          <p:nvPr/>
        </p:nvSpPr>
        <p:spPr>
          <a:xfrm>
            <a:off x="482700" y="1094075"/>
            <a:ext cx="8520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624" y="1094075"/>
            <a:ext cx="5396750" cy="392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Demand-Side Analysis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percentiles of no-vehicle households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similar counties to Livingston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Supply-Side Analysis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each county’s public transportation systems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Comparative Analysis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relationships between the no vehicle percentage, other SVI factors, and public transportation availability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Robust Check</a:t>
            </a:r>
            <a:endParaRPr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 relationships between health outcomes and the no vehicle percentage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/>
              <a:t>Demand-Side Analysis:</a:t>
            </a:r>
            <a:r>
              <a:rPr lang="en" sz="3400"/>
              <a:t> Households Without Vehicles</a:t>
            </a:r>
            <a:endParaRPr sz="3400"/>
          </a:p>
        </p:txBody>
      </p:sp>
      <p:sp>
        <p:nvSpPr>
          <p:cNvPr id="69" name="Google Shape;69;p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Data Source: CDC/ATSDR 2022 SVI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Calculate average percentile of households with no personal vehicle per county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Filter through values within 2% of Livingston County</a:t>
            </a:r>
            <a:endParaRPr/>
          </a:p>
        </p:txBody>
      </p:sp>
      <p:sp>
        <p:nvSpPr>
          <p:cNvPr id="70" name="Google Shape;70;p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Dutchess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Lewis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Livingston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Madison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Ontario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Nassau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Schoharie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Tioga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Ulster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Wayne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Wyoming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/>
              <a:t>Demand-Side Analysis:</a:t>
            </a:r>
            <a:r>
              <a:rPr lang="en" sz="3400"/>
              <a:t> County Locations</a:t>
            </a:r>
            <a:endParaRPr sz="3400"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875" y="1232925"/>
            <a:ext cx="5210253" cy="369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1700" y="5827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/>
              <a:t>Demand-Side Analysis:</a:t>
            </a:r>
            <a:r>
              <a:rPr lang="en" sz="3400"/>
              <a:t> County Populations</a:t>
            </a:r>
            <a:endParaRPr sz="3400"/>
          </a:p>
        </p:txBody>
      </p:sp>
      <p:sp>
        <p:nvSpPr>
          <p:cNvPr id="82" name="Google Shape;82;p4"/>
          <p:cNvSpPr/>
          <p:nvPr/>
        </p:nvSpPr>
        <p:spPr>
          <a:xfrm>
            <a:off x="1755275" y="3157825"/>
            <a:ext cx="148200" cy="14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4000" y="889575"/>
            <a:ext cx="7215989" cy="417462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1316075" y="2152350"/>
            <a:ext cx="416700" cy="25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 M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1316075" y="3037075"/>
            <a:ext cx="416700" cy="32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500k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129175" y="4654000"/>
            <a:ext cx="8520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8"/>
              <a:buNone/>
            </a:pP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Sources: </a:t>
            </a:r>
            <a:r>
              <a:rPr lang="en" sz="1200">
                <a:solidFill>
                  <a:srgbClr val="3B82F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Dutchess County Public Transit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3B82F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RTS Livingston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200">
                <a:solidFill>
                  <a:srgbClr val="3B82F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NICE Bus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[Uber/Lyft Coverage](</a:t>
            </a:r>
            <a:r>
              <a:rPr lang="en" sz="1200">
                <a:solidFill>
                  <a:srgbClr val="3B82F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www.uber.com/global/en/cities/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sz="1200">
                <a:solidFill>
                  <a:srgbClr val="3B82F6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www.lyft.com/cities</a:t>
            </a:r>
            <a:r>
              <a:rPr lang="en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)&amp; ETC</a:t>
            </a:r>
            <a:endParaRPr sz="1300"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5150" y="99150"/>
            <a:ext cx="8464625" cy="434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/>
              <a:t>Supply-Side Analysis:</a:t>
            </a:r>
            <a:r>
              <a:rPr lang="en" sz="3400"/>
              <a:t> Transit Service Levels</a:t>
            </a:r>
            <a:endParaRPr sz="3400"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307AF3"/>
                </a:solidFill>
              </a:rPr>
              <a:t>Best-Served: Nassau County</a:t>
            </a:r>
            <a:endParaRPr b="1" sz="1400">
              <a:solidFill>
                <a:srgbClr val="307AF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/>
              <a:t>24+ public bus routes (NICE Bus)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/>
              <a:t>Direct NYC connections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/>
              <a:t>24/7 ride-hailing availability</a:t>
            </a:r>
            <a:endParaRPr sz="1400"/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" sz="1400">
                <a:solidFill>
                  <a:srgbClr val="307AF3"/>
                </a:solidFill>
              </a:rPr>
              <a:t>Well-Served: Ulster and Ontario Counties</a:t>
            </a:r>
            <a:endParaRPr b="1" sz="1400">
              <a:solidFill>
                <a:srgbClr val="307AF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/>
              <a:t>Weekend service (Ulster)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sz="1400"/>
              <a:t>Low-cost fares (Ontario)</a:t>
            </a:r>
            <a:endParaRPr sz="1400"/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400">
              <a:highlight>
                <a:srgbClr val="1B212C"/>
              </a:highlight>
            </a:endParaRPr>
          </a:p>
        </p:txBody>
      </p:sp>
      <p:sp>
        <p:nvSpPr>
          <p:cNvPr id="98" name="Google Shape;98;p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>
                <a:solidFill>
                  <a:srgbClr val="307AF3"/>
                </a:solidFill>
              </a:rPr>
              <a:t>Limited Service: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5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/>
              <a:t>Lewis, Schoharie, Wyoming Counties</a:t>
            </a:r>
            <a:endParaRPr b="1"/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/>
              <a:t>Demand-response transit only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/>
              <a:t>Weekday-only operations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/>
              <a:t>Minimal private transportation options</a:t>
            </a:r>
            <a:endParaRPr/>
          </a:p>
          <a:p>
            <a:pPr indent="0" lvl="0" marL="0" rtl="0" algn="l">
              <a:lnSpc>
                <a:spcPct val="15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>
                <a:solidFill>
                  <a:srgbClr val="307AF3"/>
                </a:solidFill>
              </a:rPr>
              <a:t>Variable Service:</a:t>
            </a:r>
            <a:endParaRPr b="1">
              <a:solidFill>
                <a:srgbClr val="307AF3"/>
              </a:solidFill>
            </a:endParaRPr>
          </a:p>
          <a:p>
            <a:pPr indent="0" lvl="0" marL="0" rtl="0" algn="l">
              <a:lnSpc>
                <a:spcPct val="15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/>
              <a:t> Dutchess, Livingston Counties</a:t>
            </a:r>
            <a:endParaRPr b="1"/>
          </a:p>
          <a:p>
            <a:pPr indent="-317500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/>
              <a:t>Adequate urban coverage</a:t>
            </a:r>
            <a:endParaRPr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/>
              <a:t>Rural areas face long wait times and high costs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101275"/>
            <a:ext cx="8520600" cy="10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80"/>
              <a:t>Supply-Side Analysis:</a:t>
            </a:r>
            <a:r>
              <a:rPr lang="en" sz="3480"/>
              <a:t> Classification of Public Transportation, With Respect to Availability</a:t>
            </a:r>
            <a:endParaRPr sz="3480"/>
          </a:p>
        </p:txBody>
      </p:sp>
      <p:grpSp>
        <p:nvGrpSpPr>
          <p:cNvPr id="104" name="Google Shape;104;p7"/>
          <p:cNvGrpSpPr/>
          <p:nvPr/>
        </p:nvGrpSpPr>
        <p:grpSpPr>
          <a:xfrm>
            <a:off x="5633992" y="1542413"/>
            <a:ext cx="3305700" cy="3483050"/>
            <a:chOff x="5632317" y="1189775"/>
            <a:chExt cx="3305700" cy="3483050"/>
          </a:xfrm>
        </p:grpSpPr>
        <p:sp>
          <p:nvSpPr>
            <p:cNvPr id="105" name="Google Shape;105;p7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Good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7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Longer hours of operation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Weekend hours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0" y="1542514"/>
            <a:ext cx="3546900" cy="3482961"/>
            <a:chOff x="0" y="1189989"/>
            <a:chExt cx="3546900" cy="3482961"/>
          </a:xfrm>
        </p:grpSpPr>
        <p:sp>
          <p:nvSpPr>
            <p:cNvPr id="108" name="Google Shape;108;p7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fmla="val 50000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Unideal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7"/>
            <p:cNvSpPr txBox="1"/>
            <p:nvPr/>
          </p:nvSpPr>
          <p:spPr>
            <a:xfrm>
              <a:off x="454575" y="2057250"/>
              <a:ext cx="2653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Shortest hours of operation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○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 hours or less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Only available within the average workday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No weekend hours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10" name="Google Shape;110;p7"/>
          <p:cNvGrpSpPr/>
          <p:nvPr/>
        </p:nvGrpSpPr>
        <p:grpSpPr>
          <a:xfrm>
            <a:off x="2919154" y="1542463"/>
            <a:ext cx="3305700" cy="3483063"/>
            <a:chOff x="2944204" y="1189775"/>
            <a:chExt cx="3305700" cy="3483063"/>
          </a:xfrm>
        </p:grpSpPr>
        <p:sp>
          <p:nvSpPr>
            <p:cNvPr id="111" name="Google Shape;111;p7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fmla="val 50000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Sufficient</a:t>
              </a:r>
              <a:endParaRPr b="0" i="0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7"/>
            <p:cNvSpPr txBox="1"/>
            <p:nvPr/>
          </p:nvSpPr>
          <p:spPr>
            <a:xfrm>
              <a:off x="3325575" y="2057138"/>
              <a:ext cx="25569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Longer hours of operation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1" marL="9144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○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Open 11-12 hours during the week 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048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Open Sans"/>
                <a:buChar char="●"/>
              </a:pPr>
              <a:r>
                <a:rPr b="0" i="0" lang="en" sz="12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No weekend hours</a:t>
              </a:r>
              <a:endPara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3" name="Google Shape;113;p7"/>
          <p:cNvSpPr txBox="1"/>
          <p:nvPr/>
        </p:nvSpPr>
        <p:spPr>
          <a:xfrm>
            <a:off x="537300" y="3673575"/>
            <a:ext cx="24723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942A1"/>
                </a:solidFill>
                <a:latin typeface="Open Sans"/>
                <a:ea typeface="Open Sans"/>
                <a:cs typeface="Open Sans"/>
                <a:sym typeface="Open Sans"/>
              </a:rPr>
              <a:t>Lewis, Schoharie, Tioga, Wyoming</a:t>
            </a:r>
            <a:endParaRPr b="0" i="0" sz="1200" u="none" cap="none" strike="noStrike">
              <a:solidFill>
                <a:srgbClr val="0942A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3398700" y="3673575"/>
            <a:ext cx="24723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D5CDF"/>
                </a:solidFill>
                <a:latin typeface="Open Sans"/>
                <a:ea typeface="Open Sans"/>
                <a:cs typeface="Open Sans"/>
                <a:sym typeface="Open Sans"/>
              </a:rPr>
              <a:t>Dutchess, Livingston, Madison,</a:t>
            </a:r>
            <a:endParaRPr b="0" i="0" sz="1200" u="none" cap="none" strike="noStrike">
              <a:solidFill>
                <a:srgbClr val="0D5CD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D5CDF"/>
                </a:solidFill>
                <a:latin typeface="Open Sans"/>
                <a:ea typeface="Open Sans"/>
                <a:cs typeface="Open Sans"/>
                <a:sym typeface="Open Sans"/>
              </a:rPr>
              <a:t>Wayne</a:t>
            </a:r>
            <a:endParaRPr b="0" i="0" sz="1200" u="none" cap="none" strike="noStrike">
              <a:solidFill>
                <a:srgbClr val="0D5CD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6224850" y="3673575"/>
            <a:ext cx="24723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07AF3"/>
                </a:solidFill>
                <a:latin typeface="Open Sans"/>
                <a:ea typeface="Open Sans"/>
                <a:cs typeface="Open Sans"/>
                <a:sym typeface="Open Sans"/>
              </a:rPr>
              <a:t>Ontario, Nassau, Ulster</a:t>
            </a:r>
            <a:endParaRPr b="0" i="0" sz="1200" u="none" cap="none" strike="noStrike">
              <a:solidFill>
                <a:srgbClr val="307AF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11700" y="164425"/>
            <a:ext cx="85206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" sz="3400"/>
              <a:t>Comparative Analysis:</a:t>
            </a:r>
            <a:r>
              <a:rPr lang="en" sz="3400"/>
              <a:t> Social Vulnerability Factors Among Similar Counties</a:t>
            </a:r>
            <a:endParaRPr sz="3400"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 there a relationship between the percentage of households without a vehicle and other social vulnerability indicators?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causes counties with very similar no vehicle percentiles to have varying availability of public transportation?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Are other social vulnerability factors similar as well?</a:t>
            </a:r>
            <a:endParaRPr/>
          </a:p>
        </p:txBody>
      </p:sp>
      <p:sp>
        <p:nvSpPr>
          <p:cNvPr id="122" name="Google Shape;122;p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Variable Description: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AGE17:</a:t>
            </a:r>
            <a:r>
              <a:rPr lang="en"/>
              <a:t> households with person/people aged 17 or under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AGE65:</a:t>
            </a:r>
            <a:r>
              <a:rPr lang="en"/>
              <a:t> households with person/people aged 65 or over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DISABL:</a:t>
            </a:r>
            <a:r>
              <a:rPr lang="en"/>
              <a:t> people with a disability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MINRTY:</a:t>
            </a:r>
            <a:r>
              <a:rPr lang="en"/>
              <a:t> people who fall under minority status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NOHSDP:</a:t>
            </a:r>
            <a:r>
              <a:rPr lang="en"/>
              <a:t> people without a high school diploma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NOVEH:</a:t>
            </a:r>
            <a:r>
              <a:rPr lang="en"/>
              <a:t> households with no vehicle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UNEMP:</a:t>
            </a:r>
            <a:r>
              <a:rPr lang="en"/>
              <a:t> people who are unemployed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UNINSUR:</a:t>
            </a:r>
            <a:r>
              <a:rPr lang="en"/>
              <a:t> people who do not have health insurance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9" title="avg_factor_pct.jpe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675" y="0"/>
            <a:ext cx="82296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