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62" r:id="rId4"/>
    <p:sldId id="259" r:id="rId5"/>
    <p:sldId id="260" r:id="rId6"/>
    <p:sldId id="261"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 Konjeti" userId="eca318c174db1cd3" providerId="LiveId" clId="{03CC3FC7-38DC-4070-88E5-52786B89701A}"/>
    <pc:docChg chg="undo custSel addSld delSld modSld">
      <pc:chgData name="Ranjit Konjeti" userId="eca318c174db1cd3" providerId="LiveId" clId="{03CC3FC7-38DC-4070-88E5-52786B89701A}" dt="2017-12-04T04:12:11.008" v="1211" actId="255"/>
      <pc:docMkLst>
        <pc:docMk/>
      </pc:docMkLst>
      <pc:sldChg chg="addSp delSp modSp">
        <pc:chgData name="Ranjit Konjeti" userId="eca318c174db1cd3" providerId="LiveId" clId="{03CC3FC7-38DC-4070-88E5-52786B89701A}" dt="2017-11-20T06:10:23.623" v="965" actId="14100"/>
        <pc:sldMkLst>
          <pc:docMk/>
          <pc:sldMk cId="0" sldId="256"/>
        </pc:sldMkLst>
        <pc:spChg chg="add del mod">
          <ac:chgData name="Ranjit Konjeti" userId="eca318c174db1cd3" providerId="LiveId" clId="{03CC3FC7-38DC-4070-88E5-52786B89701A}" dt="2017-11-20T05:50:25.642" v="229" actId="478"/>
          <ac:spMkLst>
            <pc:docMk/>
            <pc:sldMk cId="0" sldId="256"/>
            <ac:spMk id="2" creationId="{47D18F8D-27C7-4466-A2B5-E232FBA66FB5}"/>
          </ac:spMkLst>
        </pc:spChg>
        <pc:spChg chg="add mod">
          <ac:chgData name="Ranjit Konjeti" userId="eca318c174db1cd3" providerId="LiveId" clId="{03CC3FC7-38DC-4070-88E5-52786B89701A}" dt="2017-11-20T06:10:00.943" v="962" actId="114"/>
          <ac:spMkLst>
            <pc:docMk/>
            <pc:sldMk cId="0" sldId="256"/>
            <ac:spMk id="3" creationId="{F2BC863B-A133-467F-898F-D73B7C9AA2BC}"/>
          </ac:spMkLst>
        </pc:spChg>
        <pc:spChg chg="mod">
          <ac:chgData name="Ranjit Konjeti" userId="eca318c174db1cd3" providerId="LiveId" clId="{03CC3FC7-38DC-4070-88E5-52786B89701A}" dt="2017-11-20T05:50:49.681" v="235" actId="20577"/>
          <ac:spMkLst>
            <pc:docMk/>
            <pc:sldMk cId="0" sldId="256"/>
            <ac:spMk id="107" creationId="{00000000-0000-0000-0000-000000000000}"/>
          </ac:spMkLst>
        </pc:spChg>
        <pc:spChg chg="mod">
          <ac:chgData name="Ranjit Konjeti" userId="eca318c174db1cd3" providerId="LiveId" clId="{03CC3FC7-38DC-4070-88E5-52786B89701A}" dt="2017-11-20T06:10:23.623" v="965" actId="14100"/>
          <ac:spMkLst>
            <pc:docMk/>
            <pc:sldMk cId="0" sldId="256"/>
            <ac:spMk id="108" creationId="{00000000-0000-0000-0000-000000000000}"/>
          </ac:spMkLst>
        </pc:spChg>
      </pc:sldChg>
      <pc:sldChg chg="add del">
        <pc:chgData name="Ranjit Konjeti" userId="eca318c174db1cd3" providerId="LiveId" clId="{03CC3FC7-38DC-4070-88E5-52786B89701A}" dt="2017-11-20T05:39:51.548" v="1" actId="2696"/>
        <pc:sldMkLst>
          <pc:docMk/>
          <pc:sldMk cId="1847713185" sldId="258"/>
        </pc:sldMkLst>
      </pc:sldChg>
      <pc:sldChg chg="addSp delSp modSp add modNotesTx">
        <pc:chgData name="Ranjit Konjeti" userId="eca318c174db1cd3" providerId="LiveId" clId="{03CC3FC7-38DC-4070-88E5-52786B89701A}" dt="2017-12-04T03:59:34.193" v="997" actId="6549"/>
        <pc:sldMkLst>
          <pc:docMk/>
          <pc:sldMk cId="2533442171" sldId="258"/>
        </pc:sldMkLst>
        <pc:spChg chg="add del mod">
          <ac:chgData name="Ranjit Konjeti" userId="eca318c174db1cd3" providerId="LiveId" clId="{03CC3FC7-38DC-4070-88E5-52786B89701A}" dt="2017-11-20T05:41:36.689" v="58" actId="20577"/>
          <ac:spMkLst>
            <pc:docMk/>
            <pc:sldMk cId="2533442171" sldId="258"/>
            <ac:spMk id="3" creationId="{0D370925-6AE6-435E-8FA4-5241DB699454}"/>
          </ac:spMkLst>
        </pc:spChg>
        <pc:spChg chg="add mod">
          <ac:chgData name="Ranjit Konjeti" userId="eca318c174db1cd3" providerId="LiveId" clId="{03CC3FC7-38DC-4070-88E5-52786B89701A}" dt="2017-12-04T03:59:34.193" v="997" actId="6549"/>
          <ac:spMkLst>
            <pc:docMk/>
            <pc:sldMk cId="2533442171" sldId="258"/>
            <ac:spMk id="4" creationId="{9EAB997A-39E0-446C-8A60-3BD1C536F670}"/>
          </ac:spMkLst>
        </pc:spChg>
      </pc:sldChg>
      <pc:sldChg chg="addSp modSp add">
        <pc:chgData name="Ranjit Konjeti" userId="eca318c174db1cd3" providerId="LiveId" clId="{03CC3FC7-38DC-4070-88E5-52786B89701A}" dt="2017-11-20T06:13:26.742" v="988" actId="20577"/>
        <pc:sldMkLst>
          <pc:docMk/>
          <pc:sldMk cId="2257105415" sldId="259"/>
        </pc:sldMkLst>
        <pc:spChg chg="add mod">
          <ac:chgData name="Ranjit Konjeti" userId="eca318c174db1cd3" providerId="LiveId" clId="{03CC3FC7-38DC-4070-88E5-52786B89701A}" dt="2017-11-20T06:13:26.742" v="988" actId="20577"/>
          <ac:spMkLst>
            <pc:docMk/>
            <pc:sldMk cId="2257105415" sldId="259"/>
            <ac:spMk id="3" creationId="{B2342FA0-FE77-421C-8CAD-B0DC9F0062D4}"/>
          </ac:spMkLst>
        </pc:spChg>
        <pc:picChg chg="add mod">
          <ac:chgData name="Ranjit Konjeti" userId="eca318c174db1cd3" providerId="LiveId" clId="{03CC3FC7-38DC-4070-88E5-52786B89701A}" dt="2017-11-20T06:12:44.234" v="983" actId="14100"/>
          <ac:picMkLst>
            <pc:docMk/>
            <pc:sldMk cId="2257105415" sldId="259"/>
            <ac:picMk id="5" creationId="{265BD286-6655-4A62-B054-284ECEDDB73A}"/>
          </ac:picMkLst>
        </pc:picChg>
      </pc:sldChg>
      <pc:sldChg chg="addSp delSp modSp add">
        <pc:chgData name="Ranjit Konjeti" userId="eca318c174db1cd3" providerId="LiveId" clId="{03CC3FC7-38DC-4070-88E5-52786B89701A}" dt="2017-11-20T06:49:56.662" v="993" actId="14100"/>
        <pc:sldMkLst>
          <pc:docMk/>
          <pc:sldMk cId="3174136396" sldId="260"/>
        </pc:sldMkLst>
        <pc:spChg chg="add mod">
          <ac:chgData name="Ranjit Konjeti" userId="eca318c174db1cd3" providerId="LiveId" clId="{03CC3FC7-38DC-4070-88E5-52786B89701A}" dt="2017-11-20T06:49:52.427" v="992" actId="1076"/>
          <ac:spMkLst>
            <pc:docMk/>
            <pc:sldMk cId="3174136396" sldId="260"/>
            <ac:spMk id="3" creationId="{9A302678-485C-4E24-ADA7-1277BBB4DE20}"/>
          </ac:spMkLst>
        </pc:spChg>
        <pc:spChg chg="add del">
          <ac:chgData name="Ranjit Konjeti" userId="eca318c174db1cd3" providerId="LiveId" clId="{03CC3FC7-38DC-4070-88E5-52786B89701A}" dt="2017-11-20T06:04:06.282" v="951" actId="20577"/>
          <ac:spMkLst>
            <pc:docMk/>
            <pc:sldMk cId="3174136396" sldId="260"/>
            <ac:spMk id="4" creationId="{BC3C17AD-7555-4BAB-93C0-06EB174FAE0E}"/>
          </ac:spMkLst>
        </pc:spChg>
        <pc:spChg chg="add del mod">
          <ac:chgData name="Ranjit Konjeti" userId="eca318c174db1cd3" providerId="LiveId" clId="{03CC3FC7-38DC-4070-88E5-52786B89701A}" dt="2017-11-20T06:05:22.274" v="960" actId="20577"/>
          <ac:spMkLst>
            <pc:docMk/>
            <pc:sldMk cId="3174136396" sldId="260"/>
            <ac:spMk id="5" creationId="{20BC9514-DFE8-4609-8262-35BE382ABF42}"/>
          </ac:spMkLst>
        </pc:spChg>
        <pc:picChg chg="add mod">
          <ac:chgData name="Ranjit Konjeti" userId="eca318c174db1cd3" providerId="LiveId" clId="{03CC3FC7-38DC-4070-88E5-52786B89701A}" dt="2017-11-20T06:49:56.662" v="993" actId="14100"/>
          <ac:picMkLst>
            <pc:docMk/>
            <pc:sldMk cId="3174136396" sldId="260"/>
            <ac:picMk id="7" creationId="{E15882AF-359B-49E7-9E12-09799F5A32DA}"/>
          </ac:picMkLst>
        </pc:picChg>
      </pc:sldChg>
      <pc:sldChg chg="addSp delSp modSp add">
        <pc:chgData name="Ranjit Konjeti" userId="eca318c174db1cd3" providerId="LiveId" clId="{03CC3FC7-38DC-4070-88E5-52786B89701A}" dt="2017-12-04T04:12:11.008" v="1211" actId="255"/>
        <pc:sldMkLst>
          <pc:docMk/>
          <pc:sldMk cId="4106686005" sldId="261"/>
        </pc:sldMkLst>
        <pc:spChg chg="add mod">
          <ac:chgData name="Ranjit Konjeti" userId="eca318c174db1cd3" providerId="LiveId" clId="{03CC3FC7-38DC-4070-88E5-52786B89701A}" dt="2017-12-04T04:12:11.008" v="1211" actId="255"/>
          <ac:spMkLst>
            <pc:docMk/>
            <pc:sldMk cId="4106686005" sldId="261"/>
            <ac:spMk id="4" creationId="{983000B8-332C-4A9D-B3D7-A6C997BFA413}"/>
          </ac:spMkLst>
        </pc:spChg>
        <pc:spChg chg="add del">
          <ac:chgData name="Ranjit Konjeti" userId="eca318c174db1cd3" providerId="LiveId" clId="{03CC3FC7-38DC-4070-88E5-52786B89701A}" dt="2017-12-04T04:03:44.304" v="1032"/>
          <ac:spMkLst>
            <pc:docMk/>
            <pc:sldMk cId="4106686005" sldId="261"/>
            <ac:spMk id="5" creationId="{AC108033-275E-4929-A614-6249604E61AE}"/>
          </ac:spMkLst>
        </pc:spChg>
      </pc:sldChg>
    </pc:docChg>
  </pc:docChgLst>
  <pc:docChgLst>
    <pc:chgData name="Ranjit Konjeti" userId="eca318c174db1cd3" providerId="LiveId" clId="{15CB910F-6716-4DCC-A64E-9190BEFC00F3}"/>
    <pc:docChg chg="modSld">
      <pc:chgData name="Ranjit Konjeti" userId="eca318c174db1cd3" providerId="LiveId" clId="{15CB910F-6716-4DCC-A64E-9190BEFC00F3}" dt="2017-10-30T19:26:56.934" v="0" actId="14100"/>
      <pc:docMkLst>
        <pc:docMk/>
      </pc:docMkLst>
      <pc:sldChg chg="modSp">
        <pc:chgData name="Ranjit Konjeti" userId="eca318c174db1cd3" providerId="LiveId" clId="{15CB910F-6716-4DCC-A64E-9190BEFC00F3}" dt="2017-10-30T19:26:56.934" v="0" actId="14100"/>
        <pc:sldMkLst>
          <pc:docMk/>
          <pc:sldMk cId="0" sldId="257"/>
        </pc:sldMkLst>
        <pc:spChg chg="mod">
          <ac:chgData name="Ranjit Konjeti" userId="eca318c174db1cd3" providerId="LiveId" clId="{15CB910F-6716-4DCC-A64E-9190BEFC00F3}" dt="2017-10-30T19:26:56.934" v="0" actId="14100"/>
          <ac:spMkLst>
            <pc:docMk/>
            <pc:sldMk cId="0" sldId="257"/>
            <ac:spMk id="1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hdr" idx="3"/>
          </p:nvPr>
        </p:nvSpPr>
        <p:spPr>
          <a:xfrm>
            <a:off x="0" y="0"/>
            <a:ext cx="2971800" cy="45878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Data Science Certificate</a:t>
            </a:r>
          </a:p>
        </p:txBody>
      </p:sp>
      <p:sp>
        <p:nvSpPr>
          <p:cNvPr id="105" name="Shape 10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5" name="Shape 115"/>
          <p:cNvSpPr txBox="1">
            <a:spLocks noGrp="1"/>
          </p:cNvSpPr>
          <p:nvPr>
            <p:ph type="hdr" idx="3"/>
          </p:nvPr>
        </p:nvSpPr>
        <p:spPr>
          <a:xfrm>
            <a:off x="0" y="0"/>
            <a:ext cx="2971800" cy="45878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Data Science Certificate</a:t>
            </a:r>
          </a:p>
        </p:txBody>
      </p:sp>
      <p:sp>
        <p:nvSpPr>
          <p:cNvPr id="116" name="Shape 11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238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088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7231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018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8"/>
        <p:cNvGrpSpPr/>
        <p:nvPr/>
      </p:nvGrpSpPr>
      <p:grpSpPr>
        <a:xfrm>
          <a:off x="0" y="0"/>
          <a:ext cx="0" cy="0"/>
          <a:chOff x="0" y="0"/>
          <a:chExt cx="0" cy="0"/>
        </a:xfrm>
      </p:grpSpPr>
      <p:sp>
        <p:nvSpPr>
          <p:cNvPr id="19" name="Shape 19"/>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ctrTitle"/>
          </p:nvPr>
        </p:nvSpPr>
        <p:spPr>
          <a:xfrm>
            <a:off x="1097280" y="758952"/>
            <a:ext cx="10058400" cy="35661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262626"/>
              </a:buClr>
              <a:buSzPct val="100000"/>
              <a:buFont typeface="Century Gothic"/>
              <a:buNone/>
              <a:defRPr sz="80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ubTitle" idx="1"/>
          </p:nvPr>
        </p:nvSpPr>
        <p:spPr>
          <a:xfrm>
            <a:off x="1100051" y="4455620"/>
            <a:ext cx="10058400" cy="1143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2400" b="0" i="0" u="none" strike="noStrike" cap="none">
                <a:solidFill>
                  <a:schemeClr val="dk2"/>
                </a:solidFill>
                <a:latin typeface="Century Gothic"/>
                <a:ea typeface="Century Gothic"/>
                <a:cs typeface="Century Gothic"/>
                <a:sym typeface="Century Gothic"/>
              </a:defRPr>
            </a:lvl1pPr>
            <a:lvl2pPr marL="457200" marR="0" lvl="1" indent="0" algn="ctr" rtl="0">
              <a:lnSpc>
                <a:spcPct val="90000"/>
              </a:lnSpc>
              <a:spcBef>
                <a:spcPts val="200"/>
              </a:spcBef>
              <a:spcAft>
                <a:spcPts val="400"/>
              </a:spcAft>
              <a:buClr>
                <a:schemeClr val="accent1"/>
              </a:buClr>
              <a:buSzPct val="100000"/>
              <a:buFont typeface="Calibri"/>
              <a:buNone/>
              <a:defRPr sz="2400" b="0" i="0" u="none" strike="noStrike" cap="none">
                <a:solidFill>
                  <a:srgbClr val="3F3F3F"/>
                </a:solidFill>
                <a:latin typeface="Century Gothic"/>
                <a:ea typeface="Century Gothic"/>
                <a:cs typeface="Century Gothic"/>
                <a:sym typeface="Century Gothic"/>
              </a:defRPr>
            </a:lvl2pPr>
            <a:lvl3pPr marL="914400" marR="0" lvl="2" indent="0" algn="ctr" rtl="0">
              <a:lnSpc>
                <a:spcPct val="90000"/>
              </a:lnSpc>
              <a:spcBef>
                <a:spcPts val="200"/>
              </a:spcBef>
              <a:spcAft>
                <a:spcPts val="400"/>
              </a:spcAft>
              <a:buClr>
                <a:schemeClr val="accent1"/>
              </a:buClr>
              <a:buSzPct val="100000"/>
              <a:buFont typeface="Calibri"/>
              <a:buNone/>
              <a:defRPr sz="2400" b="0" i="0" u="none" strike="noStrike" cap="none">
                <a:solidFill>
                  <a:srgbClr val="3F3F3F"/>
                </a:solidFill>
                <a:latin typeface="Century Gothic"/>
                <a:ea typeface="Century Gothic"/>
                <a:cs typeface="Century Gothic"/>
                <a:sym typeface="Century Gothic"/>
              </a:defRPr>
            </a:lvl3pPr>
            <a:lvl4pPr marL="1371600" marR="0" lvl="3"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4pPr>
            <a:lvl5pPr marL="1828800" marR="0" lvl="4"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5pPr>
            <a:lvl6pPr marL="2286000" marR="0" lvl="5"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6pPr>
            <a:lvl7pPr marL="2743200" marR="0" lvl="6"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7pPr>
            <a:lvl8pPr marL="3200400" marR="0" lvl="7"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8pPr>
            <a:lvl9pPr marL="3657600" marR="0" lvl="8"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9pPr>
          </a:lstStyle>
          <a:p>
            <a:endParaRPr/>
          </a:p>
        </p:txBody>
      </p:sp>
      <p:sp>
        <p:nvSpPr>
          <p:cNvPr id="23" name="Shape 23"/>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 name="Shape 24"/>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25" name="Shape 25"/>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a:t>
            </a:fld>
            <a:endParaRPr lang="en-US" sz="1050" b="0" i="0" u="none" strike="noStrike" cap="none">
              <a:solidFill>
                <a:srgbClr val="FFFFFF"/>
              </a:solidFill>
              <a:latin typeface="Century Gothic"/>
              <a:ea typeface="Century Gothic"/>
              <a:cs typeface="Century Gothic"/>
              <a:sym typeface="Century Gothic"/>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rot="5400000">
            <a:off x="4114800" y="-1171786"/>
            <a:ext cx="4023360" cy="100584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90" name="Shape 90"/>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92" name="Shape 92"/>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93"/>
        <p:cNvGrpSpPr/>
        <p:nvPr/>
      </p:nvGrpSpPr>
      <p:grpSpPr>
        <a:xfrm>
          <a:off x="0" y="0"/>
          <a:ext cx="0" cy="0"/>
          <a:chOff x="0" y="0"/>
          <a:chExt cx="0" cy="0"/>
        </a:xfrm>
      </p:grpSpPr>
      <p:sp>
        <p:nvSpPr>
          <p:cNvPr id="94" name="Shape 94"/>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6" name="Shape 96"/>
          <p:cNvSpPr txBox="1">
            <a:spLocks noGrp="1"/>
          </p:cNvSpPr>
          <p:nvPr>
            <p:ph type="title"/>
          </p:nvPr>
        </p:nvSpPr>
        <p:spPr>
          <a:xfrm rot="5400000">
            <a:off x="7160640" y="1979039"/>
            <a:ext cx="5757421" cy="262890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7" name="Shape 97"/>
          <p:cNvSpPr txBox="1">
            <a:spLocks noGrp="1"/>
          </p:cNvSpPr>
          <p:nvPr>
            <p:ph type="body" idx="1"/>
          </p:nvPr>
        </p:nvSpPr>
        <p:spPr>
          <a:xfrm rot="5400000">
            <a:off x="1826639" y="-573661"/>
            <a:ext cx="5757422" cy="77343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98" name="Shape 98"/>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9" name="Shape 99"/>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100" name="Shape 100"/>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27"/>
        <p:cNvGrpSpPr/>
        <p:nvPr/>
      </p:nvGrpSpPr>
      <p:grpSpPr>
        <a:xfrm>
          <a:off x="0" y="0"/>
          <a:ext cx="0" cy="0"/>
          <a:chOff x="0" y="0"/>
          <a:chExt cx="0" cy="0"/>
        </a:xfrm>
      </p:grpSpPr>
      <p:sp>
        <p:nvSpPr>
          <p:cNvPr id="28" name="Shape 28"/>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0" name="Shape 30"/>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 name="Shape 31"/>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32" name="Shape 32"/>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a:t>
            </a:fld>
            <a:endParaRPr lang="en-US" sz="1050" b="0" i="0" u="none" strike="noStrike" cap="none">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1097280" y="1845734"/>
            <a:ext cx="1005840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36" name="Shape 3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Shape 3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38" name="Shape 3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lt1"/>
        </a:solidFill>
        <a:effectLst/>
      </p:bgPr>
    </p:bg>
    <p:spTree>
      <p:nvGrpSpPr>
        <p:cNvPr id="1" name="Shape 39"/>
        <p:cNvGrpSpPr/>
        <p:nvPr/>
      </p:nvGrpSpPr>
      <p:grpSpPr>
        <a:xfrm>
          <a:off x="0" y="0"/>
          <a:ext cx="0" cy="0"/>
          <a:chOff x="0" y="0"/>
          <a:chExt cx="0" cy="0"/>
        </a:xfrm>
      </p:grpSpPr>
      <p:sp>
        <p:nvSpPr>
          <p:cNvPr id="40" name="Shape 40"/>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2" name="Shape 42"/>
          <p:cNvSpPr txBox="1">
            <a:spLocks noGrp="1"/>
          </p:cNvSpPr>
          <p:nvPr>
            <p:ph type="title"/>
          </p:nvPr>
        </p:nvSpPr>
        <p:spPr>
          <a:xfrm>
            <a:off x="1097280" y="758952"/>
            <a:ext cx="10058400" cy="35661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262626"/>
              </a:buClr>
              <a:buSzPct val="100000"/>
              <a:buFont typeface="Century Gothic"/>
              <a:buNone/>
              <a:defRPr sz="80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097280" y="4453128"/>
            <a:ext cx="10058400" cy="1143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2400" b="0" i="0" u="none" strike="noStrike" cap="none">
                <a:solidFill>
                  <a:schemeClr val="dk2"/>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44" name="Shape 4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 name="Shape 4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46" name="Shape 4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cxnSp>
        <p:nvCxnSpPr>
          <p:cNvPr id="47" name="Shape 47"/>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1097279" y="1845734"/>
            <a:ext cx="493776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51" name="Shape 51"/>
          <p:cNvSpPr txBox="1">
            <a:spLocks noGrp="1"/>
          </p:cNvSpPr>
          <p:nvPr>
            <p:ph type="body" idx="2"/>
          </p:nvPr>
        </p:nvSpPr>
        <p:spPr>
          <a:xfrm>
            <a:off x="6217920" y="1845735"/>
            <a:ext cx="493776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54" name="Shape 54"/>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body" idx="1"/>
          </p:nvPr>
        </p:nvSpPr>
        <p:spPr>
          <a:xfrm>
            <a:off x="1097280" y="1846052"/>
            <a:ext cx="4937760" cy="736282"/>
          </a:xfrm>
          <a:prstGeom prst="rect">
            <a:avLst/>
          </a:prstGeom>
          <a:noFill/>
          <a:ln>
            <a:noFill/>
          </a:ln>
        </p:spPr>
        <p:txBody>
          <a:bodyPr wrap="square" lIns="91425" tIns="91425" rIns="91425" bIns="91425" anchor="ctr" anchorCtr="0"/>
          <a:lstStyle>
            <a:lvl1pPr marL="0" marR="0" lvl="0" indent="0" algn="l" rtl="0">
              <a:lnSpc>
                <a:spcPct val="90000"/>
              </a:lnSpc>
              <a:spcBef>
                <a:spcPts val="1200"/>
              </a:spcBef>
              <a:spcAft>
                <a:spcPts val="200"/>
              </a:spcAft>
              <a:buClr>
                <a:schemeClr val="accent1"/>
              </a:buClr>
              <a:buSzPct val="100000"/>
              <a:buFont typeface="Calibri"/>
              <a:buNone/>
              <a:defRPr sz="2000" b="0" i="0" u="none" strike="noStrike" cap="none">
                <a:solidFill>
                  <a:schemeClr val="dk2"/>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58" name="Shape 58"/>
          <p:cNvSpPr txBox="1">
            <a:spLocks noGrp="1"/>
          </p:cNvSpPr>
          <p:nvPr>
            <p:ph type="body" idx="2"/>
          </p:nvPr>
        </p:nvSpPr>
        <p:spPr>
          <a:xfrm>
            <a:off x="1097280" y="2582334"/>
            <a:ext cx="4937760" cy="33782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59" name="Shape 59"/>
          <p:cNvSpPr txBox="1">
            <a:spLocks noGrp="1"/>
          </p:cNvSpPr>
          <p:nvPr>
            <p:ph type="body" idx="3"/>
          </p:nvPr>
        </p:nvSpPr>
        <p:spPr>
          <a:xfrm>
            <a:off x="6217920" y="1846052"/>
            <a:ext cx="4937760" cy="736282"/>
          </a:xfrm>
          <a:prstGeom prst="rect">
            <a:avLst/>
          </a:prstGeom>
          <a:noFill/>
          <a:ln>
            <a:noFill/>
          </a:ln>
        </p:spPr>
        <p:txBody>
          <a:bodyPr wrap="square" lIns="91425" tIns="91425" rIns="91425" bIns="91425" anchor="ctr" anchorCtr="0"/>
          <a:lstStyle>
            <a:lvl1pPr marL="0" marR="0" lvl="0" indent="0" algn="l" rtl="0">
              <a:lnSpc>
                <a:spcPct val="90000"/>
              </a:lnSpc>
              <a:spcBef>
                <a:spcPts val="1200"/>
              </a:spcBef>
              <a:spcAft>
                <a:spcPts val="200"/>
              </a:spcAft>
              <a:buClr>
                <a:schemeClr val="accent1"/>
              </a:buClr>
              <a:buSzPct val="100000"/>
              <a:buFont typeface="Calibri"/>
              <a:buNone/>
              <a:defRPr sz="2000" b="0" i="0" u="none" strike="noStrike" cap="none">
                <a:solidFill>
                  <a:schemeClr val="dk2"/>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60" name="Shape 60"/>
          <p:cNvSpPr txBox="1">
            <a:spLocks noGrp="1"/>
          </p:cNvSpPr>
          <p:nvPr>
            <p:ph type="body" idx="4"/>
          </p:nvPr>
        </p:nvSpPr>
        <p:spPr>
          <a:xfrm>
            <a:off x="6217920" y="2582334"/>
            <a:ext cx="4937760" cy="33782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61" name="Shape 61"/>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Shape 62"/>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63" name="Shape 63"/>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7" name="Shape 6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68" name="Shape 6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69"/>
        <p:cNvGrpSpPr/>
        <p:nvPr/>
      </p:nvGrpSpPr>
      <p:grpSpPr>
        <a:xfrm>
          <a:off x="0" y="0"/>
          <a:ext cx="0" cy="0"/>
          <a:chOff x="0" y="0"/>
          <a:chExt cx="0" cy="0"/>
        </a:xfrm>
      </p:grpSpPr>
      <p:sp>
        <p:nvSpPr>
          <p:cNvPr id="70" name="Shape 70"/>
          <p:cNvSpPr/>
          <p:nvPr/>
        </p:nvSpPr>
        <p:spPr>
          <a:xfrm>
            <a:off x="16" y="0"/>
            <a:ext cx="4050791" cy="68580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4040071" y="0"/>
            <a:ext cx="64008" cy="68580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txBox="1">
            <a:spLocks noGrp="1"/>
          </p:cNvSpPr>
          <p:nvPr>
            <p:ph type="title"/>
          </p:nvPr>
        </p:nvSpPr>
        <p:spPr>
          <a:xfrm>
            <a:off x="457200" y="594359"/>
            <a:ext cx="3200400" cy="228600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FFFFFF"/>
              </a:buClr>
              <a:buSzPct val="100000"/>
              <a:buFont typeface="Century Gothic"/>
              <a:buNone/>
              <a:defRPr sz="3600" b="0" i="0" u="none" strike="noStrike" cap="none">
                <a:solidFill>
                  <a:srgbClr val="FFFFF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a:off x="4800600" y="731520"/>
            <a:ext cx="6492240" cy="52578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2"/>
          </p:nvPr>
        </p:nvSpPr>
        <p:spPr>
          <a:xfrm>
            <a:off x="457200" y="2926080"/>
            <a:ext cx="3200400" cy="3379124"/>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1500" b="0" i="0" u="none" strike="noStrike" cap="none">
                <a:solidFill>
                  <a:srgbClr val="FFFFFF"/>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75" name="Shape 75"/>
          <p:cNvSpPr txBox="1">
            <a:spLocks noGrp="1"/>
          </p:cNvSpPr>
          <p:nvPr>
            <p:ph type="dt" idx="10"/>
          </p:nvPr>
        </p:nvSpPr>
        <p:spPr>
          <a:xfrm>
            <a:off x="465512" y="6459785"/>
            <a:ext cx="2618510"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txBox="1">
            <a:spLocks noGrp="1"/>
          </p:cNvSpPr>
          <p:nvPr>
            <p:ph type="ftr" idx="11"/>
          </p:nvPr>
        </p:nvSpPr>
        <p:spPr>
          <a:xfrm>
            <a:off x="4800600" y="6459785"/>
            <a:ext cx="4648200" cy="365125"/>
          </a:xfrm>
          <a:prstGeom prst="rect">
            <a:avLst/>
          </a:prstGeom>
          <a:noFill/>
          <a:ln>
            <a:noFill/>
          </a:ln>
        </p:spPr>
        <p:txBody>
          <a:bodyPr wrap="square" lIns="91425" tIns="91425" rIns="91425" bIns="91425" anchor="ctr" anchorCtr="0"/>
          <a:lstStyle>
            <a:lvl1pPr marL="0" marR="0" lvl="0" indent="0" algn="l" rtl="0">
              <a:spcBef>
                <a:spcPts val="0"/>
              </a:spcBef>
              <a:buNone/>
              <a:defRPr sz="900" cap="none">
                <a:solidFill>
                  <a:schemeClr val="dk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77" name="Shape 77"/>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chemeClr val="dk2"/>
                </a:solidFill>
                <a:latin typeface="Century Gothic"/>
                <a:ea typeface="Century Gothic"/>
                <a:cs typeface="Century Gothic"/>
                <a:sym typeface="Century Gothic"/>
              </a:rPr>
              <a:t>‹#›</a:t>
            </a:fld>
            <a:endParaRPr lang="en-US" sz="1050">
              <a:solidFill>
                <a:schemeClr val="dk2"/>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8"/>
        <p:cNvGrpSpPr/>
        <p:nvPr/>
      </p:nvGrpSpPr>
      <p:grpSpPr>
        <a:xfrm>
          <a:off x="0" y="0"/>
          <a:ext cx="0" cy="0"/>
          <a:chOff x="0" y="0"/>
          <a:chExt cx="0" cy="0"/>
        </a:xfrm>
      </p:grpSpPr>
      <p:sp>
        <p:nvSpPr>
          <p:cNvPr id="79" name="Shape 79"/>
          <p:cNvSpPr/>
          <p:nvPr/>
        </p:nvSpPr>
        <p:spPr>
          <a:xfrm>
            <a:off x="0" y="4953000"/>
            <a:ext cx="12188825" cy="19050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5" y="491507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1" name="Shape 81"/>
          <p:cNvSpPr txBox="1">
            <a:spLocks noGrp="1"/>
          </p:cNvSpPr>
          <p:nvPr>
            <p:ph type="title"/>
          </p:nvPr>
        </p:nvSpPr>
        <p:spPr>
          <a:xfrm>
            <a:off x="1097280" y="5074920"/>
            <a:ext cx="10113264" cy="8229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FFFFFF"/>
              </a:buClr>
              <a:buSzPct val="100000"/>
              <a:buFont typeface="Century Gothic"/>
              <a:buNone/>
              <a:defRPr sz="3600" b="0" i="0" u="none" strike="noStrike" cap="none">
                <a:solidFill>
                  <a:srgbClr val="FFFFF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32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2800" b="0"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2400" b="0"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9pPr>
          </a:lstStyle>
          <a:p>
            <a:endParaRPr/>
          </a:p>
        </p:txBody>
      </p:sp>
      <p:sp>
        <p:nvSpPr>
          <p:cNvPr id="83" name="Shape 83"/>
          <p:cNvSpPr txBox="1">
            <a:spLocks noGrp="1"/>
          </p:cNvSpPr>
          <p:nvPr>
            <p:ph type="body" idx="1"/>
          </p:nvPr>
        </p:nvSpPr>
        <p:spPr>
          <a:xfrm>
            <a:off x="1097280" y="5907023"/>
            <a:ext cx="10113264" cy="59436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600"/>
              </a:spcAft>
              <a:buClr>
                <a:schemeClr val="accent1"/>
              </a:buClr>
              <a:buSzPct val="100000"/>
              <a:buFont typeface="Calibri"/>
              <a:buNone/>
              <a:defRPr sz="1500" b="0" i="0" u="none" strike="noStrike" cap="none">
                <a:solidFill>
                  <a:srgbClr val="FFFFFF"/>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86" name="Shape 8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0" y="6334316"/>
            <a:ext cx="12192000" cy="6599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1097280" y="1845734"/>
            <a:ext cx="1005840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Shape 1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DETROIT BLIGHT ANALYSIS</a:t>
            </a:r>
            <a:endParaRPr/>
          </a:p>
        </p:txBody>
      </p:sp>
      <p:sp>
        <p:nvSpPr>
          <p:cNvPr id="16" name="Shape 1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a:t>
            </a:fld>
            <a:endParaRPr lang="en-US" sz="1050" b="0" i="0" u="none" strike="noStrike" cap="none">
              <a:solidFill>
                <a:srgbClr val="FFFFFF"/>
              </a:solidFill>
              <a:latin typeface="Century Gothic"/>
              <a:ea typeface="Century Gothic"/>
              <a:cs typeface="Century Gothic"/>
              <a:sym typeface="Century Gothic"/>
            </a:endParaRPr>
          </a:p>
        </p:txBody>
      </p:sp>
      <p:cxnSp>
        <p:nvCxnSpPr>
          <p:cNvPr id="17" name="Shape 17"/>
          <p:cNvCxnSpPr/>
          <p:nvPr/>
        </p:nvCxnSpPr>
        <p:spPr>
          <a:xfrm>
            <a:off x="1193532" y="1737845"/>
            <a:ext cx="9966960"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detroitmi.go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1097280" y="758952"/>
            <a:ext cx="8552747" cy="3566160"/>
          </a:xfrm>
          <a:prstGeom prst="rect">
            <a:avLst/>
          </a:prstGeom>
          <a:noFill/>
          <a:ln>
            <a:noFill/>
          </a:ln>
        </p:spPr>
        <p:txBody>
          <a:bodyPr wrap="square" lIns="91425" tIns="45700" rIns="91425" bIns="45700" anchor="b" anchorCtr="0">
            <a:noAutofit/>
          </a:bodyPr>
          <a:lstStyle/>
          <a:p>
            <a:pPr marL="0" marR="0" lvl="0" indent="-342900" algn="l" rtl="0">
              <a:lnSpc>
                <a:spcPct val="85000"/>
              </a:lnSpc>
              <a:spcBef>
                <a:spcPts val="0"/>
              </a:spcBef>
              <a:buClr>
                <a:srgbClr val="262626"/>
              </a:buClr>
              <a:buSzPct val="100000"/>
              <a:buFont typeface="Century Gothic"/>
              <a:buNone/>
            </a:pPr>
            <a:r>
              <a:rPr lang="en-US" sz="5400" i="1" dirty="0"/>
              <a:t>D</a:t>
            </a:r>
            <a:r>
              <a:rPr lang="en-US" sz="5400" b="0" i="1" u="none" strike="noStrike" cap="none" dirty="0">
                <a:solidFill>
                  <a:srgbClr val="262626"/>
                </a:solidFill>
                <a:latin typeface="Century Gothic"/>
                <a:ea typeface="Century Gothic"/>
                <a:cs typeface="Century Gothic"/>
                <a:sym typeface="Century Gothic"/>
              </a:rPr>
              <a:t>ata Science Certificate</a:t>
            </a:r>
            <a:br>
              <a:rPr lang="en-US" sz="5400" b="0" i="1" u="none" strike="noStrike" cap="none" dirty="0">
                <a:solidFill>
                  <a:srgbClr val="262626"/>
                </a:solidFill>
                <a:latin typeface="Century Gothic"/>
                <a:ea typeface="Century Gothic"/>
                <a:cs typeface="Century Gothic"/>
                <a:sym typeface="Century Gothic"/>
              </a:rPr>
            </a:br>
            <a:r>
              <a:rPr lang="en-US" sz="5400" b="0" i="1" u="none" strike="noStrike" cap="none" dirty="0">
                <a:solidFill>
                  <a:srgbClr val="262626"/>
                </a:solidFill>
                <a:latin typeface="Century Gothic"/>
                <a:ea typeface="Century Gothic"/>
                <a:cs typeface="Century Gothic"/>
                <a:sym typeface="Century Gothic"/>
              </a:rPr>
              <a:t>UW450 Capstone Project</a:t>
            </a:r>
          </a:p>
        </p:txBody>
      </p:sp>
      <p:sp>
        <p:nvSpPr>
          <p:cNvPr id="108" name="Shape 108"/>
          <p:cNvSpPr txBox="1">
            <a:spLocks noGrp="1"/>
          </p:cNvSpPr>
          <p:nvPr>
            <p:ph type="subTitle" idx="1"/>
          </p:nvPr>
        </p:nvSpPr>
        <p:spPr>
          <a:xfrm>
            <a:off x="1100051" y="4455619"/>
            <a:ext cx="10334388" cy="1625081"/>
          </a:xfrm>
          <a:prstGeom prst="rect">
            <a:avLst/>
          </a:prstGeom>
          <a:noFill/>
          <a:ln>
            <a:noFill/>
          </a:ln>
        </p:spPr>
        <p:txBody>
          <a:bodyPr wrap="square" lIns="91425" tIns="45700" rIns="91425" bIns="45700" anchor="t" anchorCtr="0">
            <a:noAutofit/>
          </a:bodyPr>
          <a:lstStyle/>
          <a:p>
            <a:pPr marL="0" marR="0" lvl="0" indent="-120650" algn="l" rtl="0">
              <a:lnSpc>
                <a:spcPct val="70000"/>
              </a:lnSpc>
              <a:spcBef>
                <a:spcPts val="0"/>
              </a:spcBef>
              <a:spcAft>
                <a:spcPts val="0"/>
              </a:spcAft>
              <a:buClr>
                <a:schemeClr val="accent1"/>
              </a:buClr>
              <a:buSzPct val="100000"/>
              <a:buFont typeface="Calibri"/>
              <a:buNone/>
            </a:pPr>
            <a:r>
              <a:rPr lang="en-US" sz="1900" b="1" i="0" u="none" strike="noStrike" cap="none" dirty="0">
                <a:solidFill>
                  <a:schemeClr val="dk2"/>
                </a:solidFill>
                <a:latin typeface="Century Gothic"/>
                <a:ea typeface="Century Gothic"/>
                <a:cs typeface="Century Gothic"/>
                <a:sym typeface="Century Gothic"/>
              </a:rPr>
              <a:t>DETROIT BLIGHT ANALYSIS </a:t>
            </a:r>
          </a:p>
          <a:p>
            <a:pPr marL="0" marR="0" lvl="0" indent="-57150" algn="l" rtl="0">
              <a:lnSpc>
                <a:spcPct val="70000"/>
              </a:lnSpc>
              <a:spcBef>
                <a:spcPts val="1400"/>
              </a:spcBef>
              <a:spcAft>
                <a:spcPts val="0"/>
              </a:spcAft>
              <a:buClr>
                <a:schemeClr val="accent1"/>
              </a:buClr>
              <a:buSzPct val="100000"/>
              <a:buFont typeface="Calibri"/>
              <a:buNone/>
            </a:pPr>
            <a:endParaRPr sz="900" b="1" i="0" u="none" strike="noStrike" cap="none" dirty="0">
              <a:solidFill>
                <a:schemeClr val="dk2"/>
              </a:solidFill>
              <a:latin typeface="Century Gothic"/>
              <a:ea typeface="Century Gothic"/>
              <a:cs typeface="Century Gothic"/>
              <a:sym typeface="Century Gothic"/>
            </a:endParaRPr>
          </a:p>
          <a:p>
            <a:pPr marL="0" marR="0" lvl="0" indent="-57150" algn="l" rtl="0">
              <a:lnSpc>
                <a:spcPct val="70000"/>
              </a:lnSpc>
              <a:spcBef>
                <a:spcPts val="1400"/>
              </a:spcBef>
              <a:spcAft>
                <a:spcPts val="0"/>
              </a:spcAft>
              <a:buClr>
                <a:schemeClr val="accent1"/>
              </a:buClr>
              <a:buSzPct val="100000"/>
              <a:buFont typeface="Calibri"/>
              <a:buNone/>
            </a:pPr>
            <a:endParaRPr sz="900" b="1" i="0" u="none" strike="noStrike" cap="none" dirty="0">
              <a:solidFill>
                <a:schemeClr val="dk2"/>
              </a:solidFill>
              <a:latin typeface="Century Gothic"/>
              <a:ea typeface="Century Gothic"/>
              <a:cs typeface="Century Gothic"/>
              <a:sym typeface="Century Gothic"/>
            </a:endParaRPr>
          </a:p>
          <a:p>
            <a:pPr marL="0" marR="0" lvl="0" indent="-57150" algn="r" rtl="0">
              <a:lnSpc>
                <a:spcPct val="70000"/>
              </a:lnSpc>
              <a:spcBef>
                <a:spcPts val="1400"/>
              </a:spcBef>
              <a:spcAft>
                <a:spcPts val="0"/>
              </a:spcAft>
              <a:buClr>
                <a:schemeClr val="accent1"/>
              </a:buClr>
              <a:buSzPct val="100000"/>
              <a:buFont typeface="Calibri"/>
              <a:buNone/>
            </a:pPr>
            <a:r>
              <a:rPr lang="en-US" sz="1600" b="1" i="0" u="none" strike="noStrike" cap="none" dirty="0">
                <a:solidFill>
                  <a:schemeClr val="dk2"/>
                </a:solidFill>
                <a:latin typeface="Century Gothic"/>
                <a:ea typeface="Century Gothic"/>
                <a:cs typeface="Century Gothic"/>
                <a:sym typeface="Century Gothic"/>
              </a:rPr>
              <a:t>  P</a:t>
            </a:r>
            <a:r>
              <a:rPr lang="en-US" sz="1600" b="1" dirty="0"/>
              <a:t>RANAV “PETER”</a:t>
            </a:r>
            <a:r>
              <a:rPr lang="en-US" sz="1600" b="1" i="0" u="none" strike="noStrike" cap="none" dirty="0">
                <a:solidFill>
                  <a:schemeClr val="dk2"/>
                </a:solidFill>
                <a:latin typeface="Century Gothic"/>
                <a:ea typeface="Century Gothic"/>
                <a:cs typeface="Century Gothic"/>
                <a:sym typeface="Century Gothic"/>
              </a:rPr>
              <a:t> SHAH</a:t>
            </a:r>
          </a:p>
          <a:p>
            <a:pPr marL="0" marR="0" lvl="0" indent="-57150" algn="r" rtl="0">
              <a:lnSpc>
                <a:spcPct val="70000"/>
              </a:lnSpc>
              <a:spcBef>
                <a:spcPts val="1400"/>
              </a:spcBef>
              <a:spcAft>
                <a:spcPts val="0"/>
              </a:spcAft>
              <a:buClr>
                <a:schemeClr val="accent1"/>
              </a:buClr>
              <a:buSzPct val="100000"/>
              <a:buFont typeface="Calibri"/>
              <a:buNone/>
            </a:pPr>
            <a:r>
              <a:rPr lang="en-US" sz="1600" b="1" i="0" u="none" strike="noStrike" cap="none" dirty="0">
                <a:solidFill>
                  <a:schemeClr val="dk2"/>
                </a:solidFill>
                <a:latin typeface="Century Gothic"/>
                <a:ea typeface="Century Gothic"/>
                <a:cs typeface="Century Gothic"/>
                <a:sym typeface="Century Gothic"/>
              </a:rPr>
              <a:t>RANJIT KUMAR KONJETI</a:t>
            </a:r>
          </a:p>
          <a:p>
            <a:pPr marL="0" marR="0" lvl="0" indent="-57150" algn="l" rtl="0">
              <a:lnSpc>
                <a:spcPct val="70000"/>
              </a:lnSpc>
              <a:spcBef>
                <a:spcPts val="1400"/>
              </a:spcBef>
              <a:spcAft>
                <a:spcPts val="0"/>
              </a:spcAft>
              <a:buClr>
                <a:schemeClr val="accent1"/>
              </a:buClr>
              <a:buSzPct val="100000"/>
              <a:buFont typeface="Calibri"/>
              <a:buNone/>
            </a:pPr>
            <a:endParaRPr sz="900" b="0" i="0" u="none" strike="noStrike" cap="none" dirty="0">
              <a:solidFill>
                <a:schemeClr val="dk2"/>
              </a:solidFill>
              <a:latin typeface="Century Gothic"/>
              <a:ea typeface="Century Gothic"/>
              <a:cs typeface="Century Gothic"/>
              <a:sym typeface="Century Gothic"/>
            </a:endParaRPr>
          </a:p>
        </p:txBody>
      </p:sp>
      <p:sp>
        <p:nvSpPr>
          <p:cNvPr id="109" name="Shape 109"/>
          <p:cNvSpPr txBox="1">
            <a:spLocks noGrp="1"/>
          </p:cNvSpPr>
          <p:nvPr>
            <p:ph type="ftr" idx="11"/>
          </p:nvPr>
        </p:nvSpPr>
        <p:spPr>
          <a:xfrm>
            <a:off x="3686185" y="6459785"/>
            <a:ext cx="4822804"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900" b="0" i="0" u="none" strike="noStrike" cap="none" dirty="0">
                <a:solidFill>
                  <a:srgbClr val="FFFFFF"/>
                </a:solidFill>
                <a:latin typeface="Century Gothic"/>
                <a:ea typeface="Century Gothic"/>
                <a:cs typeface="Century Gothic"/>
                <a:sym typeface="Century Gothic"/>
              </a:rPr>
              <a:t>DETROIT BLIGHT ANALYSIS</a:t>
            </a:r>
          </a:p>
        </p:txBody>
      </p:sp>
      <p:sp>
        <p:nvSpPr>
          <p:cNvPr id="110" name="Shape 110"/>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1</a:t>
            </a:fld>
            <a:endParaRPr lang="en-US" sz="1050" b="0" i="0" u="none" strike="noStrike" cap="none">
              <a:solidFill>
                <a:srgbClr val="FFFFFF"/>
              </a:solidFill>
              <a:latin typeface="Century Gothic"/>
              <a:ea typeface="Century Gothic"/>
              <a:cs typeface="Century Gothic"/>
              <a:sym typeface="Century Gothic"/>
            </a:endParaRPr>
          </a:p>
        </p:txBody>
      </p:sp>
      <p:pic>
        <p:nvPicPr>
          <p:cNvPr id="111" name="Shape 111"/>
          <p:cNvPicPr preferRelativeResize="0"/>
          <p:nvPr/>
        </p:nvPicPr>
        <p:blipFill rotWithShape="1">
          <a:blip r:embed="rId3">
            <a:alphaModFix/>
          </a:blip>
          <a:srcRect/>
          <a:stretch/>
        </p:blipFill>
        <p:spPr>
          <a:xfrm>
            <a:off x="10105053" y="23813"/>
            <a:ext cx="2006082" cy="1625082"/>
          </a:xfrm>
          <a:prstGeom prst="rect">
            <a:avLst/>
          </a:prstGeom>
          <a:noFill/>
          <a:ln>
            <a:noFill/>
          </a:ln>
        </p:spPr>
      </p:pic>
      <p:sp>
        <p:nvSpPr>
          <p:cNvPr id="3" name="TextBox 2">
            <a:extLst>
              <a:ext uri="{FF2B5EF4-FFF2-40B4-BE49-F238E27FC236}">
                <a16:creationId xmlns:a16="http://schemas.microsoft.com/office/drawing/2014/main" id="{F2BC863B-A133-467F-898F-D73B7C9AA2BC}"/>
              </a:ext>
            </a:extLst>
          </p:cNvPr>
          <p:cNvSpPr txBox="1"/>
          <p:nvPr/>
        </p:nvSpPr>
        <p:spPr>
          <a:xfrm>
            <a:off x="1944210" y="758952"/>
            <a:ext cx="4856086" cy="923330"/>
          </a:xfrm>
          <a:prstGeom prst="rect">
            <a:avLst/>
          </a:prstGeom>
          <a:noFill/>
        </p:spPr>
        <p:txBody>
          <a:bodyPr wrap="square" rtlCol="0">
            <a:spAutoFit/>
          </a:bodyPr>
          <a:lstStyle/>
          <a:p>
            <a:pPr algn="ctr"/>
            <a:r>
              <a:rPr lang="en-US" sz="5400" i="1" dirty="0">
                <a:latin typeface="Century Gothic" panose="020B0502020202020204" pitchFamily="34" charset="0"/>
              </a:rPr>
              <a:t>Team #12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p:nvPr/>
        </p:nvSpPr>
        <p:spPr>
          <a:xfrm>
            <a:off x="696685" y="474345"/>
            <a:ext cx="11051970" cy="582485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entury Gothic"/>
                <a:ea typeface="Century Gothic"/>
                <a:cs typeface="Century Gothic"/>
                <a:sym typeface="Century Gothic"/>
              </a:rPr>
              <a:t>Introduction</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The objective of this project is to predict “blighted buildings” based on criminal incidents, permit violations, and complaints. A blighted building is a property that has been abandoned, deteriorated, and/or unsafe to the public. Many buildings of this state leads to urban decay - where an otherwise functioning area becomes non-functional or dysfunctional.  </a:t>
            </a:r>
          </a:p>
          <a:p>
            <a:pPr marL="0" marR="0" lvl="0" indent="0" algn="l" rtl="0">
              <a:spcBef>
                <a:spcPts val="0"/>
              </a:spcBef>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buSzPct val="25000"/>
              <a:buNone/>
            </a:pPr>
            <a:r>
              <a:rPr lang="en-US" sz="1800" b="1" dirty="0">
                <a:solidFill>
                  <a:schemeClr val="dk1"/>
                </a:solidFill>
                <a:latin typeface="Century Gothic"/>
                <a:ea typeface="Century Gothic"/>
                <a:cs typeface="Century Gothic"/>
                <a:sym typeface="Century Gothic"/>
              </a:rPr>
              <a:t>Business Impact</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Blighted buildings have been a well documented issue in the Detroit area. If blighted buildings could be predicted before they happen and spreads broadly, government officials could step into provide funding or solutions to prevent or slow down the decay. </a:t>
            </a:r>
          </a:p>
          <a:p>
            <a:pPr marL="0" marR="0" lvl="0" indent="0" algn="l" rtl="0">
              <a:spcBef>
                <a:spcPts val="0"/>
              </a:spcBef>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buSzPct val="25000"/>
              <a:buNone/>
            </a:pPr>
            <a:r>
              <a:rPr lang="en-US" sz="1800" b="1" dirty="0">
                <a:solidFill>
                  <a:schemeClr val="dk1"/>
                </a:solidFill>
                <a:latin typeface="Century Gothic"/>
                <a:ea typeface="Century Gothic"/>
                <a:cs typeface="Century Gothic"/>
                <a:sym typeface="Century Gothic"/>
              </a:rPr>
              <a:t>Data</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Detroit Open Data </a:t>
            </a:r>
            <a:r>
              <a:rPr lang="en-US" sz="1800" u="sng" dirty="0">
                <a:solidFill>
                  <a:schemeClr val="hlink"/>
                </a:solidFill>
                <a:latin typeface="Century Gothic"/>
                <a:ea typeface="Century Gothic"/>
                <a:cs typeface="Century Gothic"/>
                <a:sym typeface="Century Gothic"/>
                <a:hlinkClick r:id="rId3"/>
              </a:rPr>
              <a:t>https://data.detroitmi.gov/</a:t>
            </a:r>
            <a:r>
              <a:rPr lang="en-US" sz="1800" dirty="0">
                <a:solidFill>
                  <a:schemeClr val="dk1"/>
                </a:solidFill>
                <a:latin typeface="Century Gothic"/>
                <a:ea typeface="Century Gothic"/>
                <a:cs typeface="Century Gothic"/>
                <a:sym typeface="Century Gothic"/>
              </a:rPr>
              <a:t>. Among the data available the data sets used were:</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Detroit-blight-violations.csv : Each record is a blight violation incident.</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detroit-demolition-</a:t>
            </a:r>
            <a:r>
              <a:rPr lang="en-US" sz="1800" dirty="0" err="1">
                <a:solidFill>
                  <a:schemeClr val="dk1"/>
                </a:solidFill>
                <a:latin typeface="Century Gothic"/>
                <a:ea typeface="Century Gothic"/>
                <a:cs typeface="Century Gothic"/>
                <a:sym typeface="Century Gothic"/>
              </a:rPr>
              <a:t>permits.tsv</a:t>
            </a:r>
            <a:r>
              <a:rPr lang="en-US" sz="1800" dirty="0">
                <a:solidFill>
                  <a:schemeClr val="dk1"/>
                </a:solidFill>
                <a:latin typeface="Century Gothic"/>
                <a:ea typeface="Century Gothic"/>
                <a:cs typeface="Century Gothic"/>
                <a:sym typeface="Century Gothic"/>
              </a:rPr>
              <a:t>: Each record represents a permit for a demolition.</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detroit-311.csv: Each record represents a 311 call, typically a complaint</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detroit-crime.csv: Each record represents a criminal incident.</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Those files are composed of incidents and those incidents have an location available in form of latitude/longitude</a:t>
            </a:r>
          </a:p>
        </p:txBody>
      </p:sp>
      <p:sp>
        <p:nvSpPr>
          <p:cNvPr id="119" name="Shape 119"/>
          <p:cNvSpPr txBox="1">
            <a:spLocks noGrp="1"/>
          </p:cNvSpPr>
          <p:nvPr>
            <p:ph type="ftr" idx="11"/>
          </p:nvPr>
        </p:nvSpPr>
        <p:spPr>
          <a:xfrm>
            <a:off x="3686185" y="6459785"/>
            <a:ext cx="4822804"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900" cap="none">
                <a:solidFill>
                  <a:srgbClr val="FFFFFF"/>
                </a:solidFill>
                <a:latin typeface="Century Gothic"/>
                <a:ea typeface="Century Gothic"/>
                <a:cs typeface="Century Gothic"/>
                <a:sym typeface="Century Gothic"/>
              </a:rPr>
              <a:t>DETROIT BLIGHT ANALYSIS</a:t>
            </a:r>
          </a:p>
        </p:txBody>
      </p:sp>
      <p:sp>
        <p:nvSpPr>
          <p:cNvPr id="120" name="Shape 120"/>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2</a:t>
            </a:fld>
            <a:endParaRPr lang="en-US" sz="1050">
              <a:solidFill>
                <a:srgbClr val="FFFFF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5CD801-FE8A-4B95-A835-DA222C5BE329}"/>
              </a:ext>
            </a:extLst>
          </p:cNvPr>
          <p:cNvSpPr>
            <a:spLocks noGrp="1"/>
          </p:cNvSpPr>
          <p:nvPr>
            <p:ph type="ftr" idx="11"/>
          </p:nvPr>
        </p:nvSpPr>
        <p:spPr/>
        <p:txBody>
          <a:bodyPr/>
          <a:lstStyle/>
          <a:p>
            <a:r>
              <a:rPr lang="en-US"/>
              <a:t>DETROIT BLIGHT ANALYSIS</a:t>
            </a:r>
          </a:p>
        </p:txBody>
      </p:sp>
      <p:sp>
        <p:nvSpPr>
          <p:cNvPr id="3" name="Slide Number Placeholder 2">
            <a:extLst>
              <a:ext uri="{FF2B5EF4-FFF2-40B4-BE49-F238E27FC236}">
                <a16:creationId xmlns:a16="http://schemas.microsoft.com/office/drawing/2014/main" id="{F4C41FB2-5003-4314-9EE8-0E8AA75EB141}"/>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entury Gothic"/>
                <a:ea typeface="Century Gothic"/>
                <a:cs typeface="Century Gothic"/>
                <a:sym typeface="Century Gothic"/>
              </a:rPr>
              <a:t>3</a:t>
            </a:fld>
            <a:endParaRPr lang="en-US" sz="1050" b="0" i="0" u="none" strike="noStrike" cap="none">
              <a:solidFill>
                <a:srgbClr val="FFFFFF"/>
              </a:solidFill>
              <a:latin typeface="Century Gothic"/>
              <a:ea typeface="Century Gothic"/>
              <a:cs typeface="Century Gothic"/>
              <a:sym typeface="Century Gothic"/>
            </a:endParaRPr>
          </a:p>
        </p:txBody>
      </p:sp>
      <p:sp>
        <p:nvSpPr>
          <p:cNvPr id="4" name="Rectangle 3">
            <a:extLst>
              <a:ext uri="{FF2B5EF4-FFF2-40B4-BE49-F238E27FC236}">
                <a16:creationId xmlns:a16="http://schemas.microsoft.com/office/drawing/2014/main" id="{083AE972-E806-431A-9BA0-15F26AA65EE2}"/>
              </a:ext>
            </a:extLst>
          </p:cNvPr>
          <p:cNvSpPr/>
          <p:nvPr/>
        </p:nvSpPr>
        <p:spPr>
          <a:xfrm>
            <a:off x="0" y="22961"/>
            <a:ext cx="10988746" cy="400110"/>
          </a:xfrm>
          <a:prstGeom prst="rect">
            <a:avLst/>
          </a:prstGeom>
        </p:spPr>
        <p:txBody>
          <a:bodyPr wrap="square">
            <a:spAutoFit/>
          </a:bodyPr>
          <a:lstStyle/>
          <a:p>
            <a:pPr lvl="0" algn="ctr">
              <a:buSzPct val="25000"/>
            </a:pPr>
            <a:r>
              <a:rPr lang="en-US" sz="2000" i="1" dirty="0">
                <a:solidFill>
                  <a:schemeClr val="dk1"/>
                </a:solidFill>
                <a:latin typeface="Century Gothic"/>
                <a:ea typeface="Century Gothic"/>
                <a:cs typeface="Century Gothic"/>
                <a:sym typeface="Century Gothic"/>
              </a:rPr>
              <a:t>Google Maps</a:t>
            </a:r>
          </a:p>
        </p:txBody>
      </p:sp>
      <p:pic>
        <p:nvPicPr>
          <p:cNvPr id="5" name="Picture 4">
            <a:extLst>
              <a:ext uri="{FF2B5EF4-FFF2-40B4-BE49-F238E27FC236}">
                <a16:creationId xmlns:a16="http://schemas.microsoft.com/office/drawing/2014/main" id="{ADC981CD-9170-49D3-B735-0A4DAC3E64E5}"/>
              </a:ext>
            </a:extLst>
          </p:cNvPr>
          <p:cNvPicPr>
            <a:picLocks noChangeAspect="1"/>
          </p:cNvPicPr>
          <p:nvPr/>
        </p:nvPicPr>
        <p:blipFill>
          <a:blip r:embed="rId3"/>
          <a:stretch>
            <a:fillRect/>
          </a:stretch>
        </p:blipFill>
        <p:spPr>
          <a:xfrm>
            <a:off x="1474839" y="423071"/>
            <a:ext cx="9513907" cy="5672929"/>
          </a:xfrm>
          <a:prstGeom prst="rect">
            <a:avLst/>
          </a:prstGeom>
        </p:spPr>
      </p:pic>
    </p:spTree>
    <p:extLst>
      <p:ext uri="{BB962C8B-B14F-4D97-AF65-F5344CB8AC3E}">
        <p14:creationId xmlns:p14="http://schemas.microsoft.com/office/powerpoint/2010/main" val="400886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1E44D4-6510-4227-B865-D959542463B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entury Gothic"/>
                <a:ea typeface="Century Gothic"/>
                <a:cs typeface="Century Gothic"/>
                <a:sym typeface="Century Gothic"/>
              </a:rPr>
              <a:t>4</a:t>
            </a:fld>
            <a:endParaRPr lang="en-US" sz="1050" b="0" i="0" u="none" strike="noStrike" cap="none">
              <a:solidFill>
                <a:srgbClr val="FFFFFF"/>
              </a:solidFill>
              <a:latin typeface="Century Gothic"/>
              <a:ea typeface="Century Gothic"/>
              <a:cs typeface="Century Gothic"/>
              <a:sym typeface="Century Gothic"/>
            </a:endParaRPr>
          </a:p>
        </p:txBody>
      </p:sp>
      <p:sp>
        <p:nvSpPr>
          <p:cNvPr id="6" name="Footer Placeholder 5">
            <a:extLst>
              <a:ext uri="{FF2B5EF4-FFF2-40B4-BE49-F238E27FC236}">
                <a16:creationId xmlns:a16="http://schemas.microsoft.com/office/drawing/2014/main" id="{5CD2BBB0-5FC9-4FAF-8621-37630A463B75}"/>
              </a:ext>
            </a:extLst>
          </p:cNvPr>
          <p:cNvSpPr>
            <a:spLocks noGrp="1"/>
          </p:cNvSpPr>
          <p:nvPr>
            <p:ph type="ftr" idx="11"/>
          </p:nvPr>
        </p:nvSpPr>
        <p:spPr/>
        <p:txBody>
          <a:bodyPr/>
          <a:lstStyle/>
          <a:p>
            <a:r>
              <a:rPr lang="en-US"/>
              <a:t>DETROIT BLIGHT ANALYSIS</a:t>
            </a:r>
          </a:p>
        </p:txBody>
      </p:sp>
      <p:pic>
        <p:nvPicPr>
          <p:cNvPr id="4" name="Picture 3">
            <a:extLst>
              <a:ext uri="{FF2B5EF4-FFF2-40B4-BE49-F238E27FC236}">
                <a16:creationId xmlns:a16="http://schemas.microsoft.com/office/drawing/2014/main" id="{F7663BC9-48C3-4F47-929B-0A205EF45968}"/>
              </a:ext>
            </a:extLst>
          </p:cNvPr>
          <p:cNvPicPr>
            <a:picLocks noChangeAspect="1"/>
          </p:cNvPicPr>
          <p:nvPr/>
        </p:nvPicPr>
        <p:blipFill>
          <a:blip r:embed="rId3"/>
          <a:stretch>
            <a:fillRect/>
          </a:stretch>
        </p:blipFill>
        <p:spPr>
          <a:xfrm>
            <a:off x="2668954" y="1514168"/>
            <a:ext cx="5924439" cy="4651611"/>
          </a:xfrm>
          <a:prstGeom prst="rect">
            <a:avLst/>
          </a:prstGeom>
        </p:spPr>
      </p:pic>
      <p:sp>
        <p:nvSpPr>
          <p:cNvPr id="7" name="TextBox 6">
            <a:extLst>
              <a:ext uri="{FF2B5EF4-FFF2-40B4-BE49-F238E27FC236}">
                <a16:creationId xmlns:a16="http://schemas.microsoft.com/office/drawing/2014/main" id="{11BD45CE-29FC-4C78-8E83-91CEE6725A40}"/>
              </a:ext>
            </a:extLst>
          </p:cNvPr>
          <p:cNvSpPr txBox="1"/>
          <p:nvPr/>
        </p:nvSpPr>
        <p:spPr>
          <a:xfrm>
            <a:off x="2812026" y="481781"/>
            <a:ext cx="6331975" cy="461665"/>
          </a:xfrm>
          <a:prstGeom prst="rect">
            <a:avLst/>
          </a:prstGeom>
          <a:noFill/>
        </p:spPr>
        <p:txBody>
          <a:bodyPr wrap="square" rtlCol="0">
            <a:spAutoFit/>
          </a:bodyPr>
          <a:lstStyle/>
          <a:p>
            <a:pPr algn="ctr"/>
            <a:r>
              <a:rPr lang="en-US" sz="2400" dirty="0">
                <a:latin typeface="Century Gothic" panose="020B0502020202020204" pitchFamily="34" charset="0"/>
              </a:rPr>
              <a:t>Correlation Plot</a:t>
            </a:r>
          </a:p>
        </p:txBody>
      </p:sp>
    </p:spTree>
    <p:extLst>
      <p:ext uri="{BB962C8B-B14F-4D97-AF65-F5344CB8AC3E}">
        <p14:creationId xmlns:p14="http://schemas.microsoft.com/office/powerpoint/2010/main" val="225710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B00EA-9BC5-4E17-8216-AFBFC6E0919B}"/>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entury Gothic"/>
                <a:ea typeface="Century Gothic"/>
                <a:cs typeface="Century Gothic"/>
                <a:sym typeface="Century Gothic"/>
              </a:rPr>
              <a:t>5</a:t>
            </a:fld>
            <a:endParaRPr lang="en-US" sz="1050" b="0" i="0" u="none" strike="noStrike" cap="none">
              <a:solidFill>
                <a:srgbClr val="FFFFFF"/>
              </a:solidFill>
              <a:latin typeface="Century Gothic"/>
              <a:ea typeface="Century Gothic"/>
              <a:cs typeface="Century Gothic"/>
              <a:sym typeface="Century Gothic"/>
            </a:endParaRPr>
          </a:p>
        </p:txBody>
      </p:sp>
      <p:sp>
        <p:nvSpPr>
          <p:cNvPr id="8" name="Footer Placeholder 7">
            <a:extLst>
              <a:ext uri="{FF2B5EF4-FFF2-40B4-BE49-F238E27FC236}">
                <a16:creationId xmlns:a16="http://schemas.microsoft.com/office/drawing/2014/main" id="{FCCF92E6-4BD0-4A19-94A2-0DB4210DA143}"/>
              </a:ext>
            </a:extLst>
          </p:cNvPr>
          <p:cNvSpPr>
            <a:spLocks noGrp="1"/>
          </p:cNvSpPr>
          <p:nvPr>
            <p:ph type="ftr" idx="11"/>
          </p:nvPr>
        </p:nvSpPr>
        <p:spPr/>
        <p:txBody>
          <a:bodyPr/>
          <a:lstStyle/>
          <a:p>
            <a:r>
              <a:rPr lang="en-US"/>
              <a:t>DETROIT BLIGHT ANALYSIS</a:t>
            </a:r>
          </a:p>
        </p:txBody>
      </p:sp>
      <p:sp>
        <p:nvSpPr>
          <p:cNvPr id="6" name="TextBox 5">
            <a:extLst>
              <a:ext uri="{FF2B5EF4-FFF2-40B4-BE49-F238E27FC236}">
                <a16:creationId xmlns:a16="http://schemas.microsoft.com/office/drawing/2014/main" id="{D9D9C938-BA6F-4A5A-BEAF-4CCD3E3BD539}"/>
              </a:ext>
            </a:extLst>
          </p:cNvPr>
          <p:cNvSpPr txBox="1"/>
          <p:nvPr/>
        </p:nvSpPr>
        <p:spPr>
          <a:xfrm>
            <a:off x="2812026" y="481781"/>
            <a:ext cx="6331975" cy="461665"/>
          </a:xfrm>
          <a:prstGeom prst="rect">
            <a:avLst/>
          </a:prstGeom>
          <a:noFill/>
        </p:spPr>
        <p:txBody>
          <a:bodyPr wrap="square" rtlCol="0">
            <a:spAutoFit/>
          </a:bodyPr>
          <a:lstStyle/>
          <a:p>
            <a:pPr algn="ctr"/>
            <a:r>
              <a:rPr lang="en-US" sz="2400" dirty="0">
                <a:latin typeface="Century Gothic" panose="020B0502020202020204" pitchFamily="34" charset="0"/>
              </a:rPr>
              <a:t>Decision Tree</a:t>
            </a:r>
          </a:p>
        </p:txBody>
      </p:sp>
      <p:pic>
        <p:nvPicPr>
          <p:cNvPr id="4" name="Picture 3">
            <a:extLst>
              <a:ext uri="{FF2B5EF4-FFF2-40B4-BE49-F238E27FC236}">
                <a16:creationId xmlns:a16="http://schemas.microsoft.com/office/drawing/2014/main" id="{133FBB4B-9E34-42BB-BA5F-5CA06BD67943}"/>
              </a:ext>
            </a:extLst>
          </p:cNvPr>
          <p:cNvPicPr>
            <a:picLocks noChangeAspect="1"/>
          </p:cNvPicPr>
          <p:nvPr/>
        </p:nvPicPr>
        <p:blipFill>
          <a:blip r:embed="rId3"/>
          <a:stretch>
            <a:fillRect/>
          </a:stretch>
        </p:blipFill>
        <p:spPr>
          <a:xfrm>
            <a:off x="3654097" y="943446"/>
            <a:ext cx="5755374" cy="5014902"/>
          </a:xfrm>
          <a:prstGeom prst="rect">
            <a:avLst/>
          </a:prstGeom>
        </p:spPr>
      </p:pic>
    </p:spTree>
    <p:extLst>
      <p:ext uri="{BB962C8B-B14F-4D97-AF65-F5344CB8AC3E}">
        <p14:creationId xmlns:p14="http://schemas.microsoft.com/office/powerpoint/2010/main" val="317413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61EEE5-EDAF-421F-B467-ADF82D571E0F}"/>
              </a:ext>
            </a:extLst>
          </p:cNvPr>
          <p:cNvSpPr>
            <a:spLocks noGrp="1"/>
          </p:cNvSpPr>
          <p:nvPr>
            <p:ph type="ftr" idx="11"/>
          </p:nvPr>
        </p:nvSpPr>
        <p:spPr/>
        <p:txBody>
          <a:bodyPr/>
          <a:lstStyle/>
          <a:p>
            <a:r>
              <a:rPr lang="en-US"/>
              <a:t>DETROIT BLIGHT ANALYSIS</a:t>
            </a:r>
          </a:p>
        </p:txBody>
      </p:sp>
      <p:sp>
        <p:nvSpPr>
          <p:cNvPr id="3" name="Slide Number Placeholder 2">
            <a:extLst>
              <a:ext uri="{FF2B5EF4-FFF2-40B4-BE49-F238E27FC236}">
                <a16:creationId xmlns:a16="http://schemas.microsoft.com/office/drawing/2014/main" id="{A9C67435-CA58-4304-9C72-F4F40BE9E0AF}"/>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entury Gothic"/>
                <a:ea typeface="Century Gothic"/>
                <a:cs typeface="Century Gothic"/>
                <a:sym typeface="Century Gothic"/>
              </a:rPr>
              <a:t>6</a:t>
            </a:fld>
            <a:endParaRPr lang="en-US" sz="1050" b="0" i="0" u="none" strike="noStrike" cap="none">
              <a:solidFill>
                <a:srgbClr val="FFFFFF"/>
              </a:solidFill>
              <a:latin typeface="Century Gothic"/>
              <a:ea typeface="Century Gothic"/>
              <a:cs typeface="Century Gothic"/>
              <a:sym typeface="Century Gothic"/>
            </a:endParaRPr>
          </a:p>
        </p:txBody>
      </p:sp>
      <p:sp>
        <p:nvSpPr>
          <p:cNvPr id="5" name="TextBox 4">
            <a:extLst>
              <a:ext uri="{FF2B5EF4-FFF2-40B4-BE49-F238E27FC236}">
                <a16:creationId xmlns:a16="http://schemas.microsoft.com/office/drawing/2014/main" id="{0A56095C-47F2-4D0D-A1AA-B83B10CCFD80}"/>
              </a:ext>
            </a:extLst>
          </p:cNvPr>
          <p:cNvSpPr txBox="1"/>
          <p:nvPr/>
        </p:nvSpPr>
        <p:spPr>
          <a:xfrm>
            <a:off x="412956" y="521110"/>
            <a:ext cx="10992464" cy="4616648"/>
          </a:xfrm>
          <a:prstGeom prst="rect">
            <a:avLst/>
          </a:prstGeom>
          <a:noFill/>
        </p:spPr>
        <p:txBody>
          <a:bodyPr wrap="square" rtlCol="0">
            <a:spAutoFit/>
          </a:bodyPr>
          <a:lstStyle/>
          <a:p>
            <a:r>
              <a:rPr lang="en-US" sz="2400" b="1" i="1" dirty="0">
                <a:latin typeface="Century Gothic" panose="020B0502020202020204" pitchFamily="34" charset="0"/>
              </a:rPr>
              <a:t>Conclusion:</a:t>
            </a:r>
          </a:p>
          <a:p>
            <a:r>
              <a:rPr lang="en-US" sz="1800" dirty="0">
                <a:latin typeface="Century Gothic" panose="020B0502020202020204" pitchFamily="34" charset="0"/>
              </a:rPr>
              <a:t>Based on the map visual, we can definitely see some areas on the map that have high crime, 311 incidents, and demos that overlap with blight violations. Unfortunately the dataset with the mostly frequency features don’t really do a good job of predicting blight. The models seem to be rank deficient, meaning the data we are using to predict blight in the following year doesn't have enough strong information to create a good model. Some reasons for this include:</a:t>
            </a:r>
          </a:p>
          <a:p>
            <a:endParaRPr lang="en-US" sz="1800" dirty="0">
              <a:latin typeface="Century Gothic" panose="020B0502020202020204" pitchFamily="34" charset="0"/>
            </a:endParaRPr>
          </a:p>
          <a:p>
            <a:pPr marL="285750" indent="-285750">
              <a:buFont typeface="Arial" panose="020B0604020202020204" pitchFamily="34" charset="0"/>
              <a:buChar char="•"/>
            </a:pPr>
            <a:r>
              <a:rPr lang="en-US" sz="1800" dirty="0">
                <a:latin typeface="Century Gothic" panose="020B0502020202020204" pitchFamily="34" charset="0"/>
              </a:rPr>
              <a:t>Location resolution is to fine and may need to expanded to a greater radius. In our analysis, locations were rounded to a 1e-4 resolution.</a:t>
            </a:r>
          </a:p>
          <a:p>
            <a:pPr marL="285750" indent="-285750">
              <a:buFont typeface="Arial" panose="020B0604020202020204" pitchFamily="34" charset="0"/>
              <a:buChar char="•"/>
            </a:pPr>
            <a:r>
              <a:rPr lang="en-US" sz="1800" dirty="0">
                <a:latin typeface="Century Gothic" panose="020B0502020202020204" pitchFamily="34" charset="0"/>
              </a:rPr>
              <a:t>There may be a minority imbalance. Another sampling method to correct this imbalance may be</a:t>
            </a:r>
          </a:p>
          <a:p>
            <a:pPr marL="285750" indent="-285750">
              <a:buFont typeface="Arial" panose="020B0604020202020204" pitchFamily="34" charset="0"/>
              <a:buChar char="•"/>
            </a:pPr>
            <a:r>
              <a:rPr lang="en-US" sz="1800" dirty="0">
                <a:latin typeface="Century Gothic" panose="020B0502020202020204" pitchFamily="34" charset="0"/>
              </a:rPr>
              <a:t>required for better model results.</a:t>
            </a:r>
          </a:p>
          <a:p>
            <a:pPr marL="285750" indent="-285750">
              <a:buFont typeface="Arial" panose="020B0604020202020204" pitchFamily="34" charset="0"/>
              <a:buChar char="•"/>
            </a:pPr>
            <a:r>
              <a:rPr lang="en-US" sz="1800" dirty="0">
                <a:latin typeface="Century Gothic" panose="020B0502020202020204" pitchFamily="34" charset="0"/>
              </a:rPr>
              <a:t>Predicting blight in the following year (i.e. 2016 incidents predicting 2017 blight) isn't the right question.</a:t>
            </a:r>
          </a:p>
          <a:p>
            <a:pPr marL="285750" indent="-285750">
              <a:buFont typeface="Arial" panose="020B0604020202020204" pitchFamily="34" charset="0"/>
              <a:buChar char="•"/>
            </a:pPr>
            <a:r>
              <a:rPr lang="en-US" sz="1800" dirty="0">
                <a:latin typeface="Century Gothic" panose="020B0502020202020204" pitchFamily="34" charset="0"/>
              </a:rPr>
              <a:t>Potential looking at shorter time frames (next month(s)) or overlapping time frames (within the same quarter) may produce better results.</a:t>
            </a:r>
          </a:p>
        </p:txBody>
      </p:sp>
    </p:spTree>
    <p:extLst>
      <p:ext uri="{BB962C8B-B14F-4D97-AF65-F5344CB8AC3E}">
        <p14:creationId xmlns:p14="http://schemas.microsoft.com/office/powerpoint/2010/main" val="4106686005"/>
      </p:ext>
    </p:extLst>
  </p:cSld>
  <p:clrMapOvr>
    <a:masterClrMapping/>
  </p:clrMapOvr>
</p:sld>
</file>

<file path=ppt/theme/theme1.xml><?xml version="1.0" encoding="utf-8"?>
<a:theme xmlns:a="http://schemas.openxmlformats.org/drawingml/2006/main" name="Retrospec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448</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Arial</vt:lpstr>
      <vt:lpstr>Retrospect</vt:lpstr>
      <vt:lpstr>Data Science Certificate UW450 Capstone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Certificate UW450 Capstone Project</dc:title>
  <cp:lastModifiedBy>Ranjit Konjeti (OSLO Solutions Llc)</cp:lastModifiedBy>
  <cp:revision>5</cp:revision>
  <dcterms:modified xsi:type="dcterms:W3CDTF">2017-12-04T18:29:27Z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v-rakonj@microsoft.com</vt:lpwstr>
  </property>
  <property fmtid="{D5CDD505-2E9C-101B-9397-08002B2CF9AE}" pid="6" name="MSIP_Label_f42aa342-8706-4288-bd11-ebb85995028c_SetDate">
    <vt:lpwstr>2017-10-30T12:27:29.0529299-07:00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