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6.jpg"/><Relationship Id="rId13" Type="http://schemas.openxmlformats.org/officeDocument/2006/relationships/image" Target="../media/image10.jp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762000" y="2282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Analysis of L.A. Housing Market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Group C: Jiyang Liu,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  	            Yulin Shih,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	               Tianyi Deng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Market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2006-2007 L.A. County Housing Price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067price.pn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2" y="2057400"/>
            <a:ext cx="8458200" cy="430713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36884" y="6376565"/>
            <a:ext cx="8622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high(red)&gt;=1,200,000 mid high(orange)&gt;=800,000 mid(blue)&gt;=400,000 low(green) &lt;400,000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Market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2012-2013 L.A. County Housing Price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23price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68" y="2057400"/>
            <a:ext cx="8485632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25115" y="6477000"/>
            <a:ext cx="862263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high(red)&gt;=1,200,000 mid high(orange)&gt;=800,000 mid(blue)&gt;=400,000 low(green) &lt;400,000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Market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L.A. County Housing Price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6price.png"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871728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04800" y="6396972"/>
            <a:ext cx="851422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high(red)&gt;=1,200,000 mid high(orange)&gt;=800,000 mid(blue)&gt;=400,000 low(green) &lt;400,000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Price</a:t>
            </a:r>
            <a:endParaRPr/>
          </a:p>
        </p:txBody>
      </p:sp>
      <p:pic>
        <p:nvPicPr>
          <p:cNvPr descr="avg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8086"/>
            <a:ext cx="9144000" cy="280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Market Price</a:t>
            </a:r>
            <a:endParaRPr/>
          </a:p>
        </p:txBody>
      </p:sp>
      <p:pic>
        <p:nvPicPr>
          <p:cNvPr descr="avg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7492"/>
            <a:ext cx="9144001" cy="301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Market Price</a:t>
            </a:r>
            <a:endParaRPr/>
          </a:p>
        </p:txBody>
      </p:sp>
      <p:pic>
        <p:nvPicPr>
          <p:cNvPr descr="avg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" y="3791125"/>
            <a:ext cx="90963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g.png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0" y="1882763"/>
            <a:ext cx="9096375" cy="14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Mapview of Income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L.A. County Income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come.png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18" y="2133600"/>
            <a:ext cx="8458200" cy="436977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228604" y="6516923"/>
            <a:ext cx="8604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high&gt;=900,000 midhigh&gt;=600,000 mid&gt;=300,000 low &lt;300,000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vg.png"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75" y="4491150"/>
            <a:ext cx="3766400" cy="21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474075" y="5159225"/>
            <a:ext cx="111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Hidden Hills</a:t>
            </a:r>
            <a:endParaRPr b="1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TreeMaps of Income</a:t>
            </a:r>
            <a:endParaRPr/>
          </a:p>
        </p:txBody>
      </p:sp>
      <p:pic>
        <p:nvPicPr>
          <p:cNvPr descr="avg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63" y="2686288"/>
            <a:ext cx="86391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TreeMaps of Income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L.A. County Residential Median Income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comenprice.png"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68" y="2141621"/>
            <a:ext cx="8229600" cy="436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Mapview of School Ranking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L.A. County School Ranking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hoolrank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9" y="2258550"/>
            <a:ext cx="8003790" cy="426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g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25" y="4982575"/>
            <a:ext cx="4297201" cy="16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2155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Market price trend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Factors influencing the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367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L.A. County School Rank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hoolnprice.png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95" y="1894638"/>
            <a:ext cx="8305800" cy="43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TreeMaps of School Rank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26178"/>
            <a:ext cx="9144000" cy="71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MapView of Crime Rate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L.A. Crime Rate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3gKixpL2DJaee-Lr_2FU0owdAzdxGhutvhD9Ie0YgwPDLHrZk8a70q3haJDMazhqeSsfL-ndtolkI30K4DRoERctGihp63U34Jl_oFsuW0MlpYtPAz3M1L9JCW7zVW1kKW3azWMn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75350"/>
            <a:ext cx="7696200" cy="460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925" y="1193725"/>
            <a:ext cx="2443325" cy="2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per city</a:t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30" y="2449650"/>
            <a:ext cx="88225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per city</a:t>
            </a:r>
            <a:endParaRPr/>
          </a:p>
        </p:txBody>
      </p:sp>
      <p:pic>
        <p:nvPicPr>
          <p:cNvPr descr="businesspercity.png"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24" y="1738050"/>
            <a:ext cx="8530975" cy="45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US"/>
              <a:t>Top 3 recommendations</a:t>
            </a:r>
            <a:endParaRPr i="1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Redondo Beach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Culver City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Temple City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"LAPD Crime and Collision Raw Data for 2015 | Los Angeles - Open Data Portal." </a:t>
            </a:r>
            <a:r>
              <a:rPr i="1"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LAPD Crime and Collision Raw Data for 2015 | Los Angeles - Open Data Portal</a:t>
            </a: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N.p., n.d. Web. 01 Dec. 2016.</a:t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2."Housing Affordability Data System (HADS)." </a:t>
            </a:r>
            <a:r>
              <a:rPr i="1"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Housing Affordability Data System (HADS) - Data.gov</a:t>
            </a: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Publisher US Department of Housing and Urban Development, 15 Mar. 2015. Web. 01 Dec. 2016.</a:t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3.Zillow, Inc. "Los Angeles County CA Home Prices &amp; Home Values | Zillow." </a:t>
            </a:r>
            <a:r>
              <a:rPr i="1"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Zillow</a:t>
            </a: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N.p., n.d. Web. 01 Dec. 2016.</a:t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4."2017 Best School Districts in Los Angeles Area." </a:t>
            </a:r>
            <a:r>
              <a:rPr i="1"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Niche</a:t>
            </a: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N.p., n.d. Web. 01 Dec. 2016.</a:t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5."Housing Affordability Data System (HADS)." </a:t>
            </a:r>
            <a:r>
              <a:rPr i="1"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Housing Affordability Data System (HADS) - Data.gov</a:t>
            </a: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Publisher US Department of Housing and Urban Development, 15 Mar. 2015. Web. 01 Dec. 2016.</a:t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6.Research on 1/24/2013, By Zillow. "Zillow Home Value Forecast: Methodology - Zillow Research." </a:t>
            </a:r>
            <a:r>
              <a:rPr i="1"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Zillow Research</a:t>
            </a:r>
            <a:r>
              <a:rPr lang="en-US" sz="14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N.p., 09 May 2016. Web. 01 Dec. 2016.</a:t>
            </a:r>
            <a:endParaRPr sz="14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3959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429600" y="1618500"/>
            <a:ext cx="1650300" cy="3551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197900" y="1618500"/>
            <a:ext cx="2878800" cy="48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165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</a:t>
            </a:r>
            <a:endParaRPr/>
          </a:p>
        </p:txBody>
      </p:sp>
      <p:pic>
        <p:nvPicPr>
          <p:cNvPr descr="HDinsight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450" y="3671188"/>
            <a:ext cx="1318450" cy="131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zure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375" y="1319136"/>
            <a:ext cx="1206000" cy="9216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l.png"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837" y="2550800"/>
            <a:ext cx="821850" cy="82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au.png"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9925" y="2560050"/>
            <a:ext cx="1349100" cy="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421050" y="1618500"/>
            <a:ext cx="14247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Local</a:t>
            </a:r>
            <a:endParaRPr sz="3600"/>
          </a:p>
        </p:txBody>
      </p:sp>
      <p:sp>
        <p:nvSpPr>
          <p:cNvPr id="109" name="Shape 109"/>
          <p:cNvSpPr txBox="1"/>
          <p:nvPr/>
        </p:nvSpPr>
        <p:spPr>
          <a:xfrm>
            <a:off x="6078425" y="2262222"/>
            <a:ext cx="12060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putty/pscp</a:t>
            </a:r>
            <a:endParaRPr sz="3600"/>
          </a:p>
        </p:txBody>
      </p:sp>
      <p:sp>
        <p:nvSpPr>
          <p:cNvPr id="110" name="Shape 110"/>
          <p:cNvSpPr txBox="1"/>
          <p:nvPr/>
        </p:nvSpPr>
        <p:spPr>
          <a:xfrm>
            <a:off x="7579375" y="1618800"/>
            <a:ext cx="1650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Cloud</a:t>
            </a:r>
            <a:endParaRPr sz="3600"/>
          </a:p>
        </p:txBody>
      </p:sp>
      <p:pic>
        <p:nvPicPr>
          <p:cNvPr descr="hortonworks.png"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7250" y="2359188"/>
            <a:ext cx="1318450" cy="82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lipse.png"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3625" y="5757437"/>
            <a:ext cx="2673549" cy="92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.png"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12500" y="5479738"/>
            <a:ext cx="2524600" cy="147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>
            <a:off x="6083149" y="6008374"/>
            <a:ext cx="795300" cy="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Shape 115"/>
          <p:cNvSpPr/>
          <p:nvPr/>
        </p:nvSpPr>
        <p:spPr>
          <a:xfrm>
            <a:off x="299800" y="2929375"/>
            <a:ext cx="2248500" cy="3551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046425" y="2698575"/>
            <a:ext cx="1751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source</a:t>
            </a:r>
            <a:endParaRPr sz="3600"/>
          </a:p>
        </p:txBody>
      </p:sp>
      <p:pic>
        <p:nvPicPr>
          <p:cNvPr descr="local.jpg" id="117" name="Shape 1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47221" y="1217512"/>
            <a:ext cx="1175675" cy="1236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.png" id="118" name="Shape 1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60675" y="2704037"/>
            <a:ext cx="1175675" cy="117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.png" id="119" name="Shape 1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5063" y="3970238"/>
            <a:ext cx="921625" cy="9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227500" y="4226400"/>
            <a:ext cx="1206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.csv</a:t>
            </a:r>
            <a:endParaRPr sz="3600"/>
          </a:p>
        </p:txBody>
      </p:sp>
      <p:cxnSp>
        <p:nvCxnSpPr>
          <p:cNvPr id="121" name="Shape 121"/>
          <p:cNvCxnSpPr>
            <a:stCxn id="120" idx="3"/>
          </p:cNvCxnSpPr>
          <p:nvPr/>
        </p:nvCxnSpPr>
        <p:spPr>
          <a:xfrm flipH="1" rot="10800000">
            <a:off x="2433500" y="4508100"/>
            <a:ext cx="1067400" cy="3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html.jpg" id="122" name="Shape 1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6638" y="5281375"/>
            <a:ext cx="1318450" cy="1453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1778900" y="6309375"/>
            <a:ext cx="1290900" cy="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jsoup.jpg" id="124" name="Shape 1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48512" y="5291561"/>
            <a:ext cx="1206000" cy="751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.png" id="125" name="Shape 1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8313" y="4024163"/>
            <a:ext cx="921625" cy="9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545550" y="4170875"/>
            <a:ext cx="1206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.csv</a:t>
            </a:r>
            <a:endParaRPr sz="3600"/>
          </a:p>
        </p:txBody>
      </p:sp>
      <p:cxnSp>
        <p:nvCxnSpPr>
          <p:cNvPr id="127" name="Shape 127"/>
          <p:cNvCxnSpPr>
            <a:stCxn id="112" idx="0"/>
          </p:cNvCxnSpPr>
          <p:nvPr/>
        </p:nvCxnSpPr>
        <p:spPr>
          <a:xfrm flipH="1" rot="10800000">
            <a:off x="4680400" y="4882937"/>
            <a:ext cx="10500" cy="87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Shape 128"/>
          <p:cNvCxnSpPr/>
          <p:nvPr/>
        </p:nvCxnSpPr>
        <p:spPr>
          <a:xfrm flipH="1" rot="10800000">
            <a:off x="4632050" y="3338399"/>
            <a:ext cx="10500" cy="874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6185900" y="6556175"/>
            <a:ext cx="589800" cy="138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ata.png" id="130" name="Shape 1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06335" y="5169787"/>
            <a:ext cx="740080" cy="7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7284425" y="5169775"/>
            <a:ext cx="1001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.hql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.pig</a:t>
            </a:r>
            <a:endParaRPr sz="2400"/>
          </a:p>
        </p:txBody>
      </p:sp>
      <p:cxnSp>
        <p:nvCxnSpPr>
          <p:cNvPr id="132" name="Shape 132"/>
          <p:cNvCxnSpPr/>
          <p:nvPr/>
        </p:nvCxnSpPr>
        <p:spPr>
          <a:xfrm>
            <a:off x="5568700" y="4759450"/>
            <a:ext cx="2030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Shape 133"/>
          <p:cNvCxnSpPr/>
          <p:nvPr/>
        </p:nvCxnSpPr>
        <p:spPr>
          <a:xfrm flipH="1">
            <a:off x="5449675" y="4210800"/>
            <a:ext cx="2066700" cy="114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putty.png" id="134" name="Shape 1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44551" y="3408300"/>
            <a:ext cx="903900" cy="90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/>
          <p:nvPr/>
        </p:nvCxnSpPr>
        <p:spPr>
          <a:xfrm>
            <a:off x="576075" y="1506025"/>
            <a:ext cx="102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Shape 136"/>
          <p:cNvCxnSpPr/>
          <p:nvPr/>
        </p:nvCxnSpPr>
        <p:spPr>
          <a:xfrm>
            <a:off x="576075" y="1973875"/>
            <a:ext cx="1028700" cy="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1695225" y="1244525"/>
            <a:ext cx="1206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Row Data</a:t>
            </a:r>
            <a:endParaRPr sz="1800"/>
          </a:p>
        </p:txBody>
      </p:sp>
      <p:sp>
        <p:nvSpPr>
          <p:cNvPr id="138" name="Shape 138"/>
          <p:cNvSpPr txBox="1"/>
          <p:nvPr/>
        </p:nvSpPr>
        <p:spPr>
          <a:xfrm>
            <a:off x="1695225" y="1618788"/>
            <a:ext cx="1206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Queried </a:t>
            </a:r>
            <a:r>
              <a:rPr lang="en-US" sz="1800"/>
              <a:t>Data</a:t>
            </a:r>
            <a:endParaRPr sz="1800"/>
          </a:p>
        </p:txBody>
      </p:sp>
      <p:cxnSp>
        <p:nvCxnSpPr>
          <p:cNvPr id="139" name="Shape 139"/>
          <p:cNvCxnSpPr/>
          <p:nvPr/>
        </p:nvCxnSpPr>
        <p:spPr>
          <a:xfrm>
            <a:off x="576075" y="2428050"/>
            <a:ext cx="1028700" cy="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1704913" y="2250525"/>
            <a:ext cx="1206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Code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insightprove2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75" y="1620033"/>
            <a:ext cx="7846300" cy="441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H/W experimental Specs</a:t>
            </a:r>
            <a:endParaRPr/>
          </a:p>
        </p:txBody>
      </p:sp>
      <p:pic>
        <p:nvPicPr>
          <p:cNvPr descr="spec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701" y="1464525"/>
            <a:ext cx="3315650" cy="46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080750" y="6142175"/>
            <a:ext cx="2661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 　Nodes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size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5" y="1545081"/>
            <a:ext cx="8936350" cy="4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insightprove2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75" y="1620033"/>
            <a:ext cx="7846300" cy="4413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insightprove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900" y="1417638"/>
            <a:ext cx="4027775" cy="513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Microsoft Azure</a:t>
            </a:r>
            <a:endParaRPr/>
          </a:p>
        </p:txBody>
      </p:sp>
      <p:pic>
        <p:nvPicPr>
          <p:cNvPr descr="azure.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775" y="159795"/>
            <a:ext cx="1796275" cy="13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</a:t>
            </a:r>
            <a:endParaRPr/>
          </a:p>
        </p:txBody>
      </p:sp>
      <p:pic>
        <p:nvPicPr>
          <p:cNvPr descr="github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00" y="27000"/>
            <a:ext cx="28003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2.pn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7650"/>
            <a:ext cx="5867800" cy="33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125" y="3567700"/>
            <a:ext cx="5344676" cy="27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050" y="1076275"/>
            <a:ext cx="3130800" cy="29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567699"/>
            <a:ext cx="3092065" cy="30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698063" y="6309350"/>
            <a:ext cx="6760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https://github.com/petershihyulin/LaHousing.git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Analysis of Pricing Trend</a:t>
            </a:r>
            <a:endParaRPr/>
          </a:p>
        </p:txBody>
      </p:sp>
      <p:pic>
        <p:nvPicPr>
          <p:cNvPr descr="avg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3159"/>
            <a:ext cx="9144000" cy="12569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g.pn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7522"/>
            <a:ext cx="9143999" cy="87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</a:t>
            </a:r>
            <a:r>
              <a:rPr lang="en-US"/>
              <a:t>f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Price Trend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2006-2016 L.A. County Housing Price Trend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rueavg.jp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1" y="2756038"/>
            <a:ext cx="9067800" cy="17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