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Source Sans Pr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3B968D2-30F6-4B5E-BF46-2C20CE36FD79}">
  <a:tblStyle styleId="{E3B968D2-30F6-4B5E-BF46-2C20CE36FD79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SourceSansPro-italic.fntdata"/><Relationship Id="rId50" Type="http://schemas.openxmlformats.org/officeDocument/2006/relationships/font" Target="fonts/SourceSansPro-bold.fntdata"/><Relationship Id="rId52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200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sz="1200">
                <a:solidFill>
                  <a:srgbClr val="5C5C5C"/>
                </a:solidFill>
                <a:highlight>
                  <a:srgbClr val="FFFFFF"/>
                </a:highlight>
              </a:rPr>
              <a:t>Rating data sets from the MovieLens web site: contains 20 million ratings and 465,000 tag applications applied to 27,000 movies by 138,000 users. </a:t>
            </a:r>
          </a:p>
          <a:p>
            <a:pPr indent="-304800" lvl="0" marL="457200" rtl="0">
              <a:spcBef>
                <a:spcPts val="0"/>
              </a:spcBef>
              <a:buClr>
                <a:srgbClr val="5C5C5C"/>
              </a:buClr>
              <a:buSzPct val="109090"/>
              <a:buAutoNum type="arabicPeriod"/>
            </a:pPr>
            <a:r>
              <a:rPr lang="en" sz="1050">
                <a:solidFill>
                  <a:srgbClr val="5C5C5C"/>
                </a:solidFill>
                <a:highlight>
                  <a:srgbClr val="FFFFFF"/>
                </a:highlight>
              </a:rPr>
              <a:t>28 variables for 5043 movies , spanning across 100 years in 66 countries</a:t>
            </a:r>
          </a:p>
          <a:p>
            <a:pPr indent="-295275" lvl="0" marL="457200">
              <a:spcBef>
                <a:spcPts val="0"/>
              </a:spcBef>
              <a:buClr>
                <a:srgbClr val="5C5C5C"/>
              </a:buClr>
              <a:buSzPct val="95454"/>
              <a:buAutoNum type="arabicPeriod"/>
            </a:pPr>
            <a:r>
              <a:rPr lang="en" sz="1050">
                <a:solidFill>
                  <a:srgbClr val="5C5C5C"/>
                </a:solidFill>
                <a:highlight>
                  <a:srgbClr val="FFFFFF"/>
                </a:highlight>
              </a:rPr>
              <a:t>The official record of past Academy Award winners and nominees from 1927 -2015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1328166" y="971550"/>
            <a:ext cx="6487800" cy="236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sx="100500" rotWithShape="0" algn="ctr" sy="100500">
              <a:srgbClr val="000000">
                <a:alpha val="49803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6DB7D7"/>
              </a:buClr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1322920" y="1142999"/>
            <a:ext cx="6498300" cy="12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6DB7D7"/>
              </a:buClr>
              <a:buFont typeface="Noto Sans Symbols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322920" y="2474259"/>
            <a:ext cx="64983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0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36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36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icture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533397" y="458904"/>
            <a:ext cx="4079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3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533397" y="1340892"/>
            <a:ext cx="40794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180"/>
              </a:spcBef>
              <a:buClr>
                <a:srgbClr val="6DB7D7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180"/>
              </a:spcBef>
              <a:buClr>
                <a:srgbClr val="6DB7D7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75" name="Shape 75"/>
          <p:cNvSpPr/>
          <p:nvPr>
            <p:ph idx="2" type="pic"/>
          </p:nvPr>
        </p:nvSpPr>
        <p:spPr>
          <a:xfrm>
            <a:off x="5090617" y="269543"/>
            <a:ext cx="3657600" cy="3988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sx="100500" rotWithShape="0" algn="ctr" sy="100500">
              <a:srgbClr val="000000">
                <a:alpha val="49803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rgbClr val="6DB7D7"/>
              </a:buClr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400"/>
              </a:spcBef>
              <a:buClr>
                <a:srgbClr val="6DB7D7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400"/>
              </a:spcBef>
              <a:buClr>
                <a:srgbClr val="6DB7D7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549275" y="80681"/>
            <a:ext cx="80424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2941500" y="-1192199"/>
            <a:ext cx="3257700" cy="80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1610" lvl="0" marL="349250" marR="0" rtl="0" algn="l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89230" lvl="1" marL="685800" marR="0" rtl="0" algn="l"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42875" lvl="2" marL="968375" marR="0" rtl="0" algn="l">
              <a:spcBef>
                <a:spcPts val="6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6370" lvl="5" marL="1828800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3195" lvl="6" marL="21177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4783" lvl="7" marL="2398713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63195" lvl="8" marL="26892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 rot="5400000">
            <a:off x="6041092" y="1604925"/>
            <a:ext cx="4181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1803450" y="-977924"/>
            <a:ext cx="4181400" cy="6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1610" lvl="0" marL="349250" marR="0" rtl="0" algn="l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89230" lvl="1" marL="685800" marR="0" rtl="0" algn="l"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42875" lvl="2" marL="968375" marR="0" rtl="0" algn="l">
              <a:spcBef>
                <a:spcPts val="6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6370" lvl="5" marL="1828800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3195" lvl="6" marL="21177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4783" lvl="7" marL="2398713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63195" lvl="8" marL="26892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549275" y="80681"/>
            <a:ext cx="80424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549275" y="1200150"/>
            <a:ext cx="80424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1610" lvl="0" marL="349250" marR="0" rtl="0" algn="l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89230" lvl="1" marL="685800" marR="0" rtl="0" algn="l"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42875" lvl="2" marL="968375" marR="0" rtl="0" algn="l">
              <a:spcBef>
                <a:spcPts val="6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6370" lvl="5" marL="1828800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3195" lvl="6" marL="21177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4783" lvl="7" marL="2398713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63195" lvl="8" marL="26892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with Pictur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ctrTitle"/>
          </p:nvPr>
        </p:nvSpPr>
        <p:spPr>
          <a:xfrm>
            <a:off x="363537" y="2514600"/>
            <a:ext cx="8416800" cy="1102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363537" y="3578271"/>
            <a:ext cx="84168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0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36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36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30" name="Shape 30"/>
          <p:cNvSpPr/>
          <p:nvPr>
            <p:ph idx="2" type="pic"/>
          </p:nvPr>
        </p:nvSpPr>
        <p:spPr>
          <a:xfrm>
            <a:off x="370980" y="272653"/>
            <a:ext cx="8402100" cy="2127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sx="100500" rotWithShape="0" algn="ctr" sy="100500">
              <a:srgbClr val="000000">
                <a:alpha val="49803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rgbClr val="6DB7D7"/>
              </a:buClr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400"/>
              </a:spcBef>
              <a:buClr>
                <a:srgbClr val="6DB7D7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400"/>
              </a:spcBef>
              <a:buClr>
                <a:srgbClr val="6DB7D7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549275" y="1802357"/>
            <a:ext cx="80565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549275" y="2802003"/>
            <a:ext cx="80565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0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6DB7D7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6DB7D7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549275" y="80681"/>
            <a:ext cx="80424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549275" y="1200150"/>
            <a:ext cx="3840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9250" marR="0" rtl="0" algn="l">
              <a:spcBef>
                <a:spcPts val="16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17169" lvl="1" marL="68580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56844" lvl="2" marL="96837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6370" lvl="5" marL="1828800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3195" lvl="6" marL="21177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4783" lvl="7" marL="2398713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63195" lvl="8" marL="26892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751071" y="1200150"/>
            <a:ext cx="3840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9250" marR="0" rtl="0" algn="l">
              <a:spcBef>
                <a:spcPts val="16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17169" lvl="1" marL="68580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56844" lvl="2" marL="96837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6370" lvl="5" marL="1828800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3195" lvl="6" marL="21177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4783" lvl="7" marL="2398713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63195" lvl="8" marL="26892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549274" y="80681"/>
            <a:ext cx="80424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549274" y="1089918"/>
            <a:ext cx="3840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6DB7D7"/>
              </a:buClr>
              <a:buFont typeface="Noto Sans Symbols"/>
              <a:buNone/>
              <a:defRPr b="0" i="0" sz="2400" u="none" cap="none" strike="noStrike">
                <a:solidFill>
                  <a:srgbClr val="6DB7D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20"/>
              </a:spcBef>
              <a:buClr>
                <a:srgbClr val="6DB7D7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20"/>
              </a:spcBef>
              <a:buClr>
                <a:srgbClr val="6DB7D7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549274" y="1760561"/>
            <a:ext cx="3840600" cy="2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9250" marR="0" rtl="0" algn="l">
              <a:spcBef>
                <a:spcPts val="16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17169" lvl="1" marL="68580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56844" lvl="2" marL="96837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80339" lvl="5" marL="1828800" marR="0" rtl="0" algn="l">
              <a:spcBef>
                <a:spcPts val="320"/>
              </a:spcBef>
              <a:buClr>
                <a:schemeClr val="accent2"/>
              </a:buClr>
              <a:buSzPct val="1100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77164" lvl="6" marL="2117725" marR="0" rtl="0" algn="l">
              <a:spcBef>
                <a:spcPts val="32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78753" lvl="7" marL="2398713" marR="0" rtl="0" algn="l">
              <a:spcBef>
                <a:spcPts val="320"/>
              </a:spcBef>
              <a:buClr>
                <a:schemeClr val="accent2"/>
              </a:buClr>
              <a:buSzPct val="1100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77164" lvl="8" marL="2689225" marR="0" rtl="0" algn="l">
              <a:spcBef>
                <a:spcPts val="32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751069" y="1089918"/>
            <a:ext cx="3840599" cy="5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6DB7D7"/>
              </a:buClr>
              <a:buFont typeface="Noto Sans Symbols"/>
              <a:buNone/>
              <a:defRPr b="0" i="0" sz="2400" u="none" cap="none" strike="noStrike">
                <a:solidFill>
                  <a:srgbClr val="6DB7D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20"/>
              </a:spcBef>
              <a:buClr>
                <a:srgbClr val="6DB7D7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20"/>
              </a:spcBef>
              <a:buClr>
                <a:srgbClr val="6DB7D7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751069" y="1760561"/>
            <a:ext cx="3840599" cy="2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9250" marR="0" rtl="0" algn="l">
              <a:spcBef>
                <a:spcPts val="16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17169" lvl="1" marL="68580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56844" lvl="2" marL="96837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80339" lvl="5" marL="1828800" marR="0" rtl="0" algn="l">
              <a:spcBef>
                <a:spcPts val="320"/>
              </a:spcBef>
              <a:buClr>
                <a:schemeClr val="accent2"/>
              </a:buClr>
              <a:buSzPct val="1100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77164" lvl="6" marL="2117725" marR="0" rtl="0" algn="l">
              <a:spcBef>
                <a:spcPts val="32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78753" lvl="7" marL="2398713" marR="0" rtl="0" algn="l">
              <a:spcBef>
                <a:spcPts val="320"/>
              </a:spcBef>
              <a:buClr>
                <a:schemeClr val="accent2"/>
              </a:buClr>
              <a:buSzPct val="1100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77164" lvl="8" marL="2689225" marR="0" rtl="0" algn="l">
              <a:spcBef>
                <a:spcPts val="32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549275" y="80681"/>
            <a:ext cx="80424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533399" y="458904"/>
            <a:ext cx="38406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3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742823" y="276225"/>
            <a:ext cx="38406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5580" lvl="0" marL="349250" marR="0" rtl="0" algn="l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03200" lvl="1" marL="685800" marR="0" rtl="0" algn="l"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56844" lvl="2" marL="96837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52400" lvl="5" marL="1828800" marR="0" rtl="0" algn="l">
              <a:spcBef>
                <a:spcPts val="400"/>
              </a:spcBef>
              <a:buClr>
                <a:schemeClr val="accent2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49225" lvl="6" marL="2117725" marR="0" rtl="0" algn="l">
              <a:spcBef>
                <a:spcPts val="4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50813" lvl="7" marL="2398713" marR="0" rtl="0" algn="l">
              <a:spcBef>
                <a:spcPts val="400"/>
              </a:spcBef>
              <a:buClr>
                <a:schemeClr val="accent2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49225" lvl="8" marL="2689225" marR="0" rtl="0" algn="l">
              <a:spcBef>
                <a:spcPts val="4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533399" y="1340892"/>
            <a:ext cx="38406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180"/>
              </a:spcBef>
              <a:buClr>
                <a:srgbClr val="6DB7D7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180"/>
              </a:spcBef>
              <a:buClr>
                <a:srgbClr val="6DB7D7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49275" y="80681"/>
            <a:ext cx="80424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49275" y="1200150"/>
            <a:ext cx="80424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1610" lvl="0" marL="349250" marR="0" rtl="0" algn="l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89230" lvl="1" marL="685800" marR="0" rtl="0" algn="l"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42875" lvl="2" marL="968375" marR="0" rtl="0" algn="l">
              <a:spcBef>
                <a:spcPts val="6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6370" lvl="5" marL="1828800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3195" lvl="6" marL="21177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4783" lvl="7" marL="2398713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63195" lvl="8" marL="26892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Relationship Id="rId4" Type="http://schemas.openxmlformats.org/officeDocument/2006/relationships/image" Target="../media/image31.png"/><Relationship Id="rId5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7.png"/><Relationship Id="rId4" Type="http://schemas.openxmlformats.org/officeDocument/2006/relationships/image" Target="../media/image43.png"/><Relationship Id="rId5" Type="http://schemas.openxmlformats.org/officeDocument/2006/relationships/image" Target="../media/image40.png"/><Relationship Id="rId6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6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rouplens.org/datasets/movielens/" TargetMode="External"/><Relationship Id="rId4" Type="http://schemas.openxmlformats.org/officeDocument/2006/relationships/hyperlink" Target="https://www.kaggle.com/deepmatrix/imdb-5000-movie-dataset" TargetMode="External"/><Relationship Id="rId5" Type="http://schemas.openxmlformats.org/officeDocument/2006/relationships/hyperlink" Target="https://www.kaggle.com/theacademy/academy-awards" TargetMode="External"/><Relationship Id="rId6" Type="http://schemas.openxmlformats.org/officeDocument/2006/relationships/hyperlink" Target="http://blog.csdn.net/yangtrees/article/details/750605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311700" y="971100"/>
            <a:ext cx="85206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457200" lvl="0" marL="1828800" algn="l">
              <a:spcBef>
                <a:spcPts val="0"/>
              </a:spcBef>
              <a:buNone/>
            </a:pPr>
            <a:r>
              <a:rPr lang="en" sz="3000"/>
              <a:t>Trend Forecasting of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Movie Box Office &amp; Oscar Nominations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1492250" y="2328325"/>
            <a:ext cx="6498300" cy="103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Group A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/>
              <a:t>     Tianyi Deng, Biran Li, Jiyang Liu, Yu-lin Shih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Understanding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18950" y="2504325"/>
            <a:ext cx="8906100" cy="2253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Target column: globalgross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min/max: $423/$2,783,918,982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Numeric Features: “budget, domesticgross, globalgross, duration, imdb_score”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/>
              <a:t>Categorical Features: “language, country, majorgenres”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1147225"/>
            <a:ext cx="8763000" cy="151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450" y="2449474"/>
            <a:ext cx="858000" cy="130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1525" y="2504325"/>
            <a:ext cx="857999" cy="12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AzureML - Regression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Algorithms: Linear Regression(LR),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Gradient Boost Tree Regression(GBT)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Split: 0.7/0.3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Coefficient of Determination: 90.6%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AzureML - Evaluation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25" y="1290850"/>
            <a:ext cx="8520600" cy="365544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1425525" y="1637425"/>
            <a:ext cx="21189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Linear Regression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6058550" y="1637425"/>
            <a:ext cx="26007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Gradient Boosted Regression</a:t>
            </a:r>
          </a:p>
        </p:txBody>
      </p:sp>
      <p:sp>
        <p:nvSpPr>
          <p:cNvPr id="180" name="Shape 180"/>
          <p:cNvSpPr/>
          <p:nvPr/>
        </p:nvSpPr>
        <p:spPr>
          <a:xfrm>
            <a:off x="125025" y="2786075"/>
            <a:ext cx="4287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4464850" y="2786075"/>
            <a:ext cx="4287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Importance Scores of Feature Variables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650" y="1287475"/>
            <a:ext cx="3378725" cy="34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749" y="1287475"/>
            <a:ext cx="3590750" cy="346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Importance Scores of Feature Variables Cont.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975" y="1594650"/>
            <a:ext cx="3097095" cy="207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25" y="1617575"/>
            <a:ext cx="2886024" cy="2008989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96" name="Shape 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3150" y="1594649"/>
            <a:ext cx="2886025" cy="207919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167125" y="3674175"/>
            <a:ext cx="3147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Global Gross vs. Domestic Gross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575575" y="3674175"/>
            <a:ext cx="27414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Global Gross vs. Budget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6191125" y="3674175"/>
            <a:ext cx="2886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Global Gross vs. Movie Rating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Azure ML - Mapping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24" y="1147225"/>
            <a:ext cx="8693499" cy="383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Spark Machine Learning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963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IBM: Linear Regression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DATABRICKS: Gradient Boosted Trees Regression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Spark ML</a:t>
            </a:r>
            <a:r>
              <a:rPr lang="en"/>
              <a:t>(Load &amp; Prepare Data)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5" y="1285750"/>
            <a:ext cx="8966775" cy="296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00" y="2477200"/>
            <a:ext cx="8797950" cy="25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Spark ML</a:t>
            </a:r>
            <a:r>
              <a:rPr lang="en"/>
              <a:t>(Split Data)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645254"/>
            <a:ext cx="6056099" cy="10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7" y="3102175"/>
            <a:ext cx="745807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311700" y="1179950"/>
            <a:ext cx="4356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Linear Regression in IBM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258750" y="2674125"/>
            <a:ext cx="3434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GBT in Databricks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20247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Spark ML</a:t>
            </a:r>
            <a:r>
              <a:rPr lang="en"/>
              <a:t>(Pipeline)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0" y="1171791"/>
            <a:ext cx="9143999" cy="109476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181500" y="778975"/>
            <a:ext cx="4356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Linear Regression in IBM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81500" y="2058062"/>
            <a:ext cx="28215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GBT in Databricks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0" y="2481051"/>
            <a:ext cx="8717724" cy="26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1536674" y="0"/>
            <a:ext cx="6070800" cy="95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1322850" y="952500"/>
            <a:ext cx="6498300" cy="244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Hardware &amp; Tools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Data Size and Sources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Movie Box Office Forecast 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Oscar Nominations Forecast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Conclusion &amp; Observations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Spark ML</a:t>
            </a:r>
            <a:r>
              <a:rPr lang="en"/>
              <a:t>(Train)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6655"/>
            <a:ext cx="9143998" cy="1360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3142825"/>
            <a:ext cx="6981825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0" y="1043850"/>
            <a:ext cx="40239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Linear Regression in IBM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0" y="2726625"/>
            <a:ext cx="44703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GBT in Databricks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0" y="4190575"/>
            <a:ext cx="69819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 u="sng"/>
              <a:t>ParamGrid, Cross Validation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178600" y="542350"/>
            <a:ext cx="86538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Spark ML</a:t>
            </a:r>
            <a:r>
              <a:rPr lang="en"/>
              <a:t>(Test - Linear Regression)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649" y="1225225"/>
            <a:ext cx="6922699" cy="37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555650"/>
            <a:ext cx="88323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Spark ML(Test - Linear Regression)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650" y="1225224"/>
            <a:ext cx="6922699" cy="389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Spark ML(Test - GBT Regression)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999" y="1060300"/>
            <a:ext cx="5005950" cy="423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11700" y="158500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Spark ML(Test - GBT Regression)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rediction.png"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774" y="896824"/>
            <a:ext cx="7085899" cy="42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Spark ML (RMSE)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719550"/>
            <a:ext cx="78771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7" y="3149112"/>
            <a:ext cx="728662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/>
          <p:nvPr/>
        </p:nvSpPr>
        <p:spPr>
          <a:xfrm>
            <a:off x="272325" y="1147225"/>
            <a:ext cx="43116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Linear Regression in IBM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272325" y="2775975"/>
            <a:ext cx="304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GBT in Databricks</a:t>
            </a:r>
          </a:p>
        </p:txBody>
      </p:sp>
      <p:sp>
        <p:nvSpPr>
          <p:cNvPr id="289" name="Shape 289"/>
          <p:cNvSpPr/>
          <p:nvPr/>
        </p:nvSpPr>
        <p:spPr>
          <a:xfrm>
            <a:off x="4026350" y="2286625"/>
            <a:ext cx="3786300" cy="2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RMSE: 52,699,899.3262</a:t>
            </a:r>
          </a:p>
        </p:txBody>
      </p:sp>
      <p:sp>
        <p:nvSpPr>
          <p:cNvPr id="290" name="Shape 290"/>
          <p:cNvSpPr/>
          <p:nvPr/>
        </p:nvSpPr>
        <p:spPr>
          <a:xfrm>
            <a:off x="3429000" y="4036225"/>
            <a:ext cx="3857700" cy="33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RMSE:60,409,700.0000</a:t>
            </a:r>
          </a:p>
        </p:txBody>
      </p:sp>
      <p:sp>
        <p:nvSpPr>
          <p:cNvPr id="291" name="Shape 291"/>
          <p:cNvSpPr/>
          <p:nvPr/>
        </p:nvSpPr>
        <p:spPr>
          <a:xfrm>
            <a:off x="3071825" y="4089800"/>
            <a:ext cx="357300" cy="28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3669050" y="2289025"/>
            <a:ext cx="357300" cy="28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AzureML vs SparkML</a:t>
            </a:r>
          </a:p>
        </p:txBody>
      </p:sp>
      <p:graphicFrame>
        <p:nvGraphicFramePr>
          <p:cNvPr id="298" name="Shape 298"/>
          <p:cNvGraphicFramePr/>
          <p:nvPr/>
        </p:nvGraphicFramePr>
        <p:xfrm>
          <a:off x="375025" y="160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{E3B968D2-30F6-4B5E-BF46-2C20CE36FD79}</a:tableStyleId>
              </a:tblPr>
              <a:tblGrid>
                <a:gridCol w="2797975"/>
                <a:gridCol w="2797975"/>
                <a:gridCol w="2797975"/>
              </a:tblGrid>
              <a:tr h="7601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RMSE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AzureML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SparkML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</a:tr>
              <a:tr h="765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Linear Regression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chemeClr val="accent5"/>
                          </a:solidFill>
                        </a:rPr>
                        <a:t>52,050,094.7637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chemeClr val="accent5"/>
                          </a:solidFill>
                        </a:rPr>
                        <a:t>57,188,471.1788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</a:tr>
              <a:tr h="765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GBT Regression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63,194,986.7556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60,409,700.0000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299" name="Shape 299"/>
          <p:cNvSpPr txBox="1"/>
          <p:nvPr/>
        </p:nvSpPr>
        <p:spPr>
          <a:xfrm>
            <a:off x="311700" y="928150"/>
            <a:ext cx="76020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Movie Box Office </a:t>
            </a:r>
            <a:r>
              <a:rPr lang="en" sz="2400"/>
              <a:t>Forecast 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410775" y="3893350"/>
            <a:ext cx="83583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RMSE is big but reasonable, as the max movie box office is around 3 billion, which makes it 1.6% of the label.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Oscar Best Picture Forecast</a:t>
            </a:r>
          </a:p>
        </p:txBody>
      </p:sp>
      <p:sp>
        <p:nvSpPr>
          <p:cNvPr id="306" name="Shape 306"/>
          <p:cNvSpPr/>
          <p:nvPr/>
        </p:nvSpPr>
        <p:spPr>
          <a:xfrm>
            <a:off x="735450" y="1770725"/>
            <a:ext cx="7673100" cy="271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3002700" y="1948725"/>
            <a:ext cx="31386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Classification</a:t>
            </a:r>
          </a:p>
        </p:txBody>
      </p:sp>
      <p:sp>
        <p:nvSpPr>
          <p:cNvPr id="308" name="Shape 308"/>
          <p:cNvSpPr/>
          <p:nvPr/>
        </p:nvSpPr>
        <p:spPr>
          <a:xfrm>
            <a:off x="1433425" y="2923074"/>
            <a:ext cx="2754431" cy="1386612"/>
          </a:xfrm>
          <a:prstGeom prst="flowChartDocumen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 txBox="1"/>
          <p:nvPr/>
        </p:nvSpPr>
        <p:spPr>
          <a:xfrm>
            <a:off x="1536500" y="3185425"/>
            <a:ext cx="28761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Decision Tree</a:t>
            </a:r>
          </a:p>
        </p:txBody>
      </p:sp>
      <p:sp>
        <p:nvSpPr>
          <p:cNvPr id="310" name="Shape 310"/>
          <p:cNvSpPr/>
          <p:nvPr/>
        </p:nvSpPr>
        <p:spPr>
          <a:xfrm>
            <a:off x="4715025" y="2923074"/>
            <a:ext cx="2754431" cy="1386612"/>
          </a:xfrm>
          <a:prstGeom prst="flowChartDocumen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/>
        </p:nvSpPr>
        <p:spPr>
          <a:xfrm>
            <a:off x="5146000" y="3007425"/>
            <a:ext cx="28761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Logistic Regression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preparation</a:t>
            </a:r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9699"/>
            <a:ext cx="8869798" cy="94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125" y="2372249"/>
            <a:ext cx="56197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Preprocessed data</a:t>
            </a:r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99" y="1436100"/>
            <a:ext cx="2220225" cy="270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6350" y="1436087"/>
            <a:ext cx="2220225" cy="268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0077" y="1447199"/>
            <a:ext cx="2051974" cy="268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1322925" y="0"/>
            <a:ext cx="6498300" cy="904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Hardware </a:t>
            </a:r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4315800" y="1056850"/>
            <a:ext cx="4667700" cy="343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2400"/>
              <a:t>Databricks File System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2400"/>
              <a:t>Spark 2.1 Scala 2.10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2400"/>
              <a:t>Memory - 6GB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2400"/>
              <a:t>IBM data science experience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2400"/>
              <a:t>Cores: 0.88 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2400"/>
              <a:t>1 Driver, 1 DBU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2362"/>
            <a:ext cx="4424925" cy="35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Azure(Mapping)</a:t>
            </a:r>
          </a:p>
        </p:txBody>
      </p: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00" y="1218750"/>
            <a:ext cx="7757400" cy="340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02" y="1218752"/>
            <a:ext cx="2493574" cy="11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Azure(Evaluate)</a:t>
            </a:r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425" y="1700775"/>
            <a:ext cx="2627950" cy="206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725" y="3724475"/>
            <a:ext cx="3253474" cy="12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0950" y="1700775"/>
            <a:ext cx="2463899" cy="18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 rotWithShape="1">
          <a:blip r:embed="rId6">
            <a:alphaModFix/>
          </a:blip>
          <a:srcRect b="0" l="-2480" r="2479" t="0"/>
          <a:stretch/>
        </p:blipFill>
        <p:spPr>
          <a:xfrm>
            <a:off x="5104750" y="3642275"/>
            <a:ext cx="3073537" cy="13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/>
          <p:nvPr/>
        </p:nvSpPr>
        <p:spPr>
          <a:xfrm>
            <a:off x="885475" y="1189850"/>
            <a:ext cx="2463900" cy="46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Two-Class Decision Tree</a:t>
            </a:r>
          </a:p>
        </p:txBody>
      </p:sp>
      <p:sp>
        <p:nvSpPr>
          <p:cNvPr id="344" name="Shape 344"/>
          <p:cNvSpPr/>
          <p:nvPr/>
        </p:nvSpPr>
        <p:spPr>
          <a:xfrm>
            <a:off x="5134737" y="1189850"/>
            <a:ext cx="2791200" cy="46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Two-Class </a:t>
            </a:r>
            <a:r>
              <a:rPr lang="en"/>
              <a:t>Logistic Regression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Azure(Score)</a:t>
            </a:r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425" y="1147225"/>
            <a:ext cx="4946750" cy="37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Preprocessed data</a:t>
            </a:r>
          </a:p>
        </p:txBody>
      </p:sp>
      <p:sp>
        <p:nvSpPr>
          <p:cNvPr id="356" name="Shape 356"/>
          <p:cNvSpPr/>
          <p:nvPr/>
        </p:nvSpPr>
        <p:spPr>
          <a:xfrm>
            <a:off x="3433650" y="1436100"/>
            <a:ext cx="2276700" cy="27024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3616450" y="1517750"/>
            <a:ext cx="1958100" cy="6465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/>
        </p:nvSpPr>
        <p:spPr>
          <a:xfrm>
            <a:off x="3616450" y="1517750"/>
            <a:ext cx="2098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Features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3251050" y="2229775"/>
            <a:ext cx="2829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★"/>
            </a:pPr>
            <a:r>
              <a:rPr lang="en"/>
              <a:t>Gross</a:t>
            </a:r>
          </a:p>
          <a:p>
            <a:pPr indent="-228600" lvl="0" marL="457200" rtl="0">
              <a:spcBef>
                <a:spcPts val="0"/>
              </a:spcBef>
              <a:buChar char="★"/>
            </a:pPr>
            <a:r>
              <a:rPr lang="en"/>
              <a:t>IMDB_score</a:t>
            </a:r>
          </a:p>
          <a:p>
            <a:pPr indent="-228600" lvl="0" marL="457200">
              <a:spcBef>
                <a:spcPts val="0"/>
              </a:spcBef>
              <a:buChar char="★"/>
            </a:pPr>
            <a:r>
              <a:rPr lang="en"/>
              <a:t>Director_facebook_likes</a:t>
            </a:r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99" y="1436100"/>
            <a:ext cx="2220225" cy="270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677" y="1447187"/>
            <a:ext cx="2051974" cy="268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Databricks(Load &amp; Prepare Data)</a:t>
            </a:r>
          </a:p>
        </p:txBody>
      </p:sp>
      <p:pic>
        <p:nvPicPr>
          <p:cNvPr id="367" name="Shape 3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5" y="1147225"/>
            <a:ext cx="8591550" cy="69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750" y="2661575"/>
            <a:ext cx="4216774" cy="21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75" y="1894875"/>
            <a:ext cx="8851050" cy="6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2100" y="2661574"/>
            <a:ext cx="4473311" cy="21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Databricks(Split Data)</a:t>
            </a:r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06" y="1485356"/>
            <a:ext cx="7630599" cy="24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Databricks(Pipeline)</a:t>
            </a:r>
          </a:p>
        </p:txBody>
      </p:sp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2150"/>
            <a:ext cx="8839198" cy="3136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Databricks(Train &amp; Test)</a:t>
            </a:r>
          </a:p>
        </p:txBody>
      </p:sp>
      <p:pic>
        <p:nvPicPr>
          <p:cNvPr id="388" name="Shape 3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379095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Shape 3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3350" y="1299625"/>
            <a:ext cx="5068524" cy="33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Databricks(Accuracy)</a:t>
            </a:r>
          </a:p>
        </p:txBody>
      </p:sp>
      <p:pic>
        <p:nvPicPr>
          <p:cNvPr id="395" name="Shape 3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55425"/>
            <a:ext cx="8839202" cy="1488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i="1" lang="en"/>
              <a:t>Movie Box Office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Linear regression is better as it has lower RMSE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i="1" lang="en"/>
              <a:t> Oscar Nominations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both models produced similar precision and accuracy rate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3287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Tools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60025"/>
            <a:ext cx="8520600" cy="39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</a:pPr>
            <a:r>
              <a:rPr lang="en" sz="3000">
                <a:solidFill>
                  <a:srgbClr val="888888"/>
                </a:solidFill>
              </a:rPr>
              <a:t>Azure Machine Learning</a:t>
            </a:r>
          </a:p>
          <a:p>
            <a:pPr indent="-419100" lvl="0" marL="457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</a:pPr>
            <a:r>
              <a:rPr lang="en" sz="3000">
                <a:solidFill>
                  <a:srgbClr val="888888"/>
                </a:solidFill>
              </a:rPr>
              <a:t>IBM Data Science Experiences</a:t>
            </a:r>
          </a:p>
          <a:p>
            <a:pPr indent="-419100" lvl="0" marL="457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</a:pPr>
            <a:r>
              <a:rPr lang="en" sz="3000">
                <a:solidFill>
                  <a:srgbClr val="888888"/>
                </a:solidFill>
              </a:rPr>
              <a:t>DataBricks</a:t>
            </a:r>
          </a:p>
          <a:p>
            <a:pPr indent="-419100" lvl="0" marL="457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</a:pPr>
            <a:r>
              <a:rPr lang="en" sz="3000">
                <a:solidFill>
                  <a:srgbClr val="888888"/>
                </a:solidFill>
              </a:rPr>
              <a:t>Jupyter(python)</a:t>
            </a:r>
          </a:p>
          <a:p>
            <a:pPr indent="-419100" lvl="0" marL="457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</a:pPr>
            <a:r>
              <a:rPr lang="en" sz="3000">
                <a:solidFill>
                  <a:srgbClr val="888888"/>
                </a:solidFill>
              </a:rPr>
              <a:t>Spark(python)</a:t>
            </a:r>
          </a:p>
          <a:p>
            <a:pPr indent="-419100" lvl="0" marL="457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</a:pPr>
            <a:r>
              <a:rPr lang="en" sz="3000">
                <a:solidFill>
                  <a:srgbClr val="888888"/>
                </a:solidFill>
              </a:rPr>
              <a:t>Github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Observation</a:t>
            </a:r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Azure is better for cleaning missing data, has many built-in graphics, and is easier to use.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Spark(DB and IBM) is better for advanced graphics.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Databricks has faster processing time.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IBM provides detailed error log.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166325" y="406625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Github Link</a:t>
            </a: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119400" y="979325"/>
            <a:ext cx="8905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https://github.com/biranlicis/Movie-Box-Office-Machine-Learning</a:t>
            </a:r>
          </a:p>
        </p:txBody>
      </p:sp>
      <p:pic>
        <p:nvPicPr>
          <p:cNvPr id="414" name="Shape 4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74" y="1867075"/>
            <a:ext cx="8350976" cy="307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                 References</a:t>
            </a:r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311700" y="795850"/>
            <a:ext cx="8520600" cy="414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 DAT202.3x Implementing Predictive Analytics with Spark in Azure HDInsight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Microsoft's DAT203x, Data Science and Machine Learning Essentials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Gautam, Geetika, and Divakar Yadav. </a:t>
            </a:r>
            <a:r>
              <a:rPr i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Sentiment Analysis of Twitter Data Using Machine Learning Approaches and Semantic Analysis - IEEE Xplore Document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N.p., n.d. Web. 02 May 2017.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"MovieLens." </a:t>
            </a:r>
            <a:r>
              <a:rPr i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GroupLens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N.p., 18 Oct. 2016. Web. 02 May 2017.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Concetta A., and Constanc H. McLaren. "Movie Data." </a:t>
            </a:r>
            <a:r>
              <a:rPr i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Journal of Statistics Education, V17n1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N.p., 2009. Web. 02 May 2017.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Chuansun7. "IMDB 5000 Movie Dataset." </a:t>
            </a:r>
            <a:r>
              <a:rPr i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IMDB 5000 Movie Dataset | Kaggle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N.p., n.d. Web. 02 May 2017.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"The Academy Awards, 1927-2015." Academy of Motion Picture Arts and Sciences, n.d. Web. 02 May 2017. </a:t>
            </a:r>
          </a:p>
          <a:p>
            <a:pPr indent="-298450" lvl="0" marL="457200" rtl="0">
              <a:spcBef>
                <a:spcPts val="0"/>
              </a:spcBef>
              <a:buClr>
                <a:srgbClr val="000000"/>
              </a:buClr>
              <a:buSzPct val="45833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54425"/>
            <a:ext cx="8520600" cy="491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i="1" lang="en">
                <a:solidFill>
                  <a:schemeClr val="dk1"/>
                </a:solidFill>
              </a:rPr>
              <a:t>   </a:t>
            </a:r>
            <a:r>
              <a:rPr i="1" lang="en" sz="2400">
                <a:solidFill>
                  <a:schemeClr val="dk1"/>
                </a:solidFill>
              </a:rPr>
              <a:t>Data Size</a:t>
            </a:r>
            <a:r>
              <a:rPr lang="en" sz="2400">
                <a:solidFill>
                  <a:schemeClr val="dk1"/>
                </a:solidFill>
              </a:rPr>
              <a:t>: 5</a:t>
            </a:r>
            <a:r>
              <a:rPr lang="en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0 MB 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2400">
                <a:solidFill>
                  <a:schemeClr val="dk1"/>
                </a:solidFill>
              </a:rPr>
              <a:t>Data Source:</a:t>
            </a:r>
            <a:r>
              <a:rPr lang="en" sz="2400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GroupLens Research for Movielens Lab Dataset: </a:t>
            </a:r>
            <a:r>
              <a:rPr lang="en" u="sng">
                <a:solidFill>
                  <a:schemeClr val="dk1"/>
                </a:solidFill>
                <a:hlinkClick r:id="rId3"/>
              </a:rPr>
              <a:t>https://grouplens.org/datasets/movielens/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IMDB 5000 Movie Dataset: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  <a:hlinkClick r:id="rId4"/>
              </a:rPr>
              <a:t>https://www.kaggle.com/deepmatrix/imdb-5000-movie-dataset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The Academy Awards(1927-2015) Dataset: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  <a:hlinkClick r:id="rId5"/>
              </a:rPr>
              <a:t>https://www.kaggle.com/theacademy/academy-awards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  <a:hlinkClick r:id="rId6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509000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Movie Box Office Forecast</a:t>
            </a:r>
          </a:p>
        </p:txBody>
      </p:sp>
      <p:sp>
        <p:nvSpPr>
          <p:cNvPr id="128" name="Shape 128"/>
          <p:cNvSpPr/>
          <p:nvPr/>
        </p:nvSpPr>
        <p:spPr>
          <a:xfrm>
            <a:off x="311700" y="1369875"/>
            <a:ext cx="4998900" cy="1669500"/>
          </a:xfrm>
          <a:prstGeom prst="roundRect">
            <a:avLst>
              <a:gd fmla="val 1634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Algorithm</a:t>
            </a:r>
          </a:p>
          <a:p>
            <a:pPr indent="-381000" lvl="0" marL="457200" rtl="0">
              <a:spcBef>
                <a:spcPts val="2000"/>
              </a:spcBef>
              <a:buClr>
                <a:srgbClr val="595959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Regression(LR)</a:t>
            </a:r>
          </a:p>
          <a:p>
            <a:pPr indent="-381000" lvl="0" marL="457200" rtl="0">
              <a:spcBef>
                <a:spcPts val="2000"/>
              </a:spcBef>
              <a:buClr>
                <a:srgbClr val="595959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 boost regression(GBT)</a:t>
            </a:r>
          </a:p>
        </p:txBody>
      </p:sp>
      <p:sp>
        <p:nvSpPr>
          <p:cNvPr id="129" name="Shape 129"/>
          <p:cNvSpPr/>
          <p:nvPr/>
        </p:nvSpPr>
        <p:spPr>
          <a:xfrm>
            <a:off x="3950925" y="3179950"/>
            <a:ext cx="4998900" cy="1669500"/>
          </a:xfrm>
          <a:prstGeom prst="roundRect">
            <a:avLst>
              <a:gd fmla="val 1634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Platform</a:t>
            </a:r>
          </a:p>
          <a:p>
            <a:pPr indent="-381000" lvl="0" marL="457200" rtl="0" algn="l">
              <a:spcBef>
                <a:spcPts val="0"/>
              </a:spcBef>
              <a:buClr>
                <a:srgbClr val="595959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Jupyter Notebook</a:t>
            </a:r>
          </a:p>
          <a:p>
            <a:pPr indent="-381000" lvl="0" marL="457200" rtl="0">
              <a:spcBef>
                <a:spcPts val="2000"/>
              </a:spcBef>
              <a:buClr>
                <a:srgbClr val="595959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AzureML, Databricks, IBM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1218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</a:t>
            </a:r>
            <a:r>
              <a:rPr lang="en"/>
              <a:t>preparation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9750"/>
            <a:ext cx="4721175" cy="35146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825" y="1319750"/>
            <a:ext cx="4721175" cy="35146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37" name="Shape 137"/>
          <p:cNvSpPr txBox="1"/>
          <p:nvPr/>
        </p:nvSpPr>
        <p:spPr>
          <a:xfrm>
            <a:off x="3040175" y="774125"/>
            <a:ext cx="26748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accent5"/>
                </a:solidFill>
              </a:rPr>
              <a:t>Jupyter Notebook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4575200" y="2571750"/>
            <a:ext cx="40359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R</a:t>
            </a:r>
            <a:r>
              <a:rPr lang="en">
                <a:solidFill>
                  <a:schemeClr val="accent5"/>
                </a:solidFill>
              </a:rPr>
              <a:t>eplace column from word to integer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984200" y="4151400"/>
            <a:ext cx="2369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Change and add columns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preparation AzureML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25" y="2809125"/>
            <a:ext cx="3592800" cy="879049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46" name="Shape 146"/>
          <p:cNvSpPr/>
          <p:nvPr/>
        </p:nvSpPr>
        <p:spPr>
          <a:xfrm>
            <a:off x="546000" y="1300925"/>
            <a:ext cx="35928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Upload </a:t>
            </a:r>
            <a:r>
              <a:rPr lang="en" sz="2400"/>
              <a:t>file to AzureML</a:t>
            </a:r>
          </a:p>
        </p:txBody>
      </p:sp>
      <p:sp>
        <p:nvSpPr>
          <p:cNvPr id="147" name="Shape 147"/>
          <p:cNvSpPr/>
          <p:nvPr/>
        </p:nvSpPr>
        <p:spPr>
          <a:xfrm>
            <a:off x="1960025" y="2132225"/>
            <a:ext cx="573300" cy="676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6DB7D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2610300" y="3043725"/>
            <a:ext cx="1528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3D85C6"/>
                </a:solidFill>
              </a:rPr>
              <a:t>Join Data</a:t>
            </a:r>
          </a:p>
        </p:txBody>
      </p:sp>
      <p:sp>
        <p:nvSpPr>
          <p:cNvPr id="149" name="Shape 149"/>
          <p:cNvSpPr/>
          <p:nvPr/>
        </p:nvSpPr>
        <p:spPr>
          <a:xfrm>
            <a:off x="4151400" y="2937775"/>
            <a:ext cx="1604100" cy="75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6DB7D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625" y="1367050"/>
            <a:ext cx="2901750" cy="31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 CSV file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00" y="1232225"/>
            <a:ext cx="8520598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eeze">
  <a:themeElements>
    <a:clrScheme name="Breeze">
      <a:dk1>
        <a:srgbClr val="000000"/>
      </a:dk1>
      <a:lt1>
        <a:srgbClr val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