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32918400" cy="40233600"/>
  <p:notesSz cx="6858000" cy="9144000"/>
  <p:defaultTextStyle>
    <a:defPPr>
      <a:defRPr lang="en-US"/>
    </a:defPPr>
    <a:lvl1pPr algn="r" rtl="0" eaLnBrk="0" fontAlgn="base" hangingPunct="0">
      <a:spcBef>
        <a:spcPct val="0"/>
      </a:spcBef>
      <a:spcAft>
        <a:spcPct val="0"/>
      </a:spcAft>
      <a:defRPr sz="2400" b="1" i="1" kern="1200">
        <a:solidFill>
          <a:schemeClr val="tx1"/>
        </a:solidFill>
        <a:latin typeface="Arial" charset="0"/>
        <a:ea typeface="ＭＳ Ｐゴシック" charset="-128"/>
        <a:cs typeface="+mn-cs"/>
      </a:defRPr>
    </a:lvl1pPr>
    <a:lvl2pPr marL="457200" algn="r" rtl="0" eaLnBrk="0" fontAlgn="base" hangingPunct="0">
      <a:spcBef>
        <a:spcPct val="0"/>
      </a:spcBef>
      <a:spcAft>
        <a:spcPct val="0"/>
      </a:spcAft>
      <a:defRPr sz="2400" b="1" i="1" kern="1200">
        <a:solidFill>
          <a:schemeClr val="tx1"/>
        </a:solidFill>
        <a:latin typeface="Arial" charset="0"/>
        <a:ea typeface="ＭＳ Ｐゴシック" charset="-128"/>
        <a:cs typeface="+mn-cs"/>
      </a:defRPr>
    </a:lvl2pPr>
    <a:lvl3pPr marL="914400" algn="r" rtl="0" eaLnBrk="0" fontAlgn="base" hangingPunct="0">
      <a:spcBef>
        <a:spcPct val="0"/>
      </a:spcBef>
      <a:spcAft>
        <a:spcPct val="0"/>
      </a:spcAft>
      <a:defRPr sz="2400" b="1" i="1" kern="1200">
        <a:solidFill>
          <a:schemeClr val="tx1"/>
        </a:solidFill>
        <a:latin typeface="Arial" charset="0"/>
        <a:ea typeface="ＭＳ Ｐゴシック" charset="-128"/>
        <a:cs typeface="+mn-cs"/>
      </a:defRPr>
    </a:lvl3pPr>
    <a:lvl4pPr marL="1371600" algn="r" rtl="0" eaLnBrk="0" fontAlgn="base" hangingPunct="0">
      <a:spcBef>
        <a:spcPct val="0"/>
      </a:spcBef>
      <a:spcAft>
        <a:spcPct val="0"/>
      </a:spcAft>
      <a:defRPr sz="2400" b="1" i="1" kern="1200">
        <a:solidFill>
          <a:schemeClr val="tx1"/>
        </a:solidFill>
        <a:latin typeface="Arial" charset="0"/>
        <a:ea typeface="ＭＳ Ｐゴシック" charset="-128"/>
        <a:cs typeface="+mn-cs"/>
      </a:defRPr>
    </a:lvl4pPr>
    <a:lvl5pPr marL="1828800" algn="r" rtl="0" eaLnBrk="0" fontAlgn="base" hangingPunct="0">
      <a:spcBef>
        <a:spcPct val="0"/>
      </a:spcBef>
      <a:spcAft>
        <a:spcPct val="0"/>
      </a:spcAft>
      <a:defRPr sz="2400" b="1" i="1" kern="1200">
        <a:solidFill>
          <a:schemeClr val="tx1"/>
        </a:solidFill>
        <a:latin typeface="Arial" charset="0"/>
        <a:ea typeface="ＭＳ Ｐゴシック" charset="-128"/>
        <a:cs typeface="+mn-cs"/>
      </a:defRPr>
    </a:lvl5pPr>
    <a:lvl6pPr marL="2286000" algn="l" defTabSz="914400" rtl="0" eaLnBrk="1" latinLnBrk="0" hangingPunct="1">
      <a:defRPr sz="2400" b="1" i="1" kern="1200">
        <a:solidFill>
          <a:schemeClr val="tx1"/>
        </a:solidFill>
        <a:latin typeface="Arial" charset="0"/>
        <a:ea typeface="ＭＳ Ｐゴシック" charset="-128"/>
        <a:cs typeface="+mn-cs"/>
      </a:defRPr>
    </a:lvl6pPr>
    <a:lvl7pPr marL="2743200" algn="l" defTabSz="914400" rtl="0" eaLnBrk="1" latinLnBrk="0" hangingPunct="1">
      <a:defRPr sz="2400" b="1" i="1" kern="1200">
        <a:solidFill>
          <a:schemeClr val="tx1"/>
        </a:solidFill>
        <a:latin typeface="Arial" charset="0"/>
        <a:ea typeface="ＭＳ Ｐゴシック" charset="-128"/>
        <a:cs typeface="+mn-cs"/>
      </a:defRPr>
    </a:lvl7pPr>
    <a:lvl8pPr marL="3200400" algn="l" defTabSz="914400" rtl="0" eaLnBrk="1" latinLnBrk="0" hangingPunct="1">
      <a:defRPr sz="2400" b="1" i="1" kern="1200">
        <a:solidFill>
          <a:schemeClr val="tx1"/>
        </a:solidFill>
        <a:latin typeface="Arial" charset="0"/>
        <a:ea typeface="ＭＳ Ｐゴシック" charset="-128"/>
        <a:cs typeface="+mn-cs"/>
      </a:defRPr>
    </a:lvl8pPr>
    <a:lvl9pPr marL="3657600" algn="l" defTabSz="914400" rtl="0" eaLnBrk="1" latinLnBrk="0" hangingPunct="1">
      <a:defRPr sz="2400" b="1" 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6034" userDrawn="1">
          <p15:clr>
            <a:srgbClr val="A4A3A4"/>
          </p15:clr>
        </p15:guide>
        <p15:guide id="2" orient="horz" pos="27153" userDrawn="1">
          <p15:clr>
            <a:srgbClr val="A4A3A4"/>
          </p15:clr>
        </p15:guide>
        <p15:guide id="3" orient="horz" pos="-1207" userDrawn="1">
          <p15:clr>
            <a:srgbClr val="A4A3A4"/>
          </p15:clr>
        </p15:guide>
        <p15:guide id="4" orient="horz" pos="9032" userDrawn="1">
          <p15:clr>
            <a:srgbClr val="A4A3A4"/>
          </p15:clr>
        </p15:guide>
        <p15:guide id="5" orient="horz" pos="20517" userDrawn="1">
          <p15:clr>
            <a:srgbClr val="A4A3A4"/>
          </p15:clr>
        </p15:guide>
        <p15:guide id="6" orient="horz" pos="26802" userDrawn="1">
          <p15:clr>
            <a:srgbClr val="A4A3A4"/>
          </p15:clr>
        </p15:guide>
        <p15:guide id="7" pos="10368" userDrawn="1">
          <p15:clr>
            <a:srgbClr val="A4A3A4"/>
          </p15:clr>
        </p15:guide>
        <p15:guide id="8" pos="6693" userDrawn="1">
          <p15:clr>
            <a:srgbClr val="A4A3A4"/>
          </p15:clr>
        </p15:guide>
        <p15:guide id="9" pos="4142" userDrawn="1">
          <p15:clr>
            <a:srgbClr val="A4A3A4"/>
          </p15:clr>
        </p15:guide>
        <p15:guide id="10" pos="20482" userDrawn="1">
          <p15:clr>
            <a:srgbClr val="A4A3A4"/>
          </p15:clr>
        </p15:guide>
        <p15:guide id="11" pos="20942" userDrawn="1">
          <p15:clr>
            <a:srgbClr val="A4A3A4"/>
          </p15:clr>
        </p15:guide>
        <p15:guide id="12" pos="7145" userDrawn="1">
          <p15:clr>
            <a:srgbClr val="A4A3A4"/>
          </p15:clr>
        </p15:guide>
        <p15:guide id="13" pos="14037" userDrawn="1">
          <p15:clr>
            <a:srgbClr val="A4A3A4"/>
          </p15:clr>
        </p15:guide>
        <p15:guide id="14" pos="1360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0019"/>
    <a:srgbClr val="640013"/>
    <a:srgbClr val="A50021"/>
    <a:srgbClr val="3161C2"/>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91" autoAdjust="0"/>
    <p:restoredTop sz="93605" autoAdjust="0"/>
  </p:normalViewPr>
  <p:slideViewPr>
    <p:cSldViewPr>
      <p:cViewPr varScale="1">
        <p:scale>
          <a:sx n="20" d="100"/>
          <a:sy n="20" d="100"/>
        </p:scale>
        <p:origin x="3784" y="288"/>
      </p:cViewPr>
      <p:guideLst>
        <p:guide orient="horz" pos="6034"/>
        <p:guide orient="horz" pos="27153"/>
        <p:guide orient="horz" pos="-1207"/>
        <p:guide orient="horz" pos="9032"/>
        <p:guide orient="horz" pos="20517"/>
        <p:guide orient="horz" pos="26802"/>
        <p:guide pos="10368"/>
        <p:guide pos="6693"/>
        <p:guide pos="4142"/>
        <p:guide pos="20482"/>
        <p:guide pos="20942"/>
        <p:guide pos="7145"/>
        <p:guide pos="14037"/>
        <p:guide pos="13605"/>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6F0FF0-4D92-6F44-8D6B-A94FD69EEF7F}" type="datetimeFigureOut">
              <a:rPr lang="en-US" smtClean="0"/>
              <a:t>6/26/19</a:t>
            </a:fld>
            <a:endParaRPr lang="en-US"/>
          </a:p>
        </p:txBody>
      </p:sp>
      <p:sp>
        <p:nvSpPr>
          <p:cNvPr id="4" name="Slide Image Placeholder 3"/>
          <p:cNvSpPr>
            <a:spLocks noGrp="1" noRot="1" noChangeAspect="1"/>
          </p:cNvSpPr>
          <p:nvPr>
            <p:ph type="sldImg" idx="2"/>
          </p:nvPr>
        </p:nvSpPr>
        <p:spPr>
          <a:xfrm>
            <a:off x="2166938" y="1143000"/>
            <a:ext cx="2524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9DA6F3-A225-E247-9B5A-20DFB0A11124}" type="slidenum">
              <a:rPr lang="en-US" smtClean="0"/>
              <a:t>‹#›</a:t>
            </a:fld>
            <a:endParaRPr lang="en-US"/>
          </a:p>
        </p:txBody>
      </p:sp>
    </p:spTree>
    <p:extLst>
      <p:ext uri="{BB962C8B-B14F-4D97-AF65-F5344CB8AC3E}">
        <p14:creationId xmlns:p14="http://schemas.microsoft.com/office/powerpoint/2010/main" val="1966447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66938" y="1143000"/>
            <a:ext cx="252412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9DA6F3-A225-E247-9B5A-20DFB0A11124}" type="slidenum">
              <a:rPr lang="en-US" smtClean="0"/>
              <a:t>1</a:t>
            </a:fld>
            <a:endParaRPr lang="en-US"/>
          </a:p>
        </p:txBody>
      </p:sp>
    </p:spTree>
    <p:extLst>
      <p:ext uri="{BB962C8B-B14F-4D97-AF65-F5344CB8AC3E}">
        <p14:creationId xmlns:p14="http://schemas.microsoft.com/office/powerpoint/2010/main" val="3829080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339" y="12498786"/>
            <a:ext cx="27981729" cy="8623564"/>
          </a:xfrm>
        </p:spPr>
        <p:txBody>
          <a:bodyPr/>
          <a:lstStyle/>
          <a:p>
            <a:r>
              <a:rPr lang="en-US"/>
              <a:t>Click to edit Master title style</a:t>
            </a:r>
          </a:p>
        </p:txBody>
      </p:sp>
      <p:sp>
        <p:nvSpPr>
          <p:cNvPr id="3" name="Subtitle 2"/>
          <p:cNvSpPr>
            <a:spLocks noGrp="1"/>
          </p:cNvSpPr>
          <p:nvPr>
            <p:ph type="subTitle" idx="1"/>
          </p:nvPr>
        </p:nvSpPr>
        <p:spPr>
          <a:xfrm>
            <a:off x="4938034" y="22798752"/>
            <a:ext cx="23042336" cy="10282502"/>
          </a:xfrm>
        </p:spPr>
        <p:txBody>
          <a:bodyPr/>
          <a:lstStyle>
            <a:lvl1pPr marL="0" indent="0" algn="ctr">
              <a:buNone/>
              <a:defRPr/>
            </a:lvl1pPr>
            <a:lvl2pPr marL="457255" indent="0" algn="ctr">
              <a:buNone/>
              <a:defRPr/>
            </a:lvl2pPr>
            <a:lvl3pPr marL="914513" indent="0" algn="ctr">
              <a:buNone/>
              <a:defRPr/>
            </a:lvl3pPr>
            <a:lvl4pPr marL="1371769" indent="0" algn="ctr">
              <a:buNone/>
              <a:defRPr/>
            </a:lvl4pPr>
            <a:lvl5pPr marL="1829026" indent="0" algn="ctr">
              <a:buNone/>
              <a:defRPr/>
            </a:lvl5pPr>
            <a:lvl6pPr marL="2286282" indent="0" algn="ctr">
              <a:buNone/>
              <a:defRPr/>
            </a:lvl6pPr>
            <a:lvl7pPr marL="2743538" indent="0" algn="ctr">
              <a:buNone/>
              <a:defRPr/>
            </a:lvl7pPr>
            <a:lvl8pPr marL="3200795" indent="0" algn="ctr">
              <a:buNone/>
              <a:defRPr/>
            </a:lvl8pPr>
            <a:lvl9pPr marL="3658052"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4459F6BE-2D59-4E3B-BB76-EAFD62AA1341}"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5E6EC436-C759-472B-9919-54C44E33CA9F}"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454639" y="3576903"/>
            <a:ext cx="6994071" cy="321862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469704" y="3576903"/>
            <a:ext cx="20854307" cy="321862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87F85A35-6464-40E6-9921-3689848822B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6BFB4F06-774E-4B78-8FBE-A1C4D285F5D0}"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32" y="25853232"/>
            <a:ext cx="27980367" cy="7992004"/>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2600332" y="17052132"/>
            <a:ext cx="27980367" cy="8801100"/>
          </a:xfrm>
        </p:spPr>
        <p:txBody>
          <a:bodyPr anchor="b"/>
          <a:lstStyle>
            <a:lvl1pPr marL="0" indent="0">
              <a:buNone/>
              <a:defRPr sz="2000"/>
            </a:lvl1pPr>
            <a:lvl2pPr marL="457255" indent="0">
              <a:buNone/>
              <a:defRPr sz="1800"/>
            </a:lvl2pPr>
            <a:lvl3pPr marL="914513" indent="0">
              <a:buNone/>
              <a:defRPr sz="1600"/>
            </a:lvl3pPr>
            <a:lvl4pPr marL="1371769" indent="0">
              <a:buNone/>
              <a:defRPr sz="1400"/>
            </a:lvl4pPr>
            <a:lvl5pPr marL="1829026" indent="0">
              <a:buNone/>
              <a:defRPr sz="1400"/>
            </a:lvl5pPr>
            <a:lvl6pPr marL="2286282" indent="0">
              <a:buNone/>
              <a:defRPr sz="1400"/>
            </a:lvl6pPr>
            <a:lvl7pPr marL="2743538" indent="0">
              <a:buNone/>
              <a:defRPr sz="1400"/>
            </a:lvl7pPr>
            <a:lvl8pPr marL="3200795" indent="0">
              <a:buNone/>
              <a:defRPr sz="1400"/>
            </a:lvl8pPr>
            <a:lvl9pPr marL="3658052"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01DD889C-834B-4B4A-B92D-A1FA3C74739A}"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69704" y="11622750"/>
            <a:ext cx="13924189" cy="24140450"/>
          </a:xfrm>
        </p:spPr>
        <p:txBody>
          <a:bodyPr/>
          <a:lstStyle>
            <a:lvl1pPr>
              <a:defRPr sz="2801"/>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24515" y="11622750"/>
            <a:ext cx="13924190" cy="24140450"/>
          </a:xfrm>
        </p:spPr>
        <p:txBody>
          <a:bodyPr/>
          <a:lstStyle>
            <a:lvl1pPr>
              <a:defRPr sz="2801"/>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8A5818EB-35A7-4398-A57E-E9550617905D}"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468" y="1610916"/>
            <a:ext cx="29625471" cy="670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6470" y="9006285"/>
            <a:ext cx="14544675" cy="3752982"/>
          </a:xfrm>
        </p:spPr>
        <p:txBody>
          <a:bodyPr anchor="b"/>
          <a:lstStyle>
            <a:lvl1pPr marL="0" indent="0">
              <a:buNone/>
              <a:defRPr sz="2400" b="1"/>
            </a:lvl1pPr>
            <a:lvl2pPr marL="457255" indent="0">
              <a:buNone/>
              <a:defRPr sz="2000" b="1"/>
            </a:lvl2pPr>
            <a:lvl3pPr marL="914513" indent="0">
              <a:buNone/>
              <a:defRPr sz="1800" b="1"/>
            </a:lvl3pPr>
            <a:lvl4pPr marL="1371769" indent="0">
              <a:buNone/>
              <a:defRPr sz="1600" b="1"/>
            </a:lvl4pPr>
            <a:lvl5pPr marL="1829026" indent="0">
              <a:buNone/>
              <a:defRPr sz="1600" b="1"/>
            </a:lvl5pPr>
            <a:lvl6pPr marL="2286282" indent="0">
              <a:buNone/>
              <a:defRPr sz="1600" b="1"/>
            </a:lvl6pPr>
            <a:lvl7pPr marL="2743538" indent="0">
              <a:buNone/>
              <a:defRPr sz="1600" b="1"/>
            </a:lvl7pPr>
            <a:lvl8pPr marL="3200795" indent="0">
              <a:buNone/>
              <a:defRPr sz="1600" b="1"/>
            </a:lvl8pPr>
            <a:lvl9pPr marL="3658052" indent="0">
              <a:buNone/>
              <a:defRPr sz="1600" b="1"/>
            </a:lvl9pPr>
          </a:lstStyle>
          <a:p>
            <a:pPr lvl="0"/>
            <a:r>
              <a:rPr lang="en-US"/>
              <a:t>Click to edit Master text styles</a:t>
            </a:r>
          </a:p>
        </p:txBody>
      </p:sp>
      <p:sp>
        <p:nvSpPr>
          <p:cNvPr id="4" name="Content Placeholder 3"/>
          <p:cNvSpPr>
            <a:spLocks noGrp="1"/>
          </p:cNvSpPr>
          <p:nvPr>
            <p:ph sz="half" idx="2"/>
          </p:nvPr>
        </p:nvSpPr>
        <p:spPr>
          <a:xfrm>
            <a:off x="1646470" y="12759271"/>
            <a:ext cx="14544675" cy="2318146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1826" y="9006285"/>
            <a:ext cx="14550117" cy="3752982"/>
          </a:xfrm>
        </p:spPr>
        <p:txBody>
          <a:bodyPr anchor="b"/>
          <a:lstStyle>
            <a:lvl1pPr marL="0" indent="0">
              <a:buNone/>
              <a:defRPr sz="2400" b="1"/>
            </a:lvl1pPr>
            <a:lvl2pPr marL="457255" indent="0">
              <a:buNone/>
              <a:defRPr sz="2000" b="1"/>
            </a:lvl2pPr>
            <a:lvl3pPr marL="914513" indent="0">
              <a:buNone/>
              <a:defRPr sz="1800" b="1"/>
            </a:lvl3pPr>
            <a:lvl4pPr marL="1371769" indent="0">
              <a:buNone/>
              <a:defRPr sz="1600" b="1"/>
            </a:lvl4pPr>
            <a:lvl5pPr marL="1829026" indent="0">
              <a:buNone/>
              <a:defRPr sz="1600" b="1"/>
            </a:lvl5pPr>
            <a:lvl6pPr marL="2286282" indent="0">
              <a:buNone/>
              <a:defRPr sz="1600" b="1"/>
            </a:lvl6pPr>
            <a:lvl7pPr marL="2743538" indent="0">
              <a:buNone/>
              <a:defRPr sz="1600" b="1"/>
            </a:lvl7pPr>
            <a:lvl8pPr marL="3200795" indent="0">
              <a:buNone/>
              <a:defRPr sz="1600" b="1"/>
            </a:lvl8pPr>
            <a:lvl9pPr marL="3658052"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6721826" y="12759271"/>
            <a:ext cx="14550117" cy="2318146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FFCDBE19-F304-4224-921B-37310AC00CF9}"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E77E7003-466B-4C38-9A85-85DACFB069D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46344017-61B7-466C-A617-353B049C48AB}"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470" y="1602186"/>
            <a:ext cx="10829925" cy="68176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2869636" y="1602186"/>
            <a:ext cx="18402300" cy="34338550"/>
          </a:xfrm>
        </p:spPr>
        <p:txBody>
          <a:bodyPr/>
          <a:lstStyle>
            <a:lvl1pPr>
              <a:defRPr sz="3200"/>
            </a:lvl1pPr>
            <a:lvl2pPr>
              <a:defRPr sz="2801"/>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6470" y="8419836"/>
            <a:ext cx="10829925" cy="27520900"/>
          </a:xfrm>
        </p:spPr>
        <p:txBody>
          <a:bodyPr/>
          <a:lstStyle>
            <a:lvl1pPr marL="0" indent="0">
              <a:buNone/>
              <a:defRPr sz="1400"/>
            </a:lvl1pPr>
            <a:lvl2pPr marL="457255" indent="0">
              <a:buNone/>
              <a:defRPr sz="1200"/>
            </a:lvl2pPr>
            <a:lvl3pPr marL="914513" indent="0">
              <a:buNone/>
              <a:defRPr sz="1000"/>
            </a:lvl3pPr>
            <a:lvl4pPr marL="1371769" indent="0">
              <a:buNone/>
              <a:defRPr sz="900"/>
            </a:lvl4pPr>
            <a:lvl5pPr marL="1829026" indent="0">
              <a:buNone/>
              <a:defRPr sz="900"/>
            </a:lvl5pPr>
            <a:lvl6pPr marL="2286282" indent="0">
              <a:buNone/>
              <a:defRPr sz="900"/>
            </a:lvl6pPr>
            <a:lvl7pPr marL="2743538" indent="0">
              <a:buNone/>
              <a:defRPr sz="900"/>
            </a:lvl7pPr>
            <a:lvl8pPr marL="3200795" indent="0">
              <a:buNone/>
              <a:defRPr sz="900"/>
            </a:lvl8pPr>
            <a:lvl9pPr marL="3658052"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877533B8-D237-41AD-A46E-C5A010449029}"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511" y="28164103"/>
            <a:ext cx="19750768" cy="3323696"/>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6452511" y="3594368"/>
            <a:ext cx="19750768" cy="24140451"/>
          </a:xfrm>
        </p:spPr>
        <p:txBody>
          <a:bodyPr/>
          <a:lstStyle>
            <a:lvl1pPr marL="0" indent="0">
              <a:buNone/>
              <a:defRPr sz="3200"/>
            </a:lvl1pPr>
            <a:lvl2pPr marL="457255" indent="0">
              <a:buNone/>
              <a:defRPr sz="2801"/>
            </a:lvl2pPr>
            <a:lvl3pPr marL="914513" indent="0">
              <a:buNone/>
              <a:defRPr sz="2400"/>
            </a:lvl3pPr>
            <a:lvl4pPr marL="1371769" indent="0">
              <a:buNone/>
              <a:defRPr sz="2000"/>
            </a:lvl4pPr>
            <a:lvl5pPr marL="1829026" indent="0">
              <a:buNone/>
              <a:defRPr sz="2000"/>
            </a:lvl5pPr>
            <a:lvl6pPr marL="2286282" indent="0">
              <a:buNone/>
              <a:defRPr sz="2000"/>
            </a:lvl6pPr>
            <a:lvl7pPr marL="2743538" indent="0">
              <a:buNone/>
              <a:defRPr sz="2000"/>
            </a:lvl7pPr>
            <a:lvl8pPr marL="3200795" indent="0">
              <a:buNone/>
              <a:defRPr sz="2000"/>
            </a:lvl8pPr>
            <a:lvl9pPr marL="3658052" indent="0">
              <a:buNone/>
              <a:defRPr sz="2000"/>
            </a:lvl9pPr>
          </a:lstStyle>
          <a:p>
            <a:pPr lvl="0"/>
            <a:endParaRPr lang="en-US" noProof="0" dirty="0"/>
          </a:p>
        </p:txBody>
      </p:sp>
      <p:sp>
        <p:nvSpPr>
          <p:cNvPr id="4" name="Text Placeholder 3"/>
          <p:cNvSpPr>
            <a:spLocks noGrp="1"/>
          </p:cNvSpPr>
          <p:nvPr>
            <p:ph type="body" sz="half" idx="2"/>
          </p:nvPr>
        </p:nvSpPr>
        <p:spPr>
          <a:xfrm>
            <a:off x="6452511" y="31487802"/>
            <a:ext cx="19750768" cy="4722151"/>
          </a:xfrm>
        </p:spPr>
        <p:txBody>
          <a:bodyPr/>
          <a:lstStyle>
            <a:lvl1pPr marL="0" indent="0">
              <a:buNone/>
              <a:defRPr sz="1400"/>
            </a:lvl1pPr>
            <a:lvl2pPr marL="457255" indent="0">
              <a:buNone/>
              <a:defRPr sz="1200"/>
            </a:lvl2pPr>
            <a:lvl3pPr marL="914513" indent="0">
              <a:buNone/>
              <a:defRPr sz="1000"/>
            </a:lvl3pPr>
            <a:lvl4pPr marL="1371769" indent="0">
              <a:buNone/>
              <a:defRPr sz="900"/>
            </a:lvl4pPr>
            <a:lvl5pPr marL="1829026" indent="0">
              <a:buNone/>
              <a:defRPr sz="900"/>
            </a:lvl5pPr>
            <a:lvl6pPr marL="2286282" indent="0">
              <a:buNone/>
              <a:defRPr sz="900"/>
            </a:lvl6pPr>
            <a:lvl7pPr marL="2743538" indent="0">
              <a:buNone/>
              <a:defRPr sz="900"/>
            </a:lvl7pPr>
            <a:lvl8pPr marL="3200795" indent="0">
              <a:buNone/>
              <a:defRPr sz="900"/>
            </a:lvl8pPr>
            <a:lvl9pPr marL="3658052"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95084FFA-586D-43FE-B326-3C3349DD336C}"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9700" y="3577318"/>
            <a:ext cx="27979007" cy="6705600"/>
          </a:xfrm>
          <a:prstGeom prst="rect">
            <a:avLst/>
          </a:prstGeom>
          <a:noFill/>
          <a:ln w="9525">
            <a:noFill/>
            <a:miter lim="800000"/>
            <a:headEnd/>
            <a:tailEnd/>
          </a:ln>
        </p:spPr>
        <p:txBody>
          <a:bodyPr vert="horz" wrap="square" lIns="501612" tIns="250806" rIns="501612" bIns="250806"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469700" y="11623376"/>
            <a:ext cx="27979007" cy="24139827"/>
          </a:xfrm>
          <a:prstGeom prst="rect">
            <a:avLst/>
          </a:prstGeom>
          <a:noFill/>
          <a:ln w="9525">
            <a:noFill/>
            <a:miter lim="800000"/>
            <a:headEnd/>
            <a:tailEnd/>
          </a:ln>
        </p:spPr>
        <p:txBody>
          <a:bodyPr vert="horz" wrap="square" lIns="501612" tIns="250806" rIns="501612" bIns="25080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469697" y="36656285"/>
            <a:ext cx="6858000" cy="2684236"/>
          </a:xfrm>
          <a:prstGeom prst="rect">
            <a:avLst/>
          </a:prstGeom>
          <a:noFill/>
          <a:ln w="9525">
            <a:noFill/>
            <a:miter lim="800000"/>
            <a:headEnd/>
            <a:tailEnd/>
          </a:ln>
        </p:spPr>
        <p:txBody>
          <a:bodyPr vert="horz" wrap="square" lIns="501612" tIns="250806" rIns="501612" bIns="250806" numCol="1" anchor="t" anchorCtr="0" compatLnSpc="1">
            <a:prstTxWarp prst="textNoShape">
              <a:avLst/>
            </a:prstTxWarp>
          </a:bodyPr>
          <a:lstStyle>
            <a:lvl1pPr algn="l">
              <a:defRPr sz="7701" b="0" i="0"/>
            </a:lvl1pPr>
          </a:lstStyle>
          <a:p>
            <a:endParaRPr lang="en-US"/>
          </a:p>
        </p:txBody>
      </p:sp>
      <p:sp>
        <p:nvSpPr>
          <p:cNvPr id="1029" name="Rectangle 5"/>
          <p:cNvSpPr>
            <a:spLocks noGrp="1" noChangeArrowheads="1"/>
          </p:cNvSpPr>
          <p:nvPr>
            <p:ph type="ftr" sz="quarter" idx="3"/>
          </p:nvPr>
        </p:nvSpPr>
        <p:spPr bwMode="auto">
          <a:xfrm>
            <a:off x="11246307" y="36656285"/>
            <a:ext cx="10425793" cy="2684236"/>
          </a:xfrm>
          <a:prstGeom prst="rect">
            <a:avLst/>
          </a:prstGeom>
          <a:noFill/>
          <a:ln w="9525">
            <a:noFill/>
            <a:miter lim="800000"/>
            <a:headEnd/>
            <a:tailEnd/>
          </a:ln>
        </p:spPr>
        <p:txBody>
          <a:bodyPr vert="horz" wrap="square" lIns="501612" tIns="250806" rIns="501612" bIns="250806" numCol="1" anchor="t" anchorCtr="0" compatLnSpc="1">
            <a:prstTxWarp prst="textNoShape">
              <a:avLst/>
            </a:prstTxWarp>
          </a:bodyPr>
          <a:lstStyle>
            <a:lvl1pPr algn="ctr">
              <a:defRPr sz="7701" b="0" i="0"/>
            </a:lvl1pPr>
          </a:lstStyle>
          <a:p>
            <a:endParaRPr lang="en-US"/>
          </a:p>
        </p:txBody>
      </p:sp>
      <p:sp>
        <p:nvSpPr>
          <p:cNvPr id="1030" name="Rectangle 6"/>
          <p:cNvSpPr>
            <a:spLocks noGrp="1" noChangeArrowheads="1"/>
          </p:cNvSpPr>
          <p:nvPr>
            <p:ph type="sldNum" sz="quarter" idx="4"/>
          </p:nvPr>
        </p:nvSpPr>
        <p:spPr bwMode="auto">
          <a:xfrm>
            <a:off x="23590704" y="36656285"/>
            <a:ext cx="6858000" cy="2684236"/>
          </a:xfrm>
          <a:prstGeom prst="rect">
            <a:avLst/>
          </a:prstGeom>
          <a:noFill/>
          <a:ln w="9525">
            <a:noFill/>
            <a:miter lim="800000"/>
            <a:headEnd/>
            <a:tailEnd/>
          </a:ln>
        </p:spPr>
        <p:txBody>
          <a:bodyPr vert="horz" wrap="square" lIns="501612" tIns="250806" rIns="501612" bIns="250806" numCol="1" anchor="t" anchorCtr="0" compatLnSpc="1">
            <a:prstTxWarp prst="textNoShape">
              <a:avLst/>
            </a:prstTxWarp>
          </a:bodyPr>
          <a:lstStyle>
            <a:lvl1pPr>
              <a:defRPr sz="7701" b="0" i="0"/>
            </a:lvl1pPr>
          </a:lstStyle>
          <a:p>
            <a:fld id="{D612CE57-CB3D-4A48-9A26-3326A2B6994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017118" rtl="0" eaLnBrk="0" fontAlgn="base" hangingPunct="0">
        <a:spcBef>
          <a:spcPct val="0"/>
        </a:spcBef>
        <a:spcAft>
          <a:spcPct val="0"/>
        </a:spcAft>
        <a:defRPr sz="24103">
          <a:solidFill>
            <a:schemeClr val="tx2"/>
          </a:solidFill>
          <a:latin typeface="+mj-lt"/>
          <a:ea typeface="+mj-ea"/>
          <a:cs typeface="+mj-cs"/>
        </a:defRPr>
      </a:lvl1pPr>
      <a:lvl2pPr algn="ctr" defTabSz="5017118" rtl="0" eaLnBrk="0" fontAlgn="base" hangingPunct="0">
        <a:spcBef>
          <a:spcPct val="0"/>
        </a:spcBef>
        <a:spcAft>
          <a:spcPct val="0"/>
        </a:spcAft>
        <a:defRPr sz="24103">
          <a:solidFill>
            <a:schemeClr val="tx2"/>
          </a:solidFill>
          <a:latin typeface="Arial" pitchFamily="-106" charset="0"/>
          <a:ea typeface="ＭＳ Ｐゴシック" pitchFamily="-106" charset="-128"/>
          <a:cs typeface="ＭＳ Ｐゴシック" pitchFamily="-106" charset="-128"/>
        </a:defRPr>
      </a:lvl2pPr>
      <a:lvl3pPr algn="ctr" defTabSz="5017118" rtl="0" eaLnBrk="0" fontAlgn="base" hangingPunct="0">
        <a:spcBef>
          <a:spcPct val="0"/>
        </a:spcBef>
        <a:spcAft>
          <a:spcPct val="0"/>
        </a:spcAft>
        <a:defRPr sz="24103">
          <a:solidFill>
            <a:schemeClr val="tx2"/>
          </a:solidFill>
          <a:latin typeface="Arial" pitchFamily="-106" charset="0"/>
          <a:ea typeface="ＭＳ Ｐゴシック" pitchFamily="-106" charset="-128"/>
          <a:cs typeface="ＭＳ Ｐゴシック" pitchFamily="-106" charset="-128"/>
        </a:defRPr>
      </a:lvl3pPr>
      <a:lvl4pPr algn="ctr" defTabSz="5017118" rtl="0" eaLnBrk="0" fontAlgn="base" hangingPunct="0">
        <a:spcBef>
          <a:spcPct val="0"/>
        </a:spcBef>
        <a:spcAft>
          <a:spcPct val="0"/>
        </a:spcAft>
        <a:defRPr sz="24103">
          <a:solidFill>
            <a:schemeClr val="tx2"/>
          </a:solidFill>
          <a:latin typeface="Arial" pitchFamily="-106" charset="0"/>
          <a:ea typeface="ＭＳ Ｐゴシック" pitchFamily="-106" charset="-128"/>
          <a:cs typeface="ＭＳ Ｐゴシック" pitchFamily="-106" charset="-128"/>
        </a:defRPr>
      </a:lvl4pPr>
      <a:lvl5pPr algn="ctr" defTabSz="5017118" rtl="0" eaLnBrk="0" fontAlgn="base" hangingPunct="0">
        <a:spcBef>
          <a:spcPct val="0"/>
        </a:spcBef>
        <a:spcAft>
          <a:spcPct val="0"/>
        </a:spcAft>
        <a:defRPr sz="24103">
          <a:solidFill>
            <a:schemeClr val="tx2"/>
          </a:solidFill>
          <a:latin typeface="Arial" pitchFamily="-106" charset="0"/>
          <a:ea typeface="ＭＳ Ｐゴシック" pitchFamily="-106" charset="-128"/>
          <a:cs typeface="ＭＳ Ｐゴシック" pitchFamily="-106" charset="-128"/>
        </a:defRPr>
      </a:lvl5pPr>
      <a:lvl6pPr marL="457255" algn="ctr" defTabSz="5017118" rtl="0" fontAlgn="base">
        <a:spcBef>
          <a:spcPct val="0"/>
        </a:spcBef>
        <a:spcAft>
          <a:spcPct val="0"/>
        </a:spcAft>
        <a:defRPr sz="24103">
          <a:solidFill>
            <a:schemeClr val="tx2"/>
          </a:solidFill>
          <a:latin typeface="Arial" pitchFamily="-106" charset="0"/>
          <a:ea typeface="ＭＳ Ｐゴシック" pitchFamily="-106" charset="-128"/>
          <a:cs typeface="ＭＳ Ｐゴシック" pitchFamily="-106" charset="-128"/>
        </a:defRPr>
      </a:lvl6pPr>
      <a:lvl7pPr marL="914513" algn="ctr" defTabSz="5017118" rtl="0" fontAlgn="base">
        <a:spcBef>
          <a:spcPct val="0"/>
        </a:spcBef>
        <a:spcAft>
          <a:spcPct val="0"/>
        </a:spcAft>
        <a:defRPr sz="24103">
          <a:solidFill>
            <a:schemeClr val="tx2"/>
          </a:solidFill>
          <a:latin typeface="Arial" pitchFamily="-106" charset="0"/>
          <a:ea typeface="ＭＳ Ｐゴシック" pitchFamily="-106" charset="-128"/>
          <a:cs typeface="ＭＳ Ｐゴシック" pitchFamily="-106" charset="-128"/>
        </a:defRPr>
      </a:lvl7pPr>
      <a:lvl8pPr marL="1371769" algn="ctr" defTabSz="5017118" rtl="0" fontAlgn="base">
        <a:spcBef>
          <a:spcPct val="0"/>
        </a:spcBef>
        <a:spcAft>
          <a:spcPct val="0"/>
        </a:spcAft>
        <a:defRPr sz="24103">
          <a:solidFill>
            <a:schemeClr val="tx2"/>
          </a:solidFill>
          <a:latin typeface="Arial" pitchFamily="-106" charset="0"/>
          <a:ea typeface="ＭＳ Ｐゴシック" pitchFamily="-106" charset="-128"/>
          <a:cs typeface="ＭＳ Ｐゴシック" pitchFamily="-106" charset="-128"/>
        </a:defRPr>
      </a:lvl8pPr>
      <a:lvl9pPr marL="1829026" algn="ctr" defTabSz="5017118" rtl="0" fontAlgn="base">
        <a:spcBef>
          <a:spcPct val="0"/>
        </a:spcBef>
        <a:spcAft>
          <a:spcPct val="0"/>
        </a:spcAft>
        <a:defRPr sz="24103">
          <a:solidFill>
            <a:schemeClr val="tx2"/>
          </a:solidFill>
          <a:latin typeface="Arial" pitchFamily="-106" charset="0"/>
          <a:ea typeface="ＭＳ Ｐゴシック" pitchFamily="-106" charset="-128"/>
          <a:cs typeface="ＭＳ Ｐゴシック" pitchFamily="-106" charset="-128"/>
        </a:defRPr>
      </a:lvl9pPr>
    </p:titleStyle>
    <p:bodyStyle>
      <a:lvl1pPr marL="1881419" indent="-1881419" algn="l" defTabSz="5017118" rtl="0" eaLnBrk="0" fontAlgn="base" hangingPunct="0">
        <a:spcBef>
          <a:spcPct val="20000"/>
        </a:spcBef>
        <a:spcAft>
          <a:spcPct val="0"/>
        </a:spcAft>
        <a:buChar char="•"/>
        <a:defRPr sz="17602">
          <a:solidFill>
            <a:schemeClr val="tx1"/>
          </a:solidFill>
          <a:latin typeface="+mn-lt"/>
          <a:ea typeface="+mn-ea"/>
          <a:cs typeface="+mn-cs"/>
        </a:defRPr>
      </a:lvl1pPr>
      <a:lvl2pPr marL="4075615" indent="-1567056" algn="l" defTabSz="5017118" rtl="0" eaLnBrk="0" fontAlgn="base" hangingPunct="0">
        <a:spcBef>
          <a:spcPct val="20000"/>
        </a:spcBef>
        <a:spcAft>
          <a:spcPct val="0"/>
        </a:spcAft>
        <a:buChar char="–"/>
        <a:defRPr sz="15401">
          <a:solidFill>
            <a:schemeClr val="tx1"/>
          </a:solidFill>
          <a:latin typeface="+mn-lt"/>
          <a:ea typeface="+mn-ea"/>
        </a:defRPr>
      </a:lvl2pPr>
      <a:lvl3pPr marL="6271398" indent="-1254280" algn="l" defTabSz="5017118" rtl="0" eaLnBrk="0" fontAlgn="base" hangingPunct="0">
        <a:spcBef>
          <a:spcPct val="20000"/>
        </a:spcBef>
        <a:spcAft>
          <a:spcPct val="0"/>
        </a:spcAft>
        <a:buChar char="•"/>
        <a:defRPr sz="13201">
          <a:solidFill>
            <a:schemeClr val="tx1"/>
          </a:solidFill>
          <a:latin typeface="+mn-lt"/>
          <a:ea typeface="+mn-ea"/>
        </a:defRPr>
      </a:lvl3pPr>
      <a:lvl4pPr marL="8779957" indent="-1254280" algn="l" defTabSz="5017118" rtl="0" eaLnBrk="0" fontAlgn="base" hangingPunct="0">
        <a:spcBef>
          <a:spcPct val="20000"/>
        </a:spcBef>
        <a:spcAft>
          <a:spcPct val="0"/>
        </a:spcAft>
        <a:buChar char="–"/>
        <a:defRPr sz="11001">
          <a:solidFill>
            <a:schemeClr val="tx1"/>
          </a:solidFill>
          <a:latin typeface="+mn-lt"/>
          <a:ea typeface="+mn-ea"/>
        </a:defRPr>
      </a:lvl4pPr>
      <a:lvl5pPr marL="11286929" indent="-1252693" algn="l" defTabSz="5017118" rtl="0" eaLnBrk="0" fontAlgn="base" hangingPunct="0">
        <a:spcBef>
          <a:spcPct val="20000"/>
        </a:spcBef>
        <a:spcAft>
          <a:spcPct val="0"/>
        </a:spcAft>
        <a:buChar char="»"/>
        <a:defRPr sz="11001">
          <a:solidFill>
            <a:schemeClr val="tx1"/>
          </a:solidFill>
          <a:latin typeface="+mn-lt"/>
          <a:ea typeface="+mn-ea"/>
        </a:defRPr>
      </a:lvl5pPr>
      <a:lvl6pPr marL="11744186" indent="-1252693" algn="l" defTabSz="5017118" rtl="0" fontAlgn="base">
        <a:spcBef>
          <a:spcPct val="20000"/>
        </a:spcBef>
        <a:spcAft>
          <a:spcPct val="0"/>
        </a:spcAft>
        <a:buChar char="»"/>
        <a:defRPr sz="11001">
          <a:solidFill>
            <a:schemeClr val="tx1"/>
          </a:solidFill>
          <a:latin typeface="+mn-lt"/>
          <a:ea typeface="+mn-ea"/>
        </a:defRPr>
      </a:lvl6pPr>
      <a:lvl7pPr marL="12201442" indent="-1252693" algn="l" defTabSz="5017118" rtl="0" fontAlgn="base">
        <a:spcBef>
          <a:spcPct val="20000"/>
        </a:spcBef>
        <a:spcAft>
          <a:spcPct val="0"/>
        </a:spcAft>
        <a:buChar char="»"/>
        <a:defRPr sz="11001">
          <a:solidFill>
            <a:schemeClr val="tx1"/>
          </a:solidFill>
          <a:latin typeface="+mn-lt"/>
          <a:ea typeface="+mn-ea"/>
        </a:defRPr>
      </a:lvl7pPr>
      <a:lvl8pPr marL="12658698" indent="-1252693" algn="l" defTabSz="5017118" rtl="0" fontAlgn="base">
        <a:spcBef>
          <a:spcPct val="20000"/>
        </a:spcBef>
        <a:spcAft>
          <a:spcPct val="0"/>
        </a:spcAft>
        <a:buChar char="»"/>
        <a:defRPr sz="11001">
          <a:solidFill>
            <a:schemeClr val="tx1"/>
          </a:solidFill>
          <a:latin typeface="+mn-lt"/>
          <a:ea typeface="+mn-ea"/>
        </a:defRPr>
      </a:lvl8pPr>
      <a:lvl9pPr marL="13115955" indent="-1252693" algn="l" defTabSz="5017118" rtl="0" fontAlgn="base">
        <a:spcBef>
          <a:spcPct val="20000"/>
        </a:spcBef>
        <a:spcAft>
          <a:spcPct val="0"/>
        </a:spcAft>
        <a:buChar char="»"/>
        <a:defRPr sz="11001">
          <a:solidFill>
            <a:schemeClr val="tx1"/>
          </a:solidFill>
          <a:latin typeface="+mn-lt"/>
          <a:ea typeface="+mn-ea"/>
        </a:defRPr>
      </a:lvl9pPr>
    </p:bodyStyle>
    <p:otherStyle>
      <a:defPPr>
        <a:defRPr lang="en-US"/>
      </a:defPPr>
      <a:lvl1pPr marL="0" algn="l" defTabSz="457255" rtl="0" eaLnBrk="1" latinLnBrk="0" hangingPunct="1">
        <a:defRPr sz="1800" kern="1200">
          <a:solidFill>
            <a:schemeClr val="tx1"/>
          </a:solidFill>
          <a:latin typeface="+mn-lt"/>
          <a:ea typeface="+mn-ea"/>
          <a:cs typeface="+mn-cs"/>
        </a:defRPr>
      </a:lvl1pPr>
      <a:lvl2pPr marL="457255" algn="l" defTabSz="457255" rtl="0" eaLnBrk="1" latinLnBrk="0" hangingPunct="1">
        <a:defRPr sz="1800" kern="1200">
          <a:solidFill>
            <a:schemeClr val="tx1"/>
          </a:solidFill>
          <a:latin typeface="+mn-lt"/>
          <a:ea typeface="+mn-ea"/>
          <a:cs typeface="+mn-cs"/>
        </a:defRPr>
      </a:lvl2pPr>
      <a:lvl3pPr marL="914513" algn="l" defTabSz="457255" rtl="0" eaLnBrk="1" latinLnBrk="0" hangingPunct="1">
        <a:defRPr sz="1800" kern="1200">
          <a:solidFill>
            <a:schemeClr val="tx1"/>
          </a:solidFill>
          <a:latin typeface="+mn-lt"/>
          <a:ea typeface="+mn-ea"/>
          <a:cs typeface="+mn-cs"/>
        </a:defRPr>
      </a:lvl3pPr>
      <a:lvl4pPr marL="1371769" algn="l" defTabSz="457255" rtl="0" eaLnBrk="1" latinLnBrk="0" hangingPunct="1">
        <a:defRPr sz="1800" kern="1200">
          <a:solidFill>
            <a:schemeClr val="tx1"/>
          </a:solidFill>
          <a:latin typeface="+mn-lt"/>
          <a:ea typeface="+mn-ea"/>
          <a:cs typeface="+mn-cs"/>
        </a:defRPr>
      </a:lvl4pPr>
      <a:lvl5pPr marL="1829026" algn="l" defTabSz="457255" rtl="0" eaLnBrk="1" latinLnBrk="0" hangingPunct="1">
        <a:defRPr sz="1800" kern="1200">
          <a:solidFill>
            <a:schemeClr val="tx1"/>
          </a:solidFill>
          <a:latin typeface="+mn-lt"/>
          <a:ea typeface="+mn-ea"/>
          <a:cs typeface="+mn-cs"/>
        </a:defRPr>
      </a:lvl5pPr>
      <a:lvl6pPr marL="2286282" algn="l" defTabSz="457255" rtl="0" eaLnBrk="1" latinLnBrk="0" hangingPunct="1">
        <a:defRPr sz="1800" kern="1200">
          <a:solidFill>
            <a:schemeClr val="tx1"/>
          </a:solidFill>
          <a:latin typeface="+mn-lt"/>
          <a:ea typeface="+mn-ea"/>
          <a:cs typeface="+mn-cs"/>
        </a:defRPr>
      </a:lvl6pPr>
      <a:lvl7pPr marL="2743538" algn="l" defTabSz="457255" rtl="0" eaLnBrk="1" latinLnBrk="0" hangingPunct="1">
        <a:defRPr sz="1800" kern="1200">
          <a:solidFill>
            <a:schemeClr val="tx1"/>
          </a:solidFill>
          <a:latin typeface="+mn-lt"/>
          <a:ea typeface="+mn-ea"/>
          <a:cs typeface="+mn-cs"/>
        </a:defRPr>
      </a:lvl7pPr>
      <a:lvl8pPr marL="3200795" algn="l" defTabSz="457255" rtl="0" eaLnBrk="1" latinLnBrk="0" hangingPunct="1">
        <a:defRPr sz="1800" kern="1200">
          <a:solidFill>
            <a:schemeClr val="tx1"/>
          </a:solidFill>
          <a:latin typeface="+mn-lt"/>
          <a:ea typeface="+mn-ea"/>
          <a:cs typeface="+mn-cs"/>
        </a:defRPr>
      </a:lvl8pPr>
      <a:lvl9pPr marL="3658052" algn="l" defTabSz="45725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emf"/><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emf"/><Relationship Id="rId7" Type="http://schemas.openxmlformats.org/officeDocument/2006/relationships/image" Target="../media/image5.png"/><Relationship Id="rId12" Type="http://schemas.openxmlformats.org/officeDocument/2006/relationships/image" Target="../media/image10.emf"/><Relationship Id="rId17" Type="http://schemas.openxmlformats.org/officeDocument/2006/relationships/image" Target="../media/image15.sv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emf"/><Relationship Id="rId1" Type="http://schemas.openxmlformats.org/officeDocument/2006/relationships/slideLayout" Target="../slideLayouts/slideLayout1.xml"/><Relationship Id="rId6" Type="http://schemas.openxmlformats.org/officeDocument/2006/relationships/image" Target="../media/image4.emf"/><Relationship Id="rId11" Type="http://schemas.openxmlformats.org/officeDocument/2006/relationships/image" Target="../media/image9.emf"/><Relationship Id="rId5" Type="http://schemas.openxmlformats.org/officeDocument/2006/relationships/image" Target="../media/image3.emf"/><Relationship Id="rId15" Type="http://schemas.openxmlformats.org/officeDocument/2006/relationships/image" Target="../media/image13.emf"/><Relationship Id="rId10" Type="http://schemas.openxmlformats.org/officeDocument/2006/relationships/image" Target="../media/image8.png"/><Relationship Id="rId19" Type="http://schemas.openxmlformats.org/officeDocument/2006/relationships/image" Target="../media/image17.svg"/><Relationship Id="rId4" Type="http://schemas.openxmlformats.org/officeDocument/2006/relationships/image" Target="../media/image2.emf"/><Relationship Id="rId9" Type="http://schemas.openxmlformats.org/officeDocument/2006/relationships/image" Target="../media/image7.png"/><Relationship Id="rId14" Type="http://schemas.openxmlformats.org/officeDocument/2006/relationships/image" Target="../media/image12.emf"/><Relationship Id="rId22" Type="http://schemas.openxmlformats.org/officeDocument/2006/relationships/image" Target="../media/image2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Picture 68">
            <a:extLst>
              <a:ext uri="{FF2B5EF4-FFF2-40B4-BE49-F238E27FC236}">
                <a16:creationId xmlns:a16="http://schemas.microsoft.com/office/drawing/2014/main" id="{B774DB38-A4CC-B146-9F5A-D45B79D73AB4}"/>
              </a:ext>
            </a:extLst>
          </p:cNvPr>
          <p:cNvPicPr>
            <a:picLocks noChangeAspect="1"/>
          </p:cNvPicPr>
          <p:nvPr/>
        </p:nvPicPr>
        <p:blipFill>
          <a:blip r:embed="rId3"/>
          <a:stretch>
            <a:fillRect/>
          </a:stretch>
        </p:blipFill>
        <p:spPr>
          <a:xfrm>
            <a:off x="1092211" y="31755749"/>
            <a:ext cx="7349427" cy="4896677"/>
          </a:xfrm>
          <a:prstGeom prst="rect">
            <a:avLst/>
          </a:prstGeom>
        </p:spPr>
      </p:pic>
      <p:sp>
        <p:nvSpPr>
          <p:cNvPr id="48" name="Rectangle 47"/>
          <p:cNvSpPr/>
          <p:nvPr/>
        </p:nvSpPr>
        <p:spPr bwMode="auto">
          <a:xfrm>
            <a:off x="16687800" y="4800600"/>
            <a:ext cx="15925800" cy="533400"/>
          </a:xfrm>
          <a:prstGeom prst="rect">
            <a:avLst/>
          </a:prstGeom>
          <a:solidFill>
            <a:srgbClr val="820019"/>
          </a:solidFill>
          <a:ln w="9525" cap="flat" cmpd="sng" algn="ctr">
            <a:solidFill>
              <a:srgbClr val="82001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513"/>
            <a:endParaRPr lang="en-US">
              <a:latin typeface="Arial" pitchFamily="-106" charset="0"/>
              <a:ea typeface="ＭＳ Ｐゴシック" pitchFamily="-106" charset="-128"/>
              <a:cs typeface="ＭＳ Ｐゴシック" pitchFamily="-106" charset="-128"/>
            </a:endParaRPr>
          </a:p>
        </p:txBody>
      </p:sp>
      <p:sp>
        <p:nvSpPr>
          <p:cNvPr id="12" name="Text Box 18"/>
          <p:cNvSpPr txBox="1">
            <a:spLocks noChangeArrowheads="1"/>
          </p:cNvSpPr>
          <p:nvPr/>
        </p:nvSpPr>
        <p:spPr bwMode="auto">
          <a:xfrm>
            <a:off x="16687800" y="4800601"/>
            <a:ext cx="15925800" cy="10525958"/>
          </a:xfrm>
          <a:prstGeom prst="rect">
            <a:avLst/>
          </a:prstGeom>
          <a:noFill/>
          <a:ln w="9525">
            <a:solidFill>
              <a:srgbClr val="820019"/>
            </a:solidFill>
            <a:miter lim="800000"/>
            <a:headEnd/>
            <a:tailEnd/>
          </a:ln>
        </p:spPr>
        <p:txBody>
          <a:bodyPr wrap="square">
            <a:spAutoFit/>
          </a:bodyPr>
          <a:lstStyle/>
          <a:p>
            <a:pPr algn="ctr">
              <a:spcBef>
                <a:spcPts val="0"/>
              </a:spcBef>
            </a:pPr>
            <a:r>
              <a:rPr lang="en-US" sz="3000" i="0" dirty="0">
                <a:solidFill>
                  <a:srgbClr val="FFFFFF"/>
                </a:solidFill>
              </a:rPr>
              <a:t>Sensitivity Analysis</a:t>
            </a:r>
            <a:endParaRPr lang="en-US" sz="3000" b="0" i="0" dirty="0">
              <a:solidFill>
                <a:srgbClr val="FFFFFF"/>
              </a:solidFill>
            </a:endParaRPr>
          </a:p>
          <a:p>
            <a:pPr algn="l">
              <a:spcBef>
                <a:spcPts val="0"/>
              </a:spcBef>
            </a:pPr>
            <a:endParaRPr lang="en-US" b="0" i="0" dirty="0">
              <a:solidFill>
                <a:schemeClr val="accent6"/>
              </a:solidFill>
            </a:endParaRPr>
          </a:p>
          <a:p>
            <a:pPr algn="l">
              <a:spcBef>
                <a:spcPts val="0"/>
              </a:spcBef>
            </a:pPr>
            <a:endParaRPr lang="en-US" b="0" i="0" dirty="0">
              <a:solidFill>
                <a:schemeClr val="accent6"/>
              </a:solidFill>
            </a:endParaRPr>
          </a:p>
          <a:p>
            <a:pPr algn="l">
              <a:spcBef>
                <a:spcPts val="0"/>
              </a:spcBef>
            </a:pPr>
            <a:endParaRPr lang="en-US" b="0" i="0" dirty="0">
              <a:solidFill>
                <a:schemeClr val="accent6"/>
              </a:solidFill>
            </a:endParaRPr>
          </a:p>
          <a:p>
            <a:pPr algn="l">
              <a:spcBef>
                <a:spcPts val="0"/>
              </a:spcBef>
            </a:pPr>
            <a:endParaRPr lang="en-US" b="0" i="0" dirty="0">
              <a:solidFill>
                <a:schemeClr val="accent6"/>
              </a:solidFill>
            </a:endParaRPr>
          </a:p>
          <a:p>
            <a:pPr algn="l">
              <a:spcBef>
                <a:spcPts val="0"/>
              </a:spcBef>
            </a:pPr>
            <a:endParaRPr lang="en-US" b="0" i="0" dirty="0">
              <a:solidFill>
                <a:schemeClr val="accent6"/>
              </a:solidFill>
            </a:endParaRPr>
          </a:p>
          <a:p>
            <a:pPr algn="l">
              <a:spcBef>
                <a:spcPts val="0"/>
              </a:spcBef>
            </a:pPr>
            <a:endParaRPr lang="en-US" b="0" i="0" dirty="0">
              <a:solidFill>
                <a:schemeClr val="accent6"/>
              </a:solidFill>
            </a:endParaRPr>
          </a:p>
          <a:p>
            <a:pPr algn="l">
              <a:spcBef>
                <a:spcPts val="0"/>
              </a:spcBef>
            </a:pPr>
            <a:endParaRPr lang="en-US" b="0" i="0" dirty="0">
              <a:solidFill>
                <a:schemeClr val="accent6"/>
              </a:solidFill>
            </a:endParaRPr>
          </a:p>
          <a:p>
            <a:pPr algn="l">
              <a:spcBef>
                <a:spcPts val="0"/>
              </a:spcBef>
            </a:pPr>
            <a:endParaRPr lang="en-US" b="0" i="0" dirty="0">
              <a:solidFill>
                <a:schemeClr val="accent6"/>
              </a:solidFill>
            </a:endParaRPr>
          </a:p>
          <a:p>
            <a:pPr algn="l">
              <a:spcBef>
                <a:spcPts val="0"/>
              </a:spcBef>
            </a:pPr>
            <a:endParaRPr lang="en-US" b="0" i="0" dirty="0">
              <a:solidFill>
                <a:schemeClr val="accent6"/>
              </a:solidFill>
            </a:endParaRPr>
          </a:p>
          <a:p>
            <a:pPr algn="l">
              <a:spcBef>
                <a:spcPts val="0"/>
              </a:spcBef>
            </a:pPr>
            <a:endParaRPr lang="en-US" b="0" i="0" dirty="0">
              <a:solidFill>
                <a:schemeClr val="accent6"/>
              </a:solidFill>
            </a:endParaRPr>
          </a:p>
          <a:p>
            <a:pPr algn="l">
              <a:spcBef>
                <a:spcPts val="0"/>
              </a:spcBef>
            </a:pPr>
            <a:endParaRPr lang="en-US" b="0" i="0" dirty="0">
              <a:solidFill>
                <a:schemeClr val="accent6"/>
              </a:solidFill>
            </a:endParaRPr>
          </a:p>
          <a:p>
            <a:pPr algn="l">
              <a:spcBef>
                <a:spcPts val="0"/>
              </a:spcBef>
            </a:pPr>
            <a:endParaRPr lang="en-US" b="0" i="0" dirty="0">
              <a:solidFill>
                <a:schemeClr val="accent6"/>
              </a:solidFill>
            </a:endParaRPr>
          </a:p>
          <a:p>
            <a:pPr algn="l">
              <a:spcBef>
                <a:spcPts val="0"/>
              </a:spcBef>
            </a:pPr>
            <a:endParaRPr lang="en-US" b="0" i="0" dirty="0">
              <a:solidFill>
                <a:schemeClr val="accent6"/>
              </a:solidFill>
            </a:endParaRPr>
          </a:p>
          <a:p>
            <a:pPr algn="l">
              <a:spcBef>
                <a:spcPts val="0"/>
              </a:spcBef>
            </a:pPr>
            <a:endParaRPr lang="en-US" b="0" i="0" dirty="0">
              <a:solidFill>
                <a:schemeClr val="accent6"/>
              </a:solidFill>
            </a:endParaRPr>
          </a:p>
          <a:p>
            <a:pPr algn="l">
              <a:spcBef>
                <a:spcPts val="0"/>
              </a:spcBef>
            </a:pPr>
            <a:endParaRPr lang="en-US" b="0" i="0" dirty="0">
              <a:solidFill>
                <a:schemeClr val="accent6"/>
              </a:solidFill>
            </a:endParaRPr>
          </a:p>
          <a:p>
            <a:pPr algn="l">
              <a:spcBef>
                <a:spcPts val="0"/>
              </a:spcBef>
            </a:pPr>
            <a:endParaRPr lang="en-US" b="0" i="0" dirty="0">
              <a:solidFill>
                <a:schemeClr val="accent6"/>
              </a:solidFill>
            </a:endParaRPr>
          </a:p>
          <a:p>
            <a:pPr algn="l">
              <a:spcBef>
                <a:spcPts val="0"/>
              </a:spcBef>
            </a:pPr>
            <a:endParaRPr lang="en-US" b="0" i="0" dirty="0">
              <a:solidFill>
                <a:schemeClr val="accent6"/>
              </a:solidFill>
            </a:endParaRPr>
          </a:p>
          <a:p>
            <a:pPr algn="l">
              <a:spcBef>
                <a:spcPts val="0"/>
              </a:spcBef>
            </a:pPr>
            <a:endParaRPr lang="en-US" b="0" i="0" dirty="0">
              <a:solidFill>
                <a:schemeClr val="accent6"/>
              </a:solidFill>
            </a:endParaRPr>
          </a:p>
          <a:p>
            <a:pPr algn="l">
              <a:spcBef>
                <a:spcPts val="0"/>
              </a:spcBef>
            </a:pPr>
            <a:endParaRPr lang="en-US" b="0" i="0" dirty="0">
              <a:solidFill>
                <a:schemeClr val="accent6"/>
              </a:solidFill>
            </a:endParaRPr>
          </a:p>
          <a:p>
            <a:pPr algn="l">
              <a:spcBef>
                <a:spcPts val="0"/>
              </a:spcBef>
            </a:pPr>
            <a:endParaRPr lang="en-US" b="0" i="0" dirty="0">
              <a:solidFill>
                <a:schemeClr val="accent6"/>
              </a:solidFill>
            </a:endParaRPr>
          </a:p>
          <a:p>
            <a:pPr algn="l">
              <a:spcBef>
                <a:spcPts val="0"/>
              </a:spcBef>
            </a:pPr>
            <a:endParaRPr lang="en-US" b="0" i="0" dirty="0">
              <a:solidFill>
                <a:schemeClr val="accent6"/>
              </a:solidFill>
            </a:endParaRPr>
          </a:p>
          <a:p>
            <a:pPr algn="l">
              <a:spcBef>
                <a:spcPts val="0"/>
              </a:spcBef>
            </a:pPr>
            <a:endParaRPr lang="en-US" b="0" i="0" dirty="0">
              <a:solidFill>
                <a:schemeClr val="accent6"/>
              </a:solidFill>
            </a:endParaRPr>
          </a:p>
          <a:p>
            <a:pPr algn="l">
              <a:spcBef>
                <a:spcPts val="0"/>
              </a:spcBef>
            </a:pPr>
            <a:endParaRPr lang="en-US" b="0" i="0" dirty="0">
              <a:solidFill>
                <a:schemeClr val="accent6"/>
              </a:solidFill>
            </a:endParaRPr>
          </a:p>
          <a:p>
            <a:pPr algn="l">
              <a:spcBef>
                <a:spcPts val="0"/>
              </a:spcBef>
            </a:pPr>
            <a:endParaRPr lang="en-US" b="0" i="0" dirty="0">
              <a:solidFill>
                <a:schemeClr val="accent6"/>
              </a:solidFill>
            </a:endParaRPr>
          </a:p>
          <a:p>
            <a:pPr algn="l">
              <a:spcBef>
                <a:spcPts val="0"/>
              </a:spcBef>
            </a:pPr>
            <a:endParaRPr lang="en-US" b="0" i="0" dirty="0">
              <a:solidFill>
                <a:schemeClr val="accent6"/>
              </a:solidFill>
            </a:endParaRPr>
          </a:p>
          <a:p>
            <a:pPr algn="l">
              <a:spcBef>
                <a:spcPts val="0"/>
              </a:spcBef>
            </a:pPr>
            <a:endParaRPr lang="en-US" b="0" i="0" dirty="0">
              <a:solidFill>
                <a:schemeClr val="accent6"/>
              </a:solidFill>
            </a:endParaRPr>
          </a:p>
          <a:p>
            <a:pPr algn="l">
              <a:spcBef>
                <a:spcPts val="0"/>
              </a:spcBef>
            </a:pPr>
            <a:endParaRPr lang="en-US" b="0" i="0" dirty="0">
              <a:solidFill>
                <a:srgbClr val="000000"/>
              </a:solidFill>
            </a:endParaRPr>
          </a:p>
        </p:txBody>
      </p:sp>
      <p:pic>
        <p:nvPicPr>
          <p:cNvPr id="31" name="Picture 30">
            <a:extLst>
              <a:ext uri="{FF2B5EF4-FFF2-40B4-BE49-F238E27FC236}">
                <a16:creationId xmlns:a16="http://schemas.microsoft.com/office/drawing/2014/main" id="{722B208D-7A95-BE4E-A5BD-E855EDD9CA01}"/>
              </a:ext>
            </a:extLst>
          </p:cNvPr>
          <p:cNvPicPr>
            <a:picLocks noChangeAspect="1"/>
          </p:cNvPicPr>
          <p:nvPr/>
        </p:nvPicPr>
        <p:blipFill>
          <a:blip r:embed="rId4"/>
          <a:stretch>
            <a:fillRect/>
          </a:stretch>
        </p:blipFill>
        <p:spPr>
          <a:xfrm>
            <a:off x="16764002" y="10402388"/>
            <a:ext cx="8229601" cy="4075612"/>
          </a:xfrm>
          <a:prstGeom prst="rect">
            <a:avLst/>
          </a:prstGeom>
        </p:spPr>
      </p:pic>
      <p:pic>
        <p:nvPicPr>
          <p:cNvPr id="26" name="Picture 25">
            <a:extLst>
              <a:ext uri="{FF2B5EF4-FFF2-40B4-BE49-F238E27FC236}">
                <a16:creationId xmlns:a16="http://schemas.microsoft.com/office/drawing/2014/main" id="{BC5CED94-DF06-284E-895D-A683D136E9AF}"/>
              </a:ext>
            </a:extLst>
          </p:cNvPr>
          <p:cNvPicPr>
            <a:picLocks noChangeAspect="1"/>
          </p:cNvPicPr>
          <p:nvPr/>
        </p:nvPicPr>
        <p:blipFill>
          <a:blip r:embed="rId5"/>
          <a:stretch>
            <a:fillRect/>
          </a:stretch>
        </p:blipFill>
        <p:spPr>
          <a:xfrm>
            <a:off x="16789402" y="5562600"/>
            <a:ext cx="8229601" cy="4075612"/>
          </a:xfrm>
          <a:prstGeom prst="rect">
            <a:avLst/>
          </a:prstGeom>
        </p:spPr>
      </p:pic>
      <p:pic>
        <p:nvPicPr>
          <p:cNvPr id="21" name="Picture 20">
            <a:extLst>
              <a:ext uri="{FF2B5EF4-FFF2-40B4-BE49-F238E27FC236}">
                <a16:creationId xmlns:a16="http://schemas.microsoft.com/office/drawing/2014/main" id="{88284C54-E66A-1549-9B96-099C3FD5D08F}"/>
              </a:ext>
            </a:extLst>
          </p:cNvPr>
          <p:cNvPicPr>
            <a:picLocks noChangeAspect="1"/>
          </p:cNvPicPr>
          <p:nvPr/>
        </p:nvPicPr>
        <p:blipFill>
          <a:blip r:embed="rId6"/>
          <a:stretch>
            <a:fillRect/>
          </a:stretch>
        </p:blipFill>
        <p:spPr>
          <a:xfrm>
            <a:off x="24384003" y="5562600"/>
            <a:ext cx="8229601" cy="4075612"/>
          </a:xfrm>
          <a:prstGeom prst="rect">
            <a:avLst/>
          </a:prstGeom>
        </p:spPr>
      </p:pic>
      <p:sp>
        <p:nvSpPr>
          <p:cNvPr id="46" name="Rectangle 45"/>
          <p:cNvSpPr/>
          <p:nvPr/>
        </p:nvSpPr>
        <p:spPr bwMode="auto">
          <a:xfrm>
            <a:off x="304801" y="12382803"/>
            <a:ext cx="16078200" cy="533400"/>
          </a:xfrm>
          <a:prstGeom prst="rect">
            <a:avLst/>
          </a:prstGeom>
          <a:solidFill>
            <a:srgbClr val="820019"/>
          </a:solidFill>
          <a:ln w="9525" cap="flat" cmpd="sng" algn="ctr">
            <a:solidFill>
              <a:srgbClr val="82001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513"/>
            <a:endParaRPr lang="en-US">
              <a:latin typeface="Arial" pitchFamily="-106" charset="0"/>
              <a:ea typeface="ＭＳ Ｐゴシック" pitchFamily="-106" charset="-128"/>
              <a:cs typeface="ＭＳ Ｐゴシック" pitchFamily="-106" charset="-128"/>
            </a:endParaRPr>
          </a:p>
        </p:txBody>
      </p:sp>
      <p:sp>
        <p:nvSpPr>
          <p:cNvPr id="47" name="Rectangle 46"/>
          <p:cNvSpPr/>
          <p:nvPr/>
        </p:nvSpPr>
        <p:spPr bwMode="auto">
          <a:xfrm>
            <a:off x="304801" y="21717000"/>
            <a:ext cx="16078200" cy="533400"/>
          </a:xfrm>
          <a:prstGeom prst="rect">
            <a:avLst/>
          </a:prstGeom>
          <a:solidFill>
            <a:srgbClr val="820019"/>
          </a:solidFill>
          <a:ln w="9525" cap="flat" cmpd="sng" algn="ctr">
            <a:solidFill>
              <a:srgbClr val="82001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513"/>
            <a:endParaRPr lang="en-US">
              <a:latin typeface="Arial" pitchFamily="-106" charset="0"/>
              <a:ea typeface="ＭＳ Ｐゴシック" pitchFamily="-106" charset="-128"/>
              <a:cs typeface="ＭＳ Ｐゴシック" pitchFamily="-106" charset="-128"/>
            </a:endParaRPr>
          </a:p>
        </p:txBody>
      </p:sp>
      <p:sp>
        <p:nvSpPr>
          <p:cNvPr id="49" name="Rectangle 48"/>
          <p:cNvSpPr/>
          <p:nvPr/>
        </p:nvSpPr>
        <p:spPr bwMode="auto">
          <a:xfrm>
            <a:off x="16687800" y="15550218"/>
            <a:ext cx="15925800" cy="533400"/>
          </a:xfrm>
          <a:prstGeom prst="rect">
            <a:avLst/>
          </a:prstGeom>
          <a:solidFill>
            <a:srgbClr val="820019"/>
          </a:solidFill>
          <a:ln w="9525" cap="flat" cmpd="sng" algn="ctr">
            <a:solidFill>
              <a:srgbClr val="82001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513"/>
            <a:endParaRPr lang="en-US">
              <a:latin typeface="Arial" pitchFamily="-106" charset="0"/>
              <a:ea typeface="ＭＳ Ｐゴシック" pitchFamily="-106" charset="-128"/>
              <a:cs typeface="ＭＳ Ｐゴシック" pitchFamily="-106" charset="-128"/>
            </a:endParaRPr>
          </a:p>
        </p:txBody>
      </p:sp>
      <p:sp>
        <p:nvSpPr>
          <p:cNvPr id="50" name="Rectangle 49"/>
          <p:cNvSpPr/>
          <p:nvPr/>
        </p:nvSpPr>
        <p:spPr bwMode="auto">
          <a:xfrm>
            <a:off x="16687800" y="20421600"/>
            <a:ext cx="15925800" cy="533400"/>
          </a:xfrm>
          <a:prstGeom prst="rect">
            <a:avLst/>
          </a:prstGeom>
          <a:solidFill>
            <a:srgbClr val="820019"/>
          </a:solidFill>
          <a:ln w="9525" cap="flat" cmpd="sng" algn="ctr">
            <a:solidFill>
              <a:srgbClr val="82001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513"/>
            <a:endParaRPr lang="en-US">
              <a:latin typeface="Arial" pitchFamily="-106" charset="0"/>
              <a:ea typeface="ＭＳ Ｐゴシック" pitchFamily="-106" charset="-128"/>
              <a:cs typeface="ＭＳ Ｐゴシック" pitchFamily="-106" charset="-128"/>
            </a:endParaRPr>
          </a:p>
        </p:txBody>
      </p:sp>
      <p:sp>
        <p:nvSpPr>
          <p:cNvPr id="51" name="Rectangle 50"/>
          <p:cNvSpPr/>
          <p:nvPr/>
        </p:nvSpPr>
        <p:spPr bwMode="auto">
          <a:xfrm>
            <a:off x="16687800" y="30833931"/>
            <a:ext cx="15925800" cy="533400"/>
          </a:xfrm>
          <a:prstGeom prst="rect">
            <a:avLst/>
          </a:prstGeom>
          <a:solidFill>
            <a:srgbClr val="820019"/>
          </a:solidFill>
          <a:ln w="9525" cap="flat" cmpd="sng" algn="ctr">
            <a:solidFill>
              <a:srgbClr val="82001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513"/>
            <a:endParaRPr lang="en-US">
              <a:latin typeface="Arial" pitchFamily="-106" charset="0"/>
              <a:ea typeface="ＭＳ Ｐゴシック" pitchFamily="-106" charset="-128"/>
              <a:cs typeface="ＭＳ Ｐゴシック" pitchFamily="-106" charset="-128"/>
            </a:endParaRPr>
          </a:p>
        </p:txBody>
      </p:sp>
      <p:sp>
        <p:nvSpPr>
          <p:cNvPr id="42" name="Rectangle 41"/>
          <p:cNvSpPr/>
          <p:nvPr/>
        </p:nvSpPr>
        <p:spPr bwMode="auto">
          <a:xfrm>
            <a:off x="304800" y="4800600"/>
            <a:ext cx="16078200" cy="533400"/>
          </a:xfrm>
          <a:prstGeom prst="rect">
            <a:avLst/>
          </a:prstGeom>
          <a:solidFill>
            <a:srgbClr val="820019"/>
          </a:solidFill>
          <a:ln w="9525" cap="flat" cmpd="sng" algn="ctr">
            <a:solidFill>
              <a:srgbClr val="82001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513"/>
            <a:endParaRPr lang="en-US">
              <a:latin typeface="Arial" pitchFamily="-106" charset="0"/>
              <a:ea typeface="ＭＳ Ｐゴシック" pitchFamily="-106" charset="-128"/>
              <a:cs typeface="ＭＳ Ｐゴシック" pitchFamily="-106" charset="-128"/>
            </a:endParaRPr>
          </a:p>
        </p:txBody>
      </p:sp>
      <p:sp>
        <p:nvSpPr>
          <p:cNvPr id="40" name="Rectangle 39"/>
          <p:cNvSpPr/>
          <p:nvPr/>
        </p:nvSpPr>
        <p:spPr bwMode="auto">
          <a:xfrm>
            <a:off x="391887" y="381001"/>
            <a:ext cx="32123288" cy="35052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736690" lvl="1" algn="l"/>
            <a:endParaRPr lang="en-US" sz="8001" i="0" dirty="0">
              <a:ln w="18415" cmpd="sng">
                <a:noFill/>
                <a:prstDash val="solid"/>
              </a:ln>
              <a:solidFill>
                <a:schemeClr val="bg1"/>
              </a:solidFill>
              <a:latin typeface="Arial" pitchFamily="-106" charset="0"/>
              <a:ea typeface="ＭＳ Ｐゴシック" pitchFamily="-106" charset="-128"/>
              <a:cs typeface="ＭＳ Ｐゴシック" pitchFamily="-106" charset="-128"/>
            </a:endParaRPr>
          </a:p>
        </p:txBody>
      </p:sp>
      <p:sp>
        <p:nvSpPr>
          <p:cNvPr id="43" name="TextBox 42"/>
          <p:cNvSpPr txBox="1"/>
          <p:nvPr/>
        </p:nvSpPr>
        <p:spPr>
          <a:xfrm>
            <a:off x="7538131" y="1029833"/>
            <a:ext cx="17830800" cy="2247025"/>
          </a:xfrm>
          <a:prstGeom prst="rect">
            <a:avLst/>
          </a:prstGeom>
          <a:noFill/>
        </p:spPr>
        <p:txBody>
          <a:bodyPr wrap="square" lIns="914400" rtlCol="0">
            <a:spAutoFit/>
          </a:bodyPr>
          <a:lstStyle/>
          <a:p>
            <a:pPr marL="0" lvl="1" algn="ctr"/>
            <a:r>
              <a:rPr lang="en-US" sz="7001" i="0" dirty="0">
                <a:ln w="18415" cmpd="sng">
                  <a:noFill/>
                  <a:prstDash val="solid"/>
                </a:ln>
                <a:solidFill>
                  <a:srgbClr val="000000"/>
                </a:solidFill>
                <a:latin typeface="Arial" pitchFamily="-106" charset="0"/>
                <a:ea typeface="ＭＳ Ｐゴシック" pitchFamily="-106" charset="-128"/>
                <a:cs typeface="ＭＳ Ｐゴシック" pitchFamily="-106" charset="-128"/>
              </a:rPr>
              <a:t>Optimal Overtaking on</a:t>
            </a:r>
          </a:p>
          <a:p>
            <a:pPr marL="0" lvl="1" algn="ctr"/>
            <a:r>
              <a:rPr lang="en-US" sz="7001" i="0" dirty="0">
                <a:ln w="18415" cmpd="sng">
                  <a:noFill/>
                  <a:prstDash val="solid"/>
                </a:ln>
                <a:solidFill>
                  <a:srgbClr val="000000"/>
                </a:solidFill>
                <a:latin typeface="Arial" pitchFamily="-106" charset="0"/>
                <a:ea typeface="ＭＳ Ｐゴシック" pitchFamily="-106" charset="-128"/>
              </a:rPr>
              <a:t>a Two-Lane Highway</a:t>
            </a:r>
            <a:endParaRPr lang="en-US" dirty="0">
              <a:solidFill>
                <a:srgbClr val="000000"/>
              </a:solidFill>
            </a:endParaRPr>
          </a:p>
        </p:txBody>
      </p:sp>
      <p:sp>
        <p:nvSpPr>
          <p:cNvPr id="44" name="Text Box 14"/>
          <p:cNvSpPr txBox="1">
            <a:spLocks noChangeArrowheads="1"/>
          </p:cNvSpPr>
          <p:nvPr/>
        </p:nvSpPr>
        <p:spPr bwMode="auto">
          <a:xfrm>
            <a:off x="304800" y="3249665"/>
            <a:ext cx="10744200" cy="1200329"/>
          </a:xfrm>
          <a:prstGeom prst="rect">
            <a:avLst/>
          </a:prstGeom>
          <a:noFill/>
          <a:ln w="9525">
            <a:noFill/>
            <a:miter lim="800000"/>
            <a:headEnd/>
            <a:tailEnd/>
          </a:ln>
        </p:spPr>
        <p:txBody>
          <a:bodyPr wrap="square" anchor="ctr">
            <a:spAutoFit/>
          </a:bodyPr>
          <a:lstStyle/>
          <a:p>
            <a:pPr algn="l">
              <a:spcBef>
                <a:spcPts val="0"/>
              </a:spcBef>
            </a:pPr>
            <a:r>
              <a:rPr lang="en-US" sz="3600" b="0" i="0" dirty="0">
                <a:solidFill>
                  <a:srgbClr val="000000"/>
                </a:solidFill>
                <a:latin typeface="+mj-lt"/>
                <a:cs typeface="Century Gothic"/>
              </a:rPr>
              <a:t>Andrew Shoats, Peter </a:t>
            </a:r>
            <a:r>
              <a:rPr lang="en-US" sz="3600" b="0" i="0" dirty="0" err="1">
                <a:solidFill>
                  <a:srgbClr val="000000"/>
                </a:solidFill>
                <a:latin typeface="+mj-lt"/>
                <a:cs typeface="Century Gothic"/>
              </a:rPr>
              <a:t>Schleede</a:t>
            </a:r>
            <a:r>
              <a:rPr lang="en-US" sz="3600" b="0" i="0" dirty="0">
                <a:solidFill>
                  <a:srgbClr val="000000"/>
                </a:solidFill>
                <a:latin typeface="+mj-lt"/>
                <a:cs typeface="Century Gothic"/>
              </a:rPr>
              <a:t>, and Elliot Weiss</a:t>
            </a:r>
            <a:br>
              <a:rPr lang="en-US" sz="3600" b="0" i="0" dirty="0">
                <a:solidFill>
                  <a:srgbClr val="000000"/>
                </a:solidFill>
                <a:latin typeface="+mj-lt"/>
                <a:cs typeface="Century Gothic"/>
              </a:rPr>
            </a:br>
            <a:r>
              <a:rPr lang="en-US" sz="3600" b="0" i="0" dirty="0">
                <a:solidFill>
                  <a:srgbClr val="000000"/>
                </a:solidFill>
                <a:latin typeface="+mj-lt"/>
                <a:cs typeface="Century Gothic"/>
              </a:rPr>
              <a:t>Stanford University</a:t>
            </a:r>
          </a:p>
        </p:txBody>
      </p:sp>
      <mc:AlternateContent xmlns:mc="http://schemas.openxmlformats.org/markup-compatibility/2006" xmlns:a14="http://schemas.microsoft.com/office/drawing/2010/main">
        <mc:Choice Requires="a14">
          <p:sp>
            <p:nvSpPr>
              <p:cNvPr id="17" name="Text Box 18"/>
              <p:cNvSpPr txBox="1">
                <a:spLocks noChangeArrowheads="1"/>
              </p:cNvSpPr>
              <p:nvPr/>
            </p:nvSpPr>
            <p:spPr bwMode="auto">
              <a:xfrm>
                <a:off x="304800" y="4800600"/>
                <a:ext cx="16078200" cy="7201972"/>
              </a:xfrm>
              <a:prstGeom prst="rect">
                <a:avLst/>
              </a:prstGeom>
              <a:noFill/>
              <a:ln w="9525">
                <a:solidFill>
                  <a:srgbClr val="820019"/>
                </a:solidFill>
                <a:miter lim="800000"/>
                <a:headEnd/>
                <a:tailEnd/>
              </a:ln>
            </p:spPr>
            <p:txBody>
              <a:bodyPr wrap="square">
                <a:spAutoFit/>
              </a:bodyPr>
              <a:lstStyle/>
              <a:p>
                <a:pPr algn="ctr">
                  <a:spcBef>
                    <a:spcPts val="0"/>
                  </a:spcBef>
                </a:pPr>
                <a:r>
                  <a:rPr lang="en-US" sz="3000" i="0" dirty="0">
                    <a:solidFill>
                      <a:schemeClr val="bg1"/>
                    </a:solidFill>
                  </a:rPr>
                  <a:t>Introduction and Problem Statement</a:t>
                </a:r>
              </a:p>
              <a:p>
                <a:pPr algn="l">
                  <a:spcBef>
                    <a:spcPts val="0"/>
                  </a:spcBef>
                </a:pPr>
                <a:endParaRPr lang="en-US" b="0" i="0" dirty="0">
                  <a:solidFill>
                    <a:schemeClr val="accent6"/>
                  </a:solidFill>
                </a:endParaRPr>
              </a:p>
              <a:p>
                <a:pPr algn="l">
                  <a:spcBef>
                    <a:spcPts val="0"/>
                  </a:spcBef>
                </a:pPr>
                <a:r>
                  <a:rPr lang="en-US" b="0" i="0" dirty="0">
                    <a:solidFill>
                      <a:schemeClr val="accent6"/>
                    </a:solidFill>
                  </a:rPr>
                  <a:t>The capability of a vehicle to autonomously overtake a lead car in real-world settings will consist of many improvements in existing control strategies. Current automated overtaking solutions require regulated conditions and precise knowledge of not only the lead and following vehicle states, but also the state of the surrounding environment, and therefore may not be suited for all real-world driving scenarios. Additionally, they often contain of a set of heuristic maneuvers, which can be inflexible to unforeseen situations. An optimal approach that incorporates knowledge of the vehicle’s dynamics and environment can provide adaptability and transferability.</a:t>
                </a:r>
              </a:p>
              <a:p>
                <a:pPr algn="l">
                  <a:spcBef>
                    <a:spcPts val="0"/>
                  </a:spcBef>
                </a:pPr>
                <a:endParaRPr lang="en-US" b="0" i="0" dirty="0">
                  <a:solidFill>
                    <a:schemeClr val="accent6"/>
                  </a:solidFill>
                </a:endParaRPr>
              </a:p>
              <a:p>
                <a:pPr algn="l">
                  <a:spcBef>
                    <a:spcPts val="0"/>
                  </a:spcBef>
                </a:pPr>
                <a:r>
                  <a:rPr lang="en-US" b="0" i="0" dirty="0">
                    <a:solidFill>
                      <a:schemeClr val="accent6"/>
                    </a:solidFill>
                  </a:rPr>
                  <a:t>We propose the design of an optimal control strategy for a simple model of a two car system on a two-lane (opposing traffic direction) highway, at constant speed, where the control objective is to maximize both </a:t>
                </a:r>
                <a14:m>
                  <m:oMath xmlns:m="http://schemas.openxmlformats.org/officeDocument/2006/math">
                    <m:sSub>
                      <m:sSubPr>
                        <m:ctrlPr>
                          <a:rPr lang="en-US" b="0" i="1">
                            <a:solidFill>
                              <a:schemeClr val="accent6"/>
                            </a:solidFill>
                            <a:latin typeface="Cambria Math" panose="02040503050406030204" pitchFamily="18" charset="0"/>
                          </a:rPr>
                        </m:ctrlPr>
                      </m:sSubPr>
                      <m:e>
                        <m:r>
                          <a:rPr lang="en-US" b="0">
                            <a:solidFill>
                              <a:schemeClr val="accent6"/>
                            </a:solidFill>
                            <a:latin typeface="Cambria Math" panose="02040503050406030204" pitchFamily="18" charset="0"/>
                          </a:rPr>
                          <m:t>𝑑</m:t>
                        </m:r>
                      </m:e>
                      <m:sub>
                        <m:r>
                          <a:rPr lang="en-US" b="0">
                            <a:solidFill>
                              <a:schemeClr val="accent6"/>
                            </a:solidFill>
                            <a:latin typeface="Cambria Math" panose="02040503050406030204" pitchFamily="18" charset="0"/>
                          </a:rPr>
                          <m:t>𝑎</m:t>
                        </m:r>
                      </m:sub>
                    </m:sSub>
                  </m:oMath>
                </a14:m>
                <a:r>
                  <a:rPr lang="en-US" b="0" i="0" dirty="0">
                    <a:solidFill>
                      <a:schemeClr val="accent6"/>
                    </a:solidFill>
                  </a:rPr>
                  <a:t> (the distance between lead and follower </a:t>
                </a:r>
                <a:r>
                  <a:rPr lang="en-US" b="0" dirty="0">
                    <a:solidFill>
                      <a:schemeClr val="accent6"/>
                    </a:solidFill>
                  </a:rPr>
                  <a:t>before</a:t>
                </a:r>
                <a:r>
                  <a:rPr lang="en-US" b="0" i="0" dirty="0">
                    <a:solidFill>
                      <a:schemeClr val="accent6"/>
                    </a:solidFill>
                  </a:rPr>
                  <a:t> passing) and </a:t>
                </a:r>
                <a14:m>
                  <m:oMath xmlns:m="http://schemas.openxmlformats.org/officeDocument/2006/math">
                    <m:sSub>
                      <m:sSubPr>
                        <m:ctrlPr>
                          <a:rPr lang="en-US" b="0" i="1">
                            <a:solidFill>
                              <a:schemeClr val="accent6"/>
                            </a:solidFill>
                            <a:latin typeface="Cambria Math" panose="02040503050406030204" pitchFamily="18" charset="0"/>
                          </a:rPr>
                        </m:ctrlPr>
                      </m:sSubPr>
                      <m:e>
                        <m:r>
                          <a:rPr lang="en-US" b="0">
                            <a:solidFill>
                              <a:schemeClr val="accent6"/>
                            </a:solidFill>
                            <a:latin typeface="Cambria Math" panose="02040503050406030204" pitchFamily="18" charset="0"/>
                          </a:rPr>
                          <m:t>𝑑</m:t>
                        </m:r>
                      </m:e>
                      <m:sub>
                        <m:r>
                          <a:rPr lang="en-US" b="0">
                            <a:solidFill>
                              <a:schemeClr val="accent6"/>
                            </a:solidFill>
                            <a:latin typeface="Cambria Math" panose="02040503050406030204" pitchFamily="18" charset="0"/>
                          </a:rPr>
                          <m:t>𝑐</m:t>
                        </m:r>
                      </m:sub>
                    </m:sSub>
                  </m:oMath>
                </a14:m>
                <a:r>
                  <a:rPr lang="en-US" b="0" i="0" dirty="0">
                    <a:solidFill>
                      <a:schemeClr val="accent6"/>
                    </a:solidFill>
                  </a:rPr>
                  <a:t> (the distance between lead and follower after passing), while minimizing </a:t>
                </a:r>
                <a14:m>
                  <m:oMath xmlns:m="http://schemas.openxmlformats.org/officeDocument/2006/math">
                    <m:sSub>
                      <m:sSubPr>
                        <m:ctrlPr>
                          <a:rPr lang="en-US" b="0" i="1">
                            <a:solidFill>
                              <a:schemeClr val="accent6"/>
                            </a:solidFill>
                            <a:latin typeface="Cambria Math" panose="02040503050406030204" pitchFamily="18" charset="0"/>
                          </a:rPr>
                        </m:ctrlPr>
                      </m:sSubPr>
                      <m:e>
                        <m:r>
                          <a:rPr lang="en-US" b="0">
                            <a:solidFill>
                              <a:schemeClr val="accent6"/>
                            </a:solidFill>
                            <a:latin typeface="Cambria Math" panose="02040503050406030204" pitchFamily="18" charset="0"/>
                          </a:rPr>
                          <m:t>𝑑</m:t>
                        </m:r>
                      </m:e>
                      <m:sub>
                        <m:r>
                          <a:rPr lang="en-US" b="0">
                            <a:solidFill>
                              <a:schemeClr val="accent6"/>
                            </a:solidFill>
                            <a:latin typeface="Cambria Math" panose="02040503050406030204" pitchFamily="18" charset="0"/>
                          </a:rPr>
                          <m:t>𝑏</m:t>
                        </m:r>
                      </m:sub>
                    </m:sSub>
                  </m:oMath>
                </a14:m>
                <a:r>
                  <a:rPr lang="en-US" b="0" i="0" dirty="0">
                    <a:solidFill>
                      <a:schemeClr val="accent6"/>
                    </a:solidFill>
                  </a:rPr>
                  <a:t> (the distance traveled in the opposing traffic lane). We simultaneously aim to minimize uncomfortably quick input sequences while ensuring that the following vehicle remains within a stable handling envelope and is collision free at all times. Going beyond this initial problem, we implement a hybrid control strategy to handle the more complicated scenario involving an oncoming vehicle by discretely adjusting longitudinal velocity. </a:t>
                </a:r>
              </a:p>
              <a:p>
                <a:pPr algn="l">
                  <a:spcBef>
                    <a:spcPts val="0"/>
                  </a:spcBef>
                </a:pPr>
                <a:endParaRPr lang="en-US" b="0" i="0" dirty="0">
                  <a:solidFill>
                    <a:schemeClr val="accent6"/>
                  </a:solidFill>
                </a:endParaRPr>
              </a:p>
              <a:p>
                <a:pPr algn="l">
                  <a:spcBef>
                    <a:spcPts val="0"/>
                  </a:spcBef>
                </a:pPr>
                <a:r>
                  <a:rPr lang="en-US" b="0" i="0" dirty="0">
                    <a:solidFill>
                      <a:schemeClr val="accent6"/>
                    </a:solidFill>
                  </a:rPr>
                  <a:t>The following vehicle travels at 25 m/s, and the lead vehicle travels at 17.5 m/s in the same lane, having started 37.5 m in front. Both vehicles have the same physical body and wheel properties, matching that of a typical passenger car.</a:t>
                </a:r>
              </a:p>
            </p:txBody>
          </p:sp>
        </mc:Choice>
        <mc:Fallback xmlns="">
          <p:sp>
            <p:nvSpPr>
              <p:cNvPr id="17" name="Text Box 18"/>
              <p:cNvSpPr txBox="1">
                <a:spLocks noRot="1" noChangeAspect="1" noMove="1" noResize="1" noEditPoints="1" noAdjustHandles="1" noChangeArrowheads="1" noChangeShapeType="1" noTextEdit="1"/>
              </p:cNvSpPr>
              <p:nvPr/>
            </p:nvSpPr>
            <p:spPr bwMode="auto">
              <a:xfrm>
                <a:off x="304800" y="4800600"/>
                <a:ext cx="16078200" cy="7201972"/>
              </a:xfrm>
              <a:prstGeom prst="rect">
                <a:avLst/>
              </a:prstGeom>
              <a:blipFill>
                <a:blip r:embed="rId7"/>
                <a:stretch>
                  <a:fillRect l="-530" t="-1014" r="-871" b="-930"/>
                </a:stretch>
              </a:blipFill>
              <a:ln w="9525">
                <a:solidFill>
                  <a:srgbClr val="820019"/>
                </a:solid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 Box 18"/>
              <p:cNvSpPr txBox="1">
                <a:spLocks noChangeArrowheads="1"/>
              </p:cNvSpPr>
              <p:nvPr/>
            </p:nvSpPr>
            <p:spPr bwMode="auto">
              <a:xfrm>
                <a:off x="304801" y="12386746"/>
                <a:ext cx="16078200" cy="9063443"/>
              </a:xfrm>
              <a:prstGeom prst="rect">
                <a:avLst/>
              </a:prstGeom>
              <a:noFill/>
              <a:ln w="9525">
                <a:solidFill>
                  <a:srgbClr val="820019"/>
                </a:solidFill>
                <a:miter lim="800000"/>
                <a:headEnd/>
                <a:tailEnd/>
              </a:ln>
            </p:spPr>
            <p:txBody>
              <a:bodyPr wrap="square">
                <a:spAutoFit/>
              </a:bodyPr>
              <a:lstStyle/>
              <a:p>
                <a:pPr algn="ctr">
                  <a:spcBef>
                    <a:spcPts val="0"/>
                  </a:spcBef>
                </a:pPr>
                <a:r>
                  <a:rPr lang="en-US" sz="3000" i="0" dirty="0">
                    <a:solidFill>
                      <a:srgbClr val="FFFFFF"/>
                    </a:solidFill>
                  </a:rPr>
                  <a:t>MPC Formulation</a:t>
                </a:r>
                <a:endParaRPr lang="en-US" sz="3000" b="0" i="0" dirty="0">
                  <a:solidFill>
                    <a:srgbClr val="FFFFFF"/>
                  </a:solidFill>
                </a:endParaRPr>
              </a:p>
              <a:p>
                <a:pPr algn="l">
                  <a:spcBef>
                    <a:spcPts val="0"/>
                  </a:spcBef>
                </a:pPr>
                <a:endParaRPr lang="en-US" b="0" i="0" dirty="0">
                  <a:solidFill>
                    <a:schemeClr val="accent6"/>
                  </a:solidFill>
                </a:endParaRPr>
              </a:p>
              <a:p>
                <a:pPr marL="342943" indent="-342943" algn="l">
                  <a:spcBef>
                    <a:spcPts val="0"/>
                  </a:spcBef>
                  <a:buFont typeface="Arial" panose="020B0604020202020204" pitchFamily="34" charset="0"/>
                  <a:buChar char="•"/>
                </a:pPr>
                <a:r>
                  <a:rPr lang="en-US" b="0" i="0" dirty="0">
                    <a:solidFill>
                      <a:schemeClr val="accent6"/>
                    </a:solidFill>
                  </a:rPr>
                  <a:t>Lateral dynamics controlled through MPC</a:t>
                </a:r>
              </a:p>
              <a:p>
                <a:pPr marL="342943" indent="-342943" algn="l">
                  <a:spcBef>
                    <a:spcPts val="0"/>
                  </a:spcBef>
                  <a:buFont typeface="Arial" panose="020B0604020202020204" pitchFamily="34" charset="0"/>
                  <a:buChar char="•"/>
                </a:pPr>
                <a:r>
                  <a:rPr lang="en-US" b="0" i="0" dirty="0">
                    <a:solidFill>
                      <a:schemeClr val="accent6"/>
                    </a:solidFill>
                  </a:rPr>
                  <a:t>Longitudinal speed either constant or set by a separate control strategy based on maximum front-wheel acceleration due to tire friction limits</a:t>
                </a:r>
              </a:p>
              <a:p>
                <a:pPr marL="342943" indent="-342943" algn="l">
                  <a:spcBef>
                    <a:spcPts val="0"/>
                  </a:spcBef>
                  <a:buFont typeface="Arial" panose="020B0604020202020204" pitchFamily="34" charset="0"/>
                  <a:buChar char="•"/>
                </a:pPr>
                <a:r>
                  <a:rPr lang="en-US" b="0" i="0" dirty="0">
                    <a:solidFill>
                      <a:schemeClr val="accent6"/>
                    </a:solidFill>
                  </a:rPr>
                  <a:t>MPC plans an open loop trajectory at each simulation step </a:t>
                </a:r>
                <a14:m>
                  <m:oMath xmlns:m="http://schemas.openxmlformats.org/officeDocument/2006/math">
                    <m:r>
                      <a:rPr lang="en-US" b="0">
                        <a:solidFill>
                          <a:schemeClr val="accent6"/>
                        </a:solidFill>
                        <a:latin typeface="Cambria Math" panose="02040503050406030204" pitchFamily="18" charset="0"/>
                      </a:rPr>
                      <m:t>𝑘</m:t>
                    </m:r>
                  </m:oMath>
                </a14:m>
                <a:r>
                  <a:rPr lang="en-US" b="0" i="0" dirty="0">
                    <a:solidFill>
                      <a:schemeClr val="accent6"/>
                    </a:solidFill>
                  </a:rPr>
                  <a:t> based on convex optimization of additive cost function:</a:t>
                </a:r>
              </a:p>
              <a:p>
                <a:pPr marL="342943" indent="-342943" algn="l">
                  <a:spcBef>
                    <a:spcPts val="0"/>
                  </a:spcBef>
                  <a:buFont typeface="Arial" panose="020B0604020202020204" pitchFamily="34" charset="0"/>
                  <a:buChar char="•"/>
                </a:pPr>
                <a:endParaRPr lang="en-US" b="0" i="0" dirty="0">
                  <a:solidFill>
                    <a:schemeClr val="accent6"/>
                  </a:solidFill>
                </a:endParaRPr>
              </a:p>
              <a:p>
                <a:pPr algn="l">
                  <a:spcBef>
                    <a:spcPts val="0"/>
                  </a:spcBef>
                </a:pPr>
                <a14:m>
                  <m:oMathPara xmlns:m="http://schemas.openxmlformats.org/officeDocument/2006/math">
                    <m:oMathParaPr>
                      <m:jc m:val="centerGroup"/>
                    </m:oMathParaPr>
                    <m:oMath xmlns:m="http://schemas.openxmlformats.org/officeDocument/2006/math">
                      <m:sSub>
                        <m:sSubPr>
                          <m:ctrlPr>
                            <a:rPr lang="en-US" b="0" i="1">
                              <a:solidFill>
                                <a:schemeClr val="accent6"/>
                              </a:solidFill>
                              <a:latin typeface="Cambria Math" panose="02040503050406030204" pitchFamily="18" charset="0"/>
                            </a:rPr>
                          </m:ctrlPr>
                        </m:sSubPr>
                        <m:e>
                          <m:r>
                            <a:rPr lang="en-US" b="0">
                              <a:solidFill>
                                <a:schemeClr val="accent6"/>
                              </a:solidFill>
                              <a:latin typeface="Cambria Math" panose="02040503050406030204" pitchFamily="18" charset="0"/>
                            </a:rPr>
                            <m:t>𝐽</m:t>
                          </m:r>
                        </m:e>
                        <m:sub>
                          <m:r>
                            <a:rPr lang="en-US" b="0">
                              <a:solidFill>
                                <a:schemeClr val="accent6"/>
                              </a:solidFill>
                              <a:latin typeface="Cambria Math" panose="02040503050406030204" pitchFamily="18" charset="0"/>
                            </a:rPr>
                            <m:t>𝑘</m:t>
                          </m:r>
                        </m:sub>
                      </m:sSub>
                      <m:r>
                        <a:rPr lang="en-US" b="0">
                          <a:solidFill>
                            <a:schemeClr val="accent6"/>
                          </a:solidFill>
                          <a:latin typeface="Cambria Math" panose="02040503050406030204" pitchFamily="18" charset="0"/>
                        </a:rPr>
                        <m:t>=</m:t>
                      </m:r>
                      <m:sSubSup>
                        <m:sSubSupPr>
                          <m:ctrlPr>
                            <a:rPr lang="en-US" b="0" i="1">
                              <a:solidFill>
                                <a:schemeClr val="accent6"/>
                              </a:solidFill>
                              <a:latin typeface="Cambria Math" panose="02040503050406030204" pitchFamily="18" charset="0"/>
                            </a:rPr>
                          </m:ctrlPr>
                        </m:sSubSupPr>
                        <m:e>
                          <m:r>
                            <a:rPr lang="en-US" b="0">
                              <a:solidFill>
                                <a:schemeClr val="accent6"/>
                              </a:solidFill>
                              <a:latin typeface="Cambria Math" panose="02040503050406030204" pitchFamily="18" charset="0"/>
                            </a:rPr>
                            <m:t>𝑥</m:t>
                          </m:r>
                        </m:e>
                        <m:sub>
                          <m:r>
                            <a:rPr lang="en-US" b="0">
                              <a:solidFill>
                                <a:schemeClr val="accent6"/>
                              </a:solidFill>
                              <a:latin typeface="Cambria Math" panose="02040503050406030204" pitchFamily="18" charset="0"/>
                            </a:rPr>
                            <m:t>𝑘</m:t>
                          </m:r>
                        </m:sub>
                        <m:sup>
                          <m:r>
                            <a:rPr lang="en-US" b="0">
                              <a:solidFill>
                                <a:schemeClr val="accent6"/>
                              </a:solidFill>
                              <a:latin typeface="Cambria Math" panose="02040503050406030204" pitchFamily="18" charset="0"/>
                            </a:rPr>
                            <m:t>𝑇</m:t>
                          </m:r>
                        </m:sup>
                      </m:sSubSup>
                      <m:r>
                        <a:rPr lang="en-US" b="0">
                          <a:solidFill>
                            <a:schemeClr val="accent6"/>
                          </a:solidFill>
                          <a:latin typeface="Cambria Math" panose="02040503050406030204" pitchFamily="18" charset="0"/>
                        </a:rPr>
                        <m:t>𝑄</m:t>
                      </m:r>
                      <m:sSub>
                        <m:sSubPr>
                          <m:ctrlPr>
                            <a:rPr lang="en-US" b="0" i="1">
                              <a:solidFill>
                                <a:schemeClr val="accent6"/>
                              </a:solidFill>
                              <a:latin typeface="Cambria Math" panose="02040503050406030204" pitchFamily="18" charset="0"/>
                            </a:rPr>
                          </m:ctrlPr>
                        </m:sSubPr>
                        <m:e>
                          <m:r>
                            <a:rPr lang="en-US" b="0">
                              <a:solidFill>
                                <a:schemeClr val="accent6"/>
                              </a:solidFill>
                              <a:latin typeface="Cambria Math" panose="02040503050406030204" pitchFamily="18" charset="0"/>
                            </a:rPr>
                            <m:t>𝑥</m:t>
                          </m:r>
                        </m:e>
                        <m:sub>
                          <m:r>
                            <a:rPr lang="en-US" b="0">
                              <a:solidFill>
                                <a:schemeClr val="accent6"/>
                              </a:solidFill>
                              <a:latin typeface="Cambria Math" panose="02040503050406030204" pitchFamily="18" charset="0"/>
                            </a:rPr>
                            <m:t>𝑘</m:t>
                          </m:r>
                        </m:sub>
                      </m:sSub>
                      <m:r>
                        <a:rPr lang="en-US" b="0">
                          <a:solidFill>
                            <a:schemeClr val="accent6"/>
                          </a:solidFill>
                          <a:latin typeface="Cambria Math" panose="02040503050406030204" pitchFamily="18" charset="0"/>
                        </a:rPr>
                        <m:t>+</m:t>
                      </m:r>
                      <m:sSubSup>
                        <m:sSubSupPr>
                          <m:ctrlPr>
                            <a:rPr lang="en-US" b="0" i="1">
                              <a:solidFill>
                                <a:schemeClr val="accent6"/>
                              </a:solidFill>
                              <a:latin typeface="Cambria Math" panose="02040503050406030204" pitchFamily="18" charset="0"/>
                            </a:rPr>
                          </m:ctrlPr>
                        </m:sSubSupPr>
                        <m:e>
                          <m:r>
                            <a:rPr lang="en-US" b="0">
                              <a:solidFill>
                                <a:schemeClr val="accent6"/>
                              </a:solidFill>
                              <a:latin typeface="Cambria Math" panose="02040503050406030204" pitchFamily="18" charset="0"/>
                            </a:rPr>
                            <m:t>𝑢</m:t>
                          </m:r>
                        </m:e>
                        <m:sub>
                          <m:r>
                            <a:rPr lang="en-US" b="0">
                              <a:solidFill>
                                <a:schemeClr val="accent6"/>
                              </a:solidFill>
                              <a:latin typeface="Cambria Math" panose="02040503050406030204" pitchFamily="18" charset="0"/>
                            </a:rPr>
                            <m:t>𝑘</m:t>
                          </m:r>
                        </m:sub>
                        <m:sup>
                          <m:r>
                            <a:rPr lang="en-US" b="0">
                              <a:solidFill>
                                <a:schemeClr val="accent6"/>
                              </a:solidFill>
                              <a:latin typeface="Cambria Math" panose="02040503050406030204" pitchFamily="18" charset="0"/>
                            </a:rPr>
                            <m:t>𝑇</m:t>
                          </m:r>
                        </m:sup>
                      </m:sSubSup>
                      <m:r>
                        <a:rPr lang="en-US" b="0">
                          <a:solidFill>
                            <a:schemeClr val="accent6"/>
                          </a:solidFill>
                          <a:latin typeface="Cambria Math" panose="02040503050406030204" pitchFamily="18" charset="0"/>
                        </a:rPr>
                        <m:t>𝑅</m:t>
                      </m:r>
                      <m:sSub>
                        <m:sSubPr>
                          <m:ctrlPr>
                            <a:rPr lang="en-US" b="0" i="1">
                              <a:solidFill>
                                <a:schemeClr val="accent6"/>
                              </a:solidFill>
                              <a:latin typeface="Cambria Math" panose="02040503050406030204" pitchFamily="18" charset="0"/>
                            </a:rPr>
                          </m:ctrlPr>
                        </m:sSubPr>
                        <m:e>
                          <m:r>
                            <a:rPr lang="en-US" b="0">
                              <a:solidFill>
                                <a:schemeClr val="accent6"/>
                              </a:solidFill>
                              <a:latin typeface="Cambria Math" panose="02040503050406030204" pitchFamily="18" charset="0"/>
                            </a:rPr>
                            <m:t>𝑢</m:t>
                          </m:r>
                        </m:e>
                        <m:sub>
                          <m:r>
                            <a:rPr lang="en-US" b="0">
                              <a:solidFill>
                                <a:schemeClr val="accent6"/>
                              </a:solidFill>
                              <a:latin typeface="Cambria Math" panose="02040503050406030204" pitchFamily="18" charset="0"/>
                            </a:rPr>
                            <m:t>𝑘</m:t>
                          </m:r>
                        </m:sub>
                      </m:sSub>
                      <m:r>
                        <a:rPr lang="en-US" b="0">
                          <a:solidFill>
                            <a:schemeClr val="accent6"/>
                          </a:solidFill>
                          <a:latin typeface="Cambria Math" panose="02040503050406030204" pitchFamily="18" charset="0"/>
                        </a:rPr>
                        <m:t>+</m:t>
                      </m:r>
                      <m:sSub>
                        <m:sSubPr>
                          <m:ctrlPr>
                            <a:rPr lang="en-US" b="0" i="1">
                              <a:solidFill>
                                <a:schemeClr val="accent6"/>
                              </a:solidFill>
                              <a:latin typeface="Cambria Math" panose="02040503050406030204" pitchFamily="18" charset="0"/>
                            </a:rPr>
                          </m:ctrlPr>
                        </m:sSubPr>
                        <m:e>
                          <m:r>
                            <a:rPr lang="en-US" b="0">
                              <a:solidFill>
                                <a:schemeClr val="accent6"/>
                              </a:solidFill>
                              <a:latin typeface="Cambria Math" panose="02040503050406030204" pitchFamily="18" charset="0"/>
                            </a:rPr>
                            <m:t>𝑊</m:t>
                          </m:r>
                        </m:e>
                        <m:sub>
                          <m:r>
                            <a:rPr lang="en-US" b="0">
                              <a:solidFill>
                                <a:schemeClr val="accent6"/>
                              </a:solidFill>
                              <a:latin typeface="Cambria Math" panose="02040503050406030204" pitchFamily="18" charset="0"/>
                            </a:rPr>
                            <m:t>𝑣𝑒h</m:t>
                          </m:r>
                        </m:sub>
                      </m:sSub>
                      <m:sSub>
                        <m:sSubPr>
                          <m:ctrlPr>
                            <a:rPr lang="en-US" b="0" i="1">
                              <a:solidFill>
                                <a:schemeClr val="accent6"/>
                              </a:solidFill>
                              <a:latin typeface="Cambria Math" panose="02040503050406030204" pitchFamily="18" charset="0"/>
                            </a:rPr>
                          </m:ctrlPr>
                        </m:sSubPr>
                        <m:e>
                          <m:r>
                            <a:rPr lang="en-US" b="0">
                              <a:solidFill>
                                <a:schemeClr val="accent6"/>
                              </a:solidFill>
                              <a:latin typeface="Cambria Math" panose="02040503050406030204" pitchFamily="18" charset="0"/>
                            </a:rPr>
                            <m:t>𝜎</m:t>
                          </m:r>
                        </m:e>
                        <m:sub>
                          <m:r>
                            <a:rPr lang="en-US" b="0">
                              <a:solidFill>
                                <a:schemeClr val="accent6"/>
                              </a:solidFill>
                              <a:latin typeface="Cambria Math" panose="02040503050406030204" pitchFamily="18" charset="0"/>
                            </a:rPr>
                            <m:t>𝑣𝑒h</m:t>
                          </m:r>
                        </m:sub>
                      </m:sSub>
                      <m:r>
                        <a:rPr lang="en-US" b="0">
                          <a:solidFill>
                            <a:schemeClr val="accent6"/>
                          </a:solidFill>
                          <a:latin typeface="Cambria Math" panose="02040503050406030204" pitchFamily="18" charset="0"/>
                        </a:rPr>
                        <m:t>+</m:t>
                      </m:r>
                      <m:sSub>
                        <m:sSubPr>
                          <m:ctrlPr>
                            <a:rPr lang="en-US" b="0" i="1">
                              <a:solidFill>
                                <a:schemeClr val="accent6"/>
                              </a:solidFill>
                              <a:latin typeface="Cambria Math" panose="02040503050406030204" pitchFamily="18" charset="0"/>
                            </a:rPr>
                          </m:ctrlPr>
                        </m:sSubPr>
                        <m:e>
                          <m:r>
                            <a:rPr lang="en-US" b="0">
                              <a:solidFill>
                                <a:schemeClr val="accent6"/>
                              </a:solidFill>
                              <a:latin typeface="Cambria Math" panose="02040503050406030204" pitchFamily="18" charset="0"/>
                            </a:rPr>
                            <m:t>𝑊</m:t>
                          </m:r>
                        </m:e>
                        <m:sub>
                          <m:r>
                            <a:rPr lang="en-US" b="0">
                              <a:solidFill>
                                <a:schemeClr val="accent6"/>
                              </a:solidFill>
                              <a:latin typeface="Cambria Math" panose="02040503050406030204" pitchFamily="18" charset="0"/>
                            </a:rPr>
                            <m:t>𝑒𝑛𝑣</m:t>
                          </m:r>
                        </m:sub>
                      </m:sSub>
                      <m:sSub>
                        <m:sSubPr>
                          <m:ctrlPr>
                            <a:rPr lang="en-US" b="0" i="1">
                              <a:solidFill>
                                <a:schemeClr val="accent6"/>
                              </a:solidFill>
                              <a:latin typeface="Cambria Math" panose="02040503050406030204" pitchFamily="18" charset="0"/>
                            </a:rPr>
                          </m:ctrlPr>
                        </m:sSubPr>
                        <m:e>
                          <m:r>
                            <a:rPr lang="en-US" b="0">
                              <a:solidFill>
                                <a:schemeClr val="accent6"/>
                              </a:solidFill>
                              <a:latin typeface="Cambria Math" panose="02040503050406030204" pitchFamily="18" charset="0"/>
                            </a:rPr>
                            <m:t>𝜎</m:t>
                          </m:r>
                        </m:e>
                        <m:sub>
                          <m:r>
                            <a:rPr lang="en-US" b="0">
                              <a:solidFill>
                                <a:schemeClr val="accent6"/>
                              </a:solidFill>
                              <a:latin typeface="Cambria Math" panose="02040503050406030204" pitchFamily="18" charset="0"/>
                            </a:rPr>
                            <m:t>𝑒𝑛𝑣</m:t>
                          </m:r>
                        </m:sub>
                      </m:sSub>
                    </m:oMath>
                  </m:oMathPara>
                </a14:m>
                <a:endParaRPr lang="en-US" b="0" i="0" dirty="0">
                  <a:solidFill>
                    <a:schemeClr val="accent6"/>
                  </a:solidFill>
                </a:endParaRPr>
              </a:p>
              <a:p>
                <a:pPr algn="l">
                  <a:spcBef>
                    <a:spcPts val="0"/>
                  </a:spcBef>
                </a:pPr>
                <a:endParaRPr lang="en-US" b="0" i="0" dirty="0">
                  <a:solidFill>
                    <a:schemeClr val="accent6"/>
                  </a:solidFill>
                </a:endParaRPr>
              </a:p>
              <a:p>
                <a:pPr marL="342943" indent="-342943" algn="l">
                  <a:spcBef>
                    <a:spcPts val="0"/>
                  </a:spcBef>
                  <a:buFont typeface="Arial" panose="020B0604020202020204" pitchFamily="34" charset="0"/>
                  <a:buChar char="•"/>
                </a:pPr>
                <a:r>
                  <a:rPr lang="en-US" b="0" i="0" dirty="0">
                    <a:solidFill>
                      <a:schemeClr val="accent6"/>
                    </a:solidFill>
                  </a:rPr>
                  <a:t>Slack variables </a:t>
                </a:r>
                <a14:m>
                  <m:oMath xmlns:m="http://schemas.openxmlformats.org/officeDocument/2006/math">
                    <m:sSub>
                      <m:sSubPr>
                        <m:ctrlPr>
                          <a:rPr lang="en-US" b="0" i="1">
                            <a:solidFill>
                              <a:schemeClr val="accent6"/>
                            </a:solidFill>
                            <a:latin typeface="Cambria Math" panose="02040503050406030204" pitchFamily="18" charset="0"/>
                          </a:rPr>
                        </m:ctrlPr>
                      </m:sSubPr>
                      <m:e>
                        <m:r>
                          <a:rPr lang="en-US" b="0">
                            <a:solidFill>
                              <a:schemeClr val="accent6"/>
                            </a:solidFill>
                            <a:latin typeface="Cambria Math" panose="02040503050406030204" pitchFamily="18" charset="0"/>
                          </a:rPr>
                          <m:t>𝑊</m:t>
                        </m:r>
                      </m:e>
                      <m:sub>
                        <m:r>
                          <a:rPr lang="en-US" b="0">
                            <a:solidFill>
                              <a:schemeClr val="accent6"/>
                            </a:solidFill>
                            <a:latin typeface="Cambria Math" panose="02040503050406030204" pitchFamily="18" charset="0"/>
                          </a:rPr>
                          <m:t>𝑣𝑒h</m:t>
                        </m:r>
                      </m:sub>
                    </m:sSub>
                  </m:oMath>
                </a14:m>
                <a:r>
                  <a:rPr lang="en-US" b="0" i="0" dirty="0">
                    <a:solidFill>
                      <a:schemeClr val="accent6"/>
                    </a:solidFill>
                  </a:rPr>
                  <a:t> and </a:t>
                </a:r>
                <a14:m>
                  <m:oMath xmlns:m="http://schemas.openxmlformats.org/officeDocument/2006/math">
                    <m:sSub>
                      <m:sSubPr>
                        <m:ctrlPr>
                          <a:rPr lang="en-US" b="0" i="1">
                            <a:solidFill>
                              <a:schemeClr val="accent6"/>
                            </a:solidFill>
                            <a:latin typeface="Cambria Math" panose="02040503050406030204" pitchFamily="18" charset="0"/>
                          </a:rPr>
                        </m:ctrlPr>
                      </m:sSubPr>
                      <m:e>
                        <m:r>
                          <a:rPr lang="en-US" b="0">
                            <a:solidFill>
                              <a:schemeClr val="accent6"/>
                            </a:solidFill>
                            <a:latin typeface="Cambria Math" panose="02040503050406030204" pitchFamily="18" charset="0"/>
                          </a:rPr>
                          <m:t>𝑊</m:t>
                        </m:r>
                      </m:e>
                      <m:sub>
                        <m:r>
                          <a:rPr lang="en-US" b="0">
                            <a:solidFill>
                              <a:schemeClr val="accent6"/>
                            </a:solidFill>
                            <a:latin typeface="Cambria Math" panose="02040503050406030204" pitchFamily="18" charset="0"/>
                          </a:rPr>
                          <m:t>𝑒𝑛𝑣</m:t>
                        </m:r>
                      </m:sub>
                    </m:sSub>
                  </m:oMath>
                </a14:m>
                <a:r>
                  <a:rPr lang="en-US" b="0" i="0" dirty="0">
                    <a:solidFill>
                      <a:schemeClr val="accent6"/>
                    </a:solidFill>
                  </a:rPr>
                  <a:t> enable slight flexibility in constraint satisfaction to ensure persistent feasibility</a:t>
                </a:r>
              </a:p>
              <a:p>
                <a:pPr marL="342943" indent="-342943" algn="l">
                  <a:spcBef>
                    <a:spcPts val="0"/>
                  </a:spcBef>
                  <a:buFont typeface="Arial" panose="020B0604020202020204" pitchFamily="34" charset="0"/>
                  <a:buChar char="•"/>
                </a:pPr>
                <a:r>
                  <a:rPr lang="en-US" b="0" i="0" dirty="0">
                    <a:solidFill>
                      <a:schemeClr val="accent6"/>
                    </a:solidFill>
                  </a:rPr>
                  <a:t>Several constraints ensure safety and feasibility:</a:t>
                </a:r>
              </a:p>
              <a:p>
                <a:pPr marL="800198" lvl="1" indent="-342943" algn="l">
                  <a:spcBef>
                    <a:spcPts val="0"/>
                  </a:spcBef>
                  <a:buFont typeface="Arial" panose="020B0604020202020204" pitchFamily="34" charset="0"/>
                  <a:buChar char="•"/>
                </a:pPr>
                <a:r>
                  <a:rPr lang="en-US" b="0" i="0" dirty="0">
                    <a:solidFill>
                      <a:schemeClr val="accent6"/>
                    </a:solidFill>
                  </a:rPr>
                  <a:t>Discrete lateral vehicle dynamics enforced at each simulation step</a:t>
                </a:r>
              </a:p>
              <a:p>
                <a:pPr marL="800198" lvl="1" indent="-342943" algn="l">
                  <a:spcBef>
                    <a:spcPts val="0"/>
                  </a:spcBef>
                  <a:buFont typeface="Arial" panose="020B0604020202020204" pitchFamily="34" charset="0"/>
                  <a:buChar char="•"/>
                </a:pPr>
                <a:r>
                  <a:rPr lang="en-US" b="0" i="0" dirty="0">
                    <a:solidFill>
                      <a:schemeClr val="accent6"/>
                    </a:solidFill>
                  </a:rPr>
                  <a:t>Commanded lateral force and slew rate within actuator limits</a:t>
                </a:r>
              </a:p>
              <a:p>
                <a:pPr marL="800198" lvl="1" indent="-342943" algn="l">
                  <a:spcBef>
                    <a:spcPts val="0"/>
                  </a:spcBef>
                  <a:buFont typeface="Arial" panose="020B0604020202020204" pitchFamily="34" charset="0"/>
                  <a:buChar char="•"/>
                </a:pPr>
                <a:r>
                  <a:rPr lang="en-US" b="0" i="0" dirty="0">
                    <a:solidFill>
                      <a:schemeClr val="accent6"/>
                    </a:solidFill>
                  </a:rPr>
                  <a:t>Vehicle stays within stable handling region over entire MPC horizon</a:t>
                </a:r>
              </a:p>
              <a:p>
                <a:pPr marL="800198" lvl="1" indent="-342943" algn="l">
                  <a:spcBef>
                    <a:spcPts val="0"/>
                  </a:spcBef>
                  <a:buFont typeface="Arial" panose="020B0604020202020204" pitchFamily="34" charset="0"/>
                  <a:buChar char="•"/>
                </a:pPr>
                <a:r>
                  <a:rPr lang="en-US" b="0" i="0" dirty="0">
                    <a:solidFill>
                      <a:schemeClr val="accent6"/>
                    </a:solidFill>
                  </a:rPr>
                  <a:t>Vehicle stays within collision-free envelope over entire MPC horizon</a:t>
                </a:r>
              </a:p>
              <a:p>
                <a:pPr marL="342943" indent="-342943" algn="l">
                  <a:spcBef>
                    <a:spcPts val="0"/>
                  </a:spcBef>
                  <a:buFont typeface="Arial" panose="020B0604020202020204" pitchFamily="34" charset="0"/>
                  <a:buChar char="•"/>
                </a:pPr>
                <a:r>
                  <a:rPr lang="en-US" b="0" i="0" dirty="0">
                    <a:solidFill>
                      <a:schemeClr val="accent6"/>
                    </a:solidFill>
                  </a:rPr>
                  <a:t>Variable timesteps used in MPC optimization</a:t>
                </a:r>
              </a:p>
              <a:p>
                <a:pPr marL="800198" lvl="1" indent="-342943" algn="l">
                  <a:spcBef>
                    <a:spcPts val="0"/>
                  </a:spcBef>
                  <a:buFont typeface="Arial" panose="020B0604020202020204" pitchFamily="34" charset="0"/>
                  <a:buChar char="•"/>
                </a:pPr>
                <a:r>
                  <a:rPr lang="en-US" b="0" i="0" dirty="0">
                    <a:solidFill>
                      <a:schemeClr val="accent6"/>
                    </a:solidFill>
                  </a:rPr>
                  <a:t>10 short timesteps, 0.05 sec each</a:t>
                </a:r>
              </a:p>
              <a:p>
                <a:pPr marL="800198" lvl="1" indent="-342943" algn="l">
                  <a:spcBef>
                    <a:spcPts val="0"/>
                  </a:spcBef>
                  <a:buFont typeface="Arial" panose="020B0604020202020204" pitchFamily="34" charset="0"/>
                  <a:buChar char="•"/>
                </a:pPr>
                <a:r>
                  <a:rPr lang="en-US" b="0" i="0" dirty="0">
                    <a:solidFill>
                      <a:schemeClr val="accent6"/>
                    </a:solidFill>
                  </a:rPr>
                  <a:t>1 intermediate timestep, adaptive length</a:t>
                </a:r>
              </a:p>
              <a:p>
                <a:pPr marL="800198" lvl="1" indent="-342943" algn="l">
                  <a:spcBef>
                    <a:spcPts val="0"/>
                  </a:spcBef>
                  <a:buFont typeface="Arial" panose="020B0604020202020204" pitchFamily="34" charset="0"/>
                  <a:buChar char="•"/>
                </a:pPr>
                <a:r>
                  <a:rPr lang="en-US" b="0" i="0" dirty="0">
                    <a:solidFill>
                      <a:schemeClr val="accent6"/>
                    </a:solidFill>
                  </a:rPr>
                  <a:t>20 long timesteps, 0.20 sec each</a:t>
                </a:r>
              </a:p>
              <a:p>
                <a:pPr marL="342943" indent="-342943" algn="l">
                  <a:spcBef>
                    <a:spcPts val="0"/>
                  </a:spcBef>
                  <a:buFont typeface="Arial" panose="020B0604020202020204" pitchFamily="34" charset="0"/>
                  <a:buChar char="•"/>
                </a:pPr>
                <a:r>
                  <a:rPr lang="en-US" b="0" i="0" dirty="0">
                    <a:solidFill>
                      <a:schemeClr val="accent6"/>
                    </a:solidFill>
                  </a:rPr>
                  <a:t>Vehicle dynamics with nonlinear tire curve incorporated via linearization and matrix discretization</a:t>
                </a:r>
              </a:p>
              <a:p>
                <a:pPr marL="342943" indent="-342943" algn="l">
                  <a:spcBef>
                    <a:spcPts val="0"/>
                  </a:spcBef>
                  <a:buFont typeface="Arial" panose="020B0604020202020204" pitchFamily="34" charset="0"/>
                  <a:buChar char="•"/>
                </a:pPr>
                <a:r>
                  <a:rPr lang="en-US" b="0" i="0" dirty="0">
                    <a:solidFill>
                      <a:schemeClr val="accent6"/>
                    </a:solidFill>
                  </a:rPr>
                  <a:t>Computational complexity significantly reduced by grouping large sets of computations into matrix and vector operations </a:t>
                </a:r>
              </a:p>
              <a:p>
                <a:pPr lvl="1" algn="l">
                  <a:spcBef>
                    <a:spcPts val="0"/>
                  </a:spcBef>
                </a:pPr>
                <a:endParaRPr lang="en-US" b="0" i="0" dirty="0">
                  <a:solidFill>
                    <a:schemeClr val="accent6"/>
                  </a:solidFill>
                </a:endParaRPr>
              </a:p>
            </p:txBody>
          </p:sp>
        </mc:Choice>
        <mc:Fallback xmlns="">
          <p:sp>
            <p:nvSpPr>
              <p:cNvPr id="9" name="Text Box 18"/>
              <p:cNvSpPr txBox="1">
                <a:spLocks noRot="1" noChangeAspect="1" noMove="1" noResize="1" noEditPoints="1" noAdjustHandles="1" noChangeArrowheads="1" noChangeShapeType="1" noTextEdit="1"/>
              </p:cNvSpPr>
              <p:nvPr/>
            </p:nvSpPr>
            <p:spPr bwMode="auto">
              <a:xfrm>
                <a:off x="304801" y="12386746"/>
                <a:ext cx="16078200" cy="9063443"/>
              </a:xfrm>
              <a:prstGeom prst="rect">
                <a:avLst/>
              </a:prstGeom>
              <a:blipFill>
                <a:blip r:embed="rId8"/>
                <a:stretch>
                  <a:fillRect l="-455" t="-806"/>
                </a:stretch>
              </a:blipFill>
              <a:ln w="9525">
                <a:solidFill>
                  <a:srgbClr val="820019"/>
                </a:solidFill>
                <a:miter lim="800000"/>
                <a:headEnd/>
                <a:tailEnd/>
              </a:ln>
            </p:spPr>
            <p:txBody>
              <a:bodyPr/>
              <a:lstStyle/>
              <a:p>
                <a:r>
                  <a:rPr lang="en-US">
                    <a:noFill/>
                  </a:rPr>
                  <a:t> </a:t>
                </a:r>
              </a:p>
            </p:txBody>
          </p:sp>
        </mc:Fallback>
      </mc:AlternateContent>
      <p:sp>
        <p:nvSpPr>
          <p:cNvPr id="11" name="Text Box 18"/>
          <p:cNvSpPr txBox="1">
            <a:spLocks noChangeArrowheads="1"/>
          </p:cNvSpPr>
          <p:nvPr/>
        </p:nvSpPr>
        <p:spPr bwMode="auto">
          <a:xfrm>
            <a:off x="304801" y="21717002"/>
            <a:ext cx="16078200" cy="15696605"/>
          </a:xfrm>
          <a:prstGeom prst="rect">
            <a:avLst/>
          </a:prstGeom>
          <a:noFill/>
          <a:ln w="9525">
            <a:solidFill>
              <a:srgbClr val="820019"/>
            </a:solidFill>
            <a:miter lim="800000"/>
            <a:headEnd/>
            <a:tailEnd/>
          </a:ln>
        </p:spPr>
        <p:txBody>
          <a:bodyPr wrap="square">
            <a:spAutoFit/>
          </a:bodyPr>
          <a:lstStyle/>
          <a:p>
            <a:pPr algn="ctr">
              <a:spcBef>
                <a:spcPts val="0"/>
              </a:spcBef>
            </a:pPr>
            <a:r>
              <a:rPr lang="en-US" sz="3000" i="0" dirty="0">
                <a:solidFill>
                  <a:srgbClr val="FFFFFF"/>
                </a:solidFill>
              </a:rPr>
              <a:t>Initial Overtaking Results</a:t>
            </a:r>
          </a:p>
          <a:p>
            <a:pPr algn="l">
              <a:spcBef>
                <a:spcPts val="0"/>
              </a:spcBef>
            </a:pPr>
            <a:endParaRPr lang="en-US" b="0" i="0" dirty="0">
              <a:solidFill>
                <a:schemeClr val="accent6"/>
              </a:solidFill>
            </a:endParaRPr>
          </a:p>
          <a:p>
            <a:pPr algn="l">
              <a:spcBef>
                <a:spcPts val="0"/>
              </a:spcBef>
            </a:pPr>
            <a:endParaRPr lang="en-US" b="0" i="0" dirty="0">
              <a:solidFill>
                <a:schemeClr val="accent6"/>
              </a:solidFill>
            </a:endParaRPr>
          </a:p>
          <a:p>
            <a:pPr algn="l">
              <a:spcBef>
                <a:spcPts val="0"/>
              </a:spcBef>
            </a:pPr>
            <a:endParaRPr lang="en-US" b="0" i="0" dirty="0">
              <a:solidFill>
                <a:schemeClr val="accent6"/>
              </a:solidFill>
            </a:endParaRPr>
          </a:p>
          <a:p>
            <a:pPr algn="l">
              <a:spcBef>
                <a:spcPts val="0"/>
              </a:spcBef>
            </a:pPr>
            <a:endParaRPr lang="en-US" b="0" i="0" dirty="0">
              <a:solidFill>
                <a:schemeClr val="accent6"/>
              </a:solidFill>
            </a:endParaRPr>
          </a:p>
          <a:p>
            <a:pPr algn="l">
              <a:spcBef>
                <a:spcPts val="0"/>
              </a:spcBef>
            </a:pPr>
            <a:endParaRPr lang="en-US" b="0" i="0" dirty="0">
              <a:solidFill>
                <a:schemeClr val="accent6"/>
              </a:solidFill>
            </a:endParaRPr>
          </a:p>
          <a:p>
            <a:pPr algn="l">
              <a:spcBef>
                <a:spcPts val="0"/>
              </a:spcBef>
            </a:pPr>
            <a:endParaRPr lang="en-US" b="0" i="0" dirty="0">
              <a:solidFill>
                <a:schemeClr val="accent6"/>
              </a:solidFill>
            </a:endParaRPr>
          </a:p>
          <a:p>
            <a:pPr algn="l">
              <a:spcBef>
                <a:spcPts val="0"/>
              </a:spcBef>
            </a:pPr>
            <a:endParaRPr lang="en-US" b="0" i="0" dirty="0">
              <a:solidFill>
                <a:schemeClr val="accent6"/>
              </a:solidFill>
            </a:endParaRPr>
          </a:p>
          <a:p>
            <a:pPr algn="l">
              <a:spcBef>
                <a:spcPts val="0"/>
              </a:spcBef>
            </a:pPr>
            <a:endParaRPr lang="en-US" b="0" i="0" dirty="0">
              <a:solidFill>
                <a:schemeClr val="accent6"/>
              </a:solidFill>
            </a:endParaRPr>
          </a:p>
          <a:p>
            <a:pPr algn="l">
              <a:spcBef>
                <a:spcPts val="0"/>
              </a:spcBef>
            </a:pPr>
            <a:endParaRPr lang="en-US" b="0" i="0" dirty="0">
              <a:solidFill>
                <a:schemeClr val="accent6"/>
              </a:solidFill>
            </a:endParaRPr>
          </a:p>
          <a:p>
            <a:pPr algn="l">
              <a:spcBef>
                <a:spcPts val="0"/>
              </a:spcBef>
            </a:pPr>
            <a:endParaRPr lang="en-US" b="0" i="0" dirty="0">
              <a:solidFill>
                <a:schemeClr val="accent6"/>
              </a:solidFill>
            </a:endParaRPr>
          </a:p>
          <a:p>
            <a:pPr algn="l">
              <a:spcBef>
                <a:spcPts val="0"/>
              </a:spcBef>
            </a:pPr>
            <a:endParaRPr lang="en-US" b="0" i="0" dirty="0">
              <a:solidFill>
                <a:schemeClr val="accent6"/>
              </a:solidFill>
            </a:endParaRPr>
          </a:p>
          <a:p>
            <a:pPr algn="l">
              <a:spcBef>
                <a:spcPts val="0"/>
              </a:spcBef>
            </a:pPr>
            <a:endParaRPr lang="en-US" b="0" i="0" dirty="0">
              <a:solidFill>
                <a:schemeClr val="accent6"/>
              </a:solidFill>
            </a:endParaRPr>
          </a:p>
          <a:p>
            <a:pPr algn="l">
              <a:spcBef>
                <a:spcPts val="0"/>
              </a:spcBef>
            </a:pPr>
            <a:endParaRPr lang="en-US" b="0" i="0" dirty="0">
              <a:solidFill>
                <a:schemeClr val="accent6"/>
              </a:solidFill>
            </a:endParaRPr>
          </a:p>
          <a:p>
            <a:pPr algn="l">
              <a:spcBef>
                <a:spcPts val="0"/>
              </a:spcBef>
            </a:pPr>
            <a:endParaRPr lang="en-US" b="0" i="0" dirty="0">
              <a:solidFill>
                <a:schemeClr val="accent6"/>
              </a:solidFill>
            </a:endParaRPr>
          </a:p>
          <a:p>
            <a:pPr algn="l">
              <a:spcBef>
                <a:spcPts val="0"/>
              </a:spcBef>
            </a:pPr>
            <a:endParaRPr lang="en-US" b="0" i="0" dirty="0">
              <a:solidFill>
                <a:schemeClr val="accent6"/>
              </a:solidFill>
            </a:endParaRPr>
          </a:p>
          <a:p>
            <a:pPr algn="l">
              <a:spcBef>
                <a:spcPts val="0"/>
              </a:spcBef>
            </a:pPr>
            <a:endParaRPr lang="en-US" b="0" i="0" dirty="0">
              <a:solidFill>
                <a:schemeClr val="accent6"/>
              </a:solidFill>
            </a:endParaRPr>
          </a:p>
          <a:p>
            <a:pPr algn="l">
              <a:spcBef>
                <a:spcPts val="0"/>
              </a:spcBef>
            </a:pPr>
            <a:endParaRPr lang="en-US" b="0" i="0" dirty="0">
              <a:solidFill>
                <a:schemeClr val="accent6"/>
              </a:solidFill>
            </a:endParaRPr>
          </a:p>
          <a:p>
            <a:pPr algn="l">
              <a:spcBef>
                <a:spcPts val="0"/>
              </a:spcBef>
            </a:pPr>
            <a:endParaRPr lang="en-US" b="0" i="0" dirty="0">
              <a:solidFill>
                <a:schemeClr val="accent6"/>
              </a:solidFill>
            </a:endParaRPr>
          </a:p>
          <a:p>
            <a:pPr algn="l">
              <a:spcBef>
                <a:spcPts val="0"/>
              </a:spcBef>
            </a:pPr>
            <a:endParaRPr lang="en-US" b="0" i="0" dirty="0">
              <a:solidFill>
                <a:schemeClr val="accent6"/>
              </a:solidFill>
            </a:endParaRPr>
          </a:p>
          <a:p>
            <a:pPr algn="l">
              <a:spcBef>
                <a:spcPts val="0"/>
              </a:spcBef>
            </a:pPr>
            <a:endParaRPr lang="en-US" b="0" i="0" dirty="0">
              <a:solidFill>
                <a:schemeClr val="accent6"/>
              </a:solidFill>
            </a:endParaRPr>
          </a:p>
          <a:p>
            <a:pPr marL="800198" lvl="1" indent="-342943" algn="l">
              <a:spcBef>
                <a:spcPts val="0"/>
              </a:spcBef>
              <a:buFont typeface="Arial" panose="020B0604020202020204" pitchFamily="34" charset="0"/>
              <a:buChar char="•"/>
            </a:pPr>
            <a:r>
              <a:rPr lang="en-US" b="0" i="0" dirty="0">
                <a:solidFill>
                  <a:schemeClr val="accent6"/>
                </a:solidFill>
              </a:rPr>
              <a:t>	The vehicle correctly handles maneuvering around</a:t>
            </a:r>
          </a:p>
          <a:p>
            <a:pPr algn="l">
              <a:spcBef>
                <a:spcPts val="0"/>
              </a:spcBef>
            </a:pPr>
            <a:r>
              <a:rPr lang="en-US" b="0" i="0" dirty="0">
                <a:solidFill>
                  <a:schemeClr val="accent6"/>
                </a:solidFill>
              </a:rPr>
              <a:t>	a lead vehicle without collision or becoming unstable</a:t>
            </a:r>
          </a:p>
          <a:p>
            <a:pPr algn="l">
              <a:spcBef>
                <a:spcPts val="0"/>
              </a:spcBef>
            </a:pPr>
            <a:endParaRPr lang="en-US" b="0" i="0" dirty="0">
              <a:solidFill>
                <a:schemeClr val="accent6"/>
              </a:solidFill>
            </a:endParaRPr>
          </a:p>
          <a:p>
            <a:pPr marL="800198" lvl="1" indent="-342943" algn="l">
              <a:spcBef>
                <a:spcPts val="0"/>
              </a:spcBef>
              <a:buFont typeface="Arial" panose="020B0604020202020204" pitchFamily="34" charset="0"/>
              <a:buChar char="•"/>
            </a:pPr>
            <a:r>
              <a:rPr lang="en-US" b="0" i="0" dirty="0">
                <a:solidFill>
                  <a:schemeClr val="accent6"/>
                </a:solidFill>
              </a:rPr>
              <a:t>	Cost is voluntarily incurred by deviating from the path</a:t>
            </a:r>
          </a:p>
          <a:p>
            <a:pPr algn="l">
              <a:spcBef>
                <a:spcPts val="0"/>
              </a:spcBef>
            </a:pPr>
            <a:r>
              <a:rPr lang="en-US" b="0" i="0" dirty="0">
                <a:solidFill>
                  <a:schemeClr val="accent6"/>
                </a:solidFill>
              </a:rPr>
              <a:t>	to ensure all constraints are satisfied</a:t>
            </a:r>
          </a:p>
          <a:p>
            <a:pPr algn="l">
              <a:spcBef>
                <a:spcPts val="0"/>
              </a:spcBef>
            </a:pPr>
            <a:endParaRPr lang="en-US" b="0" i="0" dirty="0">
              <a:solidFill>
                <a:schemeClr val="accent6"/>
              </a:solidFill>
            </a:endParaRPr>
          </a:p>
          <a:p>
            <a:pPr algn="l">
              <a:spcBef>
                <a:spcPts val="0"/>
              </a:spcBef>
            </a:pPr>
            <a:endParaRPr lang="en-US" b="0" i="0" dirty="0">
              <a:solidFill>
                <a:schemeClr val="accent6"/>
              </a:solidFill>
            </a:endParaRPr>
          </a:p>
          <a:p>
            <a:pPr algn="l">
              <a:spcBef>
                <a:spcPts val="0"/>
              </a:spcBef>
            </a:pPr>
            <a:endParaRPr lang="en-US" b="0" i="0" dirty="0">
              <a:solidFill>
                <a:schemeClr val="accent6"/>
              </a:solidFill>
            </a:endParaRPr>
          </a:p>
          <a:p>
            <a:pPr algn="l">
              <a:spcBef>
                <a:spcPts val="0"/>
              </a:spcBef>
            </a:pPr>
            <a:endParaRPr lang="en-US" b="0" i="0" dirty="0">
              <a:solidFill>
                <a:schemeClr val="accent6"/>
              </a:solidFill>
            </a:endParaRPr>
          </a:p>
          <a:p>
            <a:pPr algn="l">
              <a:spcBef>
                <a:spcPts val="0"/>
              </a:spcBef>
            </a:pPr>
            <a:endParaRPr lang="en-US" b="0" i="0" dirty="0">
              <a:solidFill>
                <a:schemeClr val="accent6"/>
              </a:solidFill>
            </a:endParaRPr>
          </a:p>
          <a:p>
            <a:pPr algn="l">
              <a:spcBef>
                <a:spcPts val="0"/>
              </a:spcBef>
            </a:pPr>
            <a:endParaRPr lang="en-US" b="0" i="0" dirty="0">
              <a:solidFill>
                <a:schemeClr val="accent6"/>
              </a:solidFill>
            </a:endParaRPr>
          </a:p>
          <a:p>
            <a:pPr algn="l">
              <a:spcBef>
                <a:spcPts val="0"/>
              </a:spcBef>
            </a:pPr>
            <a:endParaRPr lang="en-US" b="0" i="0" dirty="0">
              <a:solidFill>
                <a:schemeClr val="accent6"/>
              </a:solidFill>
            </a:endParaRPr>
          </a:p>
          <a:p>
            <a:pPr algn="l">
              <a:spcBef>
                <a:spcPts val="0"/>
              </a:spcBef>
            </a:pPr>
            <a:endParaRPr lang="en-US" b="0" i="0" dirty="0">
              <a:solidFill>
                <a:schemeClr val="accent6"/>
              </a:solidFill>
            </a:endParaRPr>
          </a:p>
          <a:p>
            <a:pPr algn="l">
              <a:spcBef>
                <a:spcPts val="0"/>
              </a:spcBef>
            </a:pPr>
            <a:endParaRPr lang="en-US" b="0" i="0" dirty="0">
              <a:solidFill>
                <a:schemeClr val="accent6"/>
              </a:solidFill>
            </a:endParaRPr>
          </a:p>
          <a:p>
            <a:pPr algn="l">
              <a:spcBef>
                <a:spcPts val="0"/>
              </a:spcBef>
            </a:pPr>
            <a:endParaRPr lang="en-US" b="0" i="0" dirty="0">
              <a:solidFill>
                <a:schemeClr val="accent6"/>
              </a:solidFill>
            </a:endParaRPr>
          </a:p>
          <a:p>
            <a:pPr algn="l">
              <a:spcBef>
                <a:spcPts val="0"/>
              </a:spcBef>
            </a:pPr>
            <a:endParaRPr lang="en-US" b="0" i="0" dirty="0">
              <a:solidFill>
                <a:schemeClr val="accent6"/>
              </a:solidFill>
            </a:endParaRPr>
          </a:p>
          <a:p>
            <a:pPr algn="l">
              <a:spcBef>
                <a:spcPts val="0"/>
              </a:spcBef>
            </a:pPr>
            <a:endParaRPr lang="en-US" b="0" i="0" dirty="0">
              <a:solidFill>
                <a:schemeClr val="accent6"/>
              </a:solidFill>
            </a:endParaRPr>
          </a:p>
          <a:p>
            <a:pPr algn="l">
              <a:spcBef>
                <a:spcPts val="0"/>
              </a:spcBef>
            </a:pPr>
            <a:endParaRPr lang="en-US" b="0" i="0" dirty="0">
              <a:solidFill>
                <a:schemeClr val="accent6"/>
              </a:solidFill>
            </a:endParaRPr>
          </a:p>
          <a:p>
            <a:pPr algn="l">
              <a:spcBef>
                <a:spcPts val="0"/>
              </a:spcBef>
            </a:pPr>
            <a:endParaRPr lang="en-US" b="0" i="0" dirty="0">
              <a:solidFill>
                <a:schemeClr val="accent6"/>
              </a:solidFill>
            </a:endParaRPr>
          </a:p>
          <a:p>
            <a:pPr algn="l">
              <a:spcBef>
                <a:spcPts val="0"/>
              </a:spcBef>
            </a:pPr>
            <a:endParaRPr lang="en-US" b="0" i="0" dirty="0">
              <a:solidFill>
                <a:schemeClr val="accent6"/>
              </a:solidFill>
            </a:endParaRPr>
          </a:p>
          <a:p>
            <a:pPr algn="l">
              <a:spcBef>
                <a:spcPts val="0"/>
              </a:spcBef>
            </a:pPr>
            <a:endParaRPr lang="en-US" b="0" i="0" dirty="0">
              <a:solidFill>
                <a:schemeClr val="accent6"/>
              </a:solidFill>
            </a:endParaRPr>
          </a:p>
        </p:txBody>
      </p:sp>
      <p:sp>
        <p:nvSpPr>
          <p:cNvPr id="14" name="Text Box 18"/>
          <p:cNvSpPr txBox="1">
            <a:spLocks noChangeArrowheads="1"/>
          </p:cNvSpPr>
          <p:nvPr/>
        </p:nvSpPr>
        <p:spPr bwMode="auto">
          <a:xfrm>
            <a:off x="16687800" y="20423623"/>
            <a:ext cx="15925800" cy="10218182"/>
          </a:xfrm>
          <a:prstGeom prst="rect">
            <a:avLst/>
          </a:prstGeom>
          <a:noFill/>
          <a:ln w="9525">
            <a:solidFill>
              <a:srgbClr val="820019"/>
            </a:solidFill>
            <a:miter lim="800000"/>
            <a:headEnd/>
            <a:tailEnd/>
          </a:ln>
        </p:spPr>
        <p:txBody>
          <a:bodyPr wrap="square">
            <a:spAutoFit/>
          </a:bodyPr>
          <a:lstStyle/>
          <a:p>
            <a:pPr algn="ctr">
              <a:spcBef>
                <a:spcPts val="0"/>
              </a:spcBef>
            </a:pPr>
            <a:r>
              <a:rPr lang="en-US" sz="3000" i="0" dirty="0">
                <a:solidFill>
                  <a:srgbClr val="FFFFFF"/>
                </a:solidFill>
              </a:rPr>
              <a:t>Speed Control</a:t>
            </a:r>
            <a:endParaRPr lang="en-US" sz="3000" b="0" i="0" dirty="0">
              <a:solidFill>
                <a:srgbClr val="FFFFFF"/>
              </a:solidFill>
            </a:endParaRPr>
          </a:p>
          <a:p>
            <a:pPr algn="l">
              <a:spcBef>
                <a:spcPts val="0"/>
              </a:spcBef>
            </a:pPr>
            <a:endParaRPr lang="en-US" b="0" i="0" dirty="0">
              <a:solidFill>
                <a:schemeClr val="accent6"/>
              </a:solidFill>
            </a:endParaRPr>
          </a:p>
          <a:p>
            <a:pPr marL="342943" indent="-342943" algn="l">
              <a:spcBef>
                <a:spcPts val="0"/>
              </a:spcBef>
              <a:buFont typeface="Arial" panose="020B0604020202020204" pitchFamily="34" charset="0"/>
              <a:buChar char="•"/>
            </a:pPr>
            <a:r>
              <a:rPr lang="en-US" b="0" i="0" dirty="0">
                <a:solidFill>
                  <a:schemeClr val="accent6"/>
                </a:solidFill>
              </a:rPr>
              <a:t>As shown above, with a fixed speed, passing is not guaranteed in oncoming vehicle scenario. Also cannot guarantee ability to navigate tight turns at handling limits</a:t>
            </a:r>
          </a:p>
          <a:p>
            <a:pPr marL="342943" indent="-342943" algn="l">
              <a:spcBef>
                <a:spcPts val="0"/>
              </a:spcBef>
              <a:buFont typeface="Arial" panose="020B0604020202020204" pitchFamily="34" charset="0"/>
              <a:buChar char="•"/>
            </a:pPr>
            <a:r>
              <a:rPr lang="en-US" b="0" i="0" dirty="0">
                <a:solidFill>
                  <a:schemeClr val="accent6"/>
                </a:solidFill>
              </a:rPr>
              <a:t>Some solutions that don’t work:</a:t>
            </a:r>
          </a:p>
          <a:p>
            <a:pPr marL="800198" lvl="1" indent="-342943" algn="l">
              <a:spcBef>
                <a:spcPts val="0"/>
              </a:spcBef>
              <a:buFont typeface="Arial" panose="020B0604020202020204" pitchFamily="34" charset="0"/>
              <a:buChar char="•"/>
            </a:pPr>
            <a:r>
              <a:rPr lang="en-US" b="0" i="0" dirty="0">
                <a:solidFill>
                  <a:schemeClr val="accent6"/>
                </a:solidFill>
              </a:rPr>
              <a:t>Planning at a fixed speed (different than the actual speed) while still decelerating to fixed speed</a:t>
            </a:r>
          </a:p>
          <a:p>
            <a:pPr marL="800198" lvl="1" indent="-342943" algn="l">
              <a:spcBef>
                <a:spcPts val="0"/>
              </a:spcBef>
              <a:buFont typeface="Arial" panose="020B0604020202020204" pitchFamily="34" charset="0"/>
              <a:buChar char="•"/>
            </a:pPr>
            <a:r>
              <a:rPr lang="en-US" b="0" i="0" dirty="0">
                <a:solidFill>
                  <a:schemeClr val="accent6"/>
                </a:solidFill>
              </a:rPr>
              <a:t>Classifying “accelerating” and “decelerating” modes and adjusting the dynamics to plan for speeds according to the maximum acceleration propagated forward</a:t>
            </a:r>
          </a:p>
          <a:p>
            <a:pPr marL="342943" indent="-342943" algn="l">
              <a:spcBef>
                <a:spcPts val="0"/>
              </a:spcBef>
              <a:buFont typeface="Arial" panose="020B0604020202020204" pitchFamily="34" charset="0"/>
              <a:buChar char="•"/>
            </a:pPr>
            <a:r>
              <a:rPr lang="en-US" b="0" i="0" dirty="0">
                <a:solidFill>
                  <a:schemeClr val="accent6"/>
                </a:solidFill>
              </a:rPr>
              <a:t>Ultimately, these maneuvers use a lot of tire friction and reduce the ability to accelerate and decelerate</a:t>
            </a:r>
          </a:p>
          <a:p>
            <a:pPr marL="342943" indent="-342943" algn="l">
              <a:spcBef>
                <a:spcPts val="0"/>
              </a:spcBef>
              <a:buFont typeface="Arial" panose="020B0604020202020204" pitchFamily="34" charset="0"/>
              <a:buChar char="•"/>
            </a:pPr>
            <a:r>
              <a:rPr lang="en-US" b="0" i="0" dirty="0">
                <a:solidFill>
                  <a:schemeClr val="accent6"/>
                </a:solidFill>
              </a:rPr>
              <a:t>Dynamics are very non-linear in forward velocity, so linearizing about vehicle speed is likely insufficient</a:t>
            </a:r>
          </a:p>
          <a:p>
            <a:pPr marL="342943" indent="-342943" algn="l">
              <a:spcBef>
                <a:spcPts val="0"/>
              </a:spcBef>
              <a:buFont typeface="Arial" panose="020B0604020202020204" pitchFamily="34" charset="0"/>
              <a:buChar char="•"/>
            </a:pPr>
            <a:r>
              <a:rPr lang="en-US" b="0" i="0" dirty="0">
                <a:solidFill>
                  <a:schemeClr val="accent6"/>
                </a:solidFill>
              </a:rPr>
              <a:t>A (brittle) solution:</a:t>
            </a:r>
          </a:p>
          <a:p>
            <a:pPr marL="800198" lvl="1" indent="-342943" algn="l">
              <a:spcBef>
                <a:spcPts val="0"/>
              </a:spcBef>
              <a:buFont typeface="Arial" panose="020B0604020202020204" pitchFamily="34" charset="0"/>
              <a:buChar char="•"/>
            </a:pPr>
            <a:r>
              <a:rPr lang="en-US" b="0" i="0" dirty="0">
                <a:solidFill>
                  <a:schemeClr val="accent6"/>
                </a:solidFill>
              </a:rPr>
              <a:t>When an infeasible solution is found for the nominal forward speed, move into a state of deceleration with the original cost function</a:t>
            </a:r>
          </a:p>
          <a:p>
            <a:pPr marL="1257455" lvl="2" indent="-342943" algn="l">
              <a:spcBef>
                <a:spcPts val="0"/>
              </a:spcBef>
              <a:buFont typeface="Arial" panose="020B0604020202020204" pitchFamily="34" charset="0"/>
              <a:buChar char="•"/>
            </a:pPr>
            <a:r>
              <a:rPr lang="en-US" b="0" i="0" dirty="0">
                <a:solidFill>
                  <a:schemeClr val="accent6"/>
                </a:solidFill>
              </a:rPr>
              <a:t>Assume sufficient gap behind lead vehicle when entering this deceleration state</a:t>
            </a:r>
          </a:p>
          <a:p>
            <a:pPr marL="800198" lvl="1" indent="-342943" algn="l">
              <a:spcBef>
                <a:spcPts val="0"/>
              </a:spcBef>
              <a:buFont typeface="Arial" panose="020B0604020202020204" pitchFamily="34" charset="0"/>
              <a:buChar char="•"/>
            </a:pPr>
            <a:r>
              <a:rPr lang="en-US" b="0" i="0" dirty="0">
                <a:solidFill>
                  <a:schemeClr val="accent6"/>
                </a:solidFill>
              </a:rPr>
              <a:t>When the oncoming vehicle has passed with some margin, begin to accelerate back up to desired passing speed according to MPC path, in order to overtake lead vehicle </a:t>
            </a:r>
          </a:p>
          <a:p>
            <a:pPr marL="800198" lvl="1" indent="-342943" algn="l">
              <a:spcBef>
                <a:spcPts val="0"/>
              </a:spcBef>
              <a:buFont typeface="Arial" panose="020B0604020202020204" pitchFamily="34" charset="0"/>
              <a:buChar char="•"/>
            </a:pPr>
            <a:r>
              <a:rPr lang="en-US" b="0" i="0" dirty="0">
                <a:solidFill>
                  <a:schemeClr val="accent6"/>
                </a:solidFill>
              </a:rPr>
              <a:t>Solution is not always guaranteed but enables overtaking in a much broader range of scenarios</a:t>
            </a:r>
          </a:p>
          <a:p>
            <a:pPr marL="800198" lvl="1" indent="-342943" algn="l">
              <a:spcBef>
                <a:spcPts val="0"/>
              </a:spcBef>
              <a:buFont typeface="Arial" panose="020B0604020202020204" pitchFamily="34" charset="0"/>
              <a:buChar char="•"/>
            </a:pPr>
            <a:endParaRPr lang="en-US" b="0" i="0" dirty="0">
              <a:solidFill>
                <a:schemeClr val="accent6"/>
              </a:solidFill>
            </a:endParaRPr>
          </a:p>
          <a:p>
            <a:pPr marL="800198" lvl="1" indent="-342943" algn="l">
              <a:spcBef>
                <a:spcPts val="0"/>
              </a:spcBef>
              <a:buFont typeface="Arial" panose="020B0604020202020204" pitchFamily="34" charset="0"/>
              <a:buChar char="•"/>
            </a:pPr>
            <a:endParaRPr lang="en-US" b="0" i="0" dirty="0">
              <a:solidFill>
                <a:schemeClr val="accent6"/>
              </a:solidFill>
            </a:endParaRPr>
          </a:p>
          <a:p>
            <a:pPr marL="800198" lvl="1" indent="-342943" algn="l">
              <a:spcBef>
                <a:spcPts val="0"/>
              </a:spcBef>
              <a:buFont typeface="Arial" panose="020B0604020202020204" pitchFamily="34" charset="0"/>
              <a:buChar char="•"/>
            </a:pPr>
            <a:endParaRPr lang="en-US" b="0" i="0" dirty="0">
              <a:solidFill>
                <a:schemeClr val="accent6"/>
              </a:solidFill>
            </a:endParaRPr>
          </a:p>
          <a:p>
            <a:pPr marL="800198" lvl="1" indent="-342943" algn="l">
              <a:spcBef>
                <a:spcPts val="0"/>
              </a:spcBef>
              <a:buFont typeface="Arial" panose="020B0604020202020204" pitchFamily="34" charset="0"/>
              <a:buChar char="•"/>
            </a:pPr>
            <a:endParaRPr lang="en-US" b="0" i="0" dirty="0">
              <a:solidFill>
                <a:schemeClr val="accent6"/>
              </a:solidFill>
            </a:endParaRPr>
          </a:p>
          <a:p>
            <a:pPr marL="800198" lvl="1" indent="-342943" algn="l">
              <a:spcBef>
                <a:spcPts val="0"/>
              </a:spcBef>
              <a:buFont typeface="Arial" panose="020B0604020202020204" pitchFamily="34" charset="0"/>
              <a:buChar char="•"/>
            </a:pPr>
            <a:endParaRPr lang="en-US" b="0" i="0" dirty="0">
              <a:solidFill>
                <a:schemeClr val="accent6"/>
              </a:solidFill>
            </a:endParaRPr>
          </a:p>
          <a:p>
            <a:pPr marL="800198" lvl="1" indent="-342943" algn="l">
              <a:spcBef>
                <a:spcPts val="0"/>
              </a:spcBef>
              <a:buFont typeface="Arial" panose="020B0604020202020204" pitchFamily="34" charset="0"/>
              <a:buChar char="•"/>
            </a:pPr>
            <a:endParaRPr lang="en-US" b="0" i="0" dirty="0">
              <a:solidFill>
                <a:schemeClr val="accent6"/>
              </a:solidFill>
            </a:endParaRPr>
          </a:p>
          <a:p>
            <a:pPr marL="800198" lvl="1" indent="-342943" algn="l">
              <a:spcBef>
                <a:spcPts val="0"/>
              </a:spcBef>
              <a:buFont typeface="Arial" panose="020B0604020202020204" pitchFamily="34" charset="0"/>
              <a:buChar char="•"/>
            </a:pPr>
            <a:endParaRPr lang="en-US" b="0" i="0" dirty="0">
              <a:solidFill>
                <a:schemeClr val="accent6"/>
              </a:solidFill>
            </a:endParaRPr>
          </a:p>
          <a:p>
            <a:pPr marL="457255" lvl="1" algn="l">
              <a:spcBef>
                <a:spcPts val="0"/>
              </a:spcBef>
            </a:pPr>
            <a:endParaRPr lang="en-US" b="0" i="0" dirty="0">
              <a:solidFill>
                <a:schemeClr val="accent6"/>
              </a:solidFill>
            </a:endParaRPr>
          </a:p>
          <a:p>
            <a:pPr marL="457255" lvl="1" algn="l">
              <a:spcBef>
                <a:spcPts val="0"/>
              </a:spcBef>
            </a:pPr>
            <a:endParaRPr lang="en-US" b="0" i="0" dirty="0">
              <a:solidFill>
                <a:schemeClr val="accent6"/>
              </a:solidFill>
            </a:endParaRPr>
          </a:p>
          <a:p>
            <a:pPr marL="457255" lvl="1" algn="l">
              <a:spcBef>
                <a:spcPts val="0"/>
              </a:spcBef>
            </a:pPr>
            <a:endParaRPr lang="en-US" sz="1400" b="0" i="0" dirty="0">
              <a:solidFill>
                <a:schemeClr val="accent6"/>
              </a:solidFill>
            </a:endParaRPr>
          </a:p>
          <a:p>
            <a:pPr marL="457255" lvl="1" algn="l">
              <a:spcBef>
                <a:spcPts val="0"/>
              </a:spcBef>
            </a:pPr>
            <a:endParaRPr lang="en-US" sz="1400" b="0" i="0" dirty="0">
              <a:solidFill>
                <a:schemeClr val="accent6"/>
              </a:solidFill>
            </a:endParaRPr>
          </a:p>
        </p:txBody>
      </p:sp>
      <p:sp>
        <p:nvSpPr>
          <p:cNvPr id="15" name="Text Box 18"/>
          <p:cNvSpPr txBox="1">
            <a:spLocks noChangeArrowheads="1"/>
          </p:cNvSpPr>
          <p:nvPr/>
        </p:nvSpPr>
        <p:spPr bwMode="auto">
          <a:xfrm>
            <a:off x="16687800" y="30835957"/>
            <a:ext cx="15925800" cy="3877985"/>
          </a:xfrm>
          <a:prstGeom prst="rect">
            <a:avLst/>
          </a:prstGeom>
          <a:noFill/>
          <a:ln w="9525">
            <a:solidFill>
              <a:srgbClr val="820019"/>
            </a:solidFill>
            <a:miter lim="800000"/>
            <a:headEnd/>
            <a:tailEnd/>
          </a:ln>
        </p:spPr>
        <p:txBody>
          <a:bodyPr wrap="square">
            <a:spAutoFit/>
          </a:bodyPr>
          <a:lstStyle/>
          <a:p>
            <a:pPr algn="ctr">
              <a:spcBef>
                <a:spcPts val="0"/>
              </a:spcBef>
            </a:pPr>
            <a:r>
              <a:rPr lang="en-US" sz="3000" i="0" dirty="0">
                <a:solidFill>
                  <a:srgbClr val="FFFFFF"/>
                </a:solidFill>
              </a:rPr>
              <a:t>Conclusions and Future Steps</a:t>
            </a:r>
            <a:endParaRPr lang="en-US" sz="3000" b="0" i="0" dirty="0">
              <a:solidFill>
                <a:srgbClr val="FFFFFF"/>
              </a:solidFill>
            </a:endParaRPr>
          </a:p>
          <a:p>
            <a:pPr algn="l">
              <a:spcBef>
                <a:spcPts val="0"/>
              </a:spcBef>
            </a:pPr>
            <a:endParaRPr lang="en-US" b="0" i="0" dirty="0">
              <a:solidFill>
                <a:schemeClr val="accent6"/>
              </a:solidFill>
            </a:endParaRPr>
          </a:p>
          <a:p>
            <a:pPr marL="342943" indent="-342943" algn="l">
              <a:spcBef>
                <a:spcPts val="0"/>
              </a:spcBef>
              <a:buFont typeface="Arial" panose="020B0604020202020204" pitchFamily="34" charset="0"/>
              <a:buChar char="•"/>
            </a:pPr>
            <a:r>
              <a:rPr lang="en-US" b="0" i="0" dirty="0">
                <a:solidFill>
                  <a:schemeClr val="accent6"/>
                </a:solidFill>
              </a:rPr>
              <a:t>We’ve implemented a safe and robust controller for overtaking one vehicle while avoiding an oncoming vehicle </a:t>
            </a:r>
          </a:p>
          <a:p>
            <a:pPr marL="342943" indent="-342943" algn="l">
              <a:spcBef>
                <a:spcPts val="0"/>
              </a:spcBef>
              <a:buFont typeface="Arial" panose="020B0604020202020204" pitchFamily="34" charset="0"/>
              <a:buChar char="•"/>
            </a:pPr>
            <a:r>
              <a:rPr lang="en-US" b="0" i="0" dirty="0">
                <a:solidFill>
                  <a:schemeClr val="accent6"/>
                </a:solidFill>
              </a:rPr>
              <a:t>Ability to change speed is a necessary part of any realistic vehicle model. To handle this within the controller, further work will utilize nonlinear MPC using </a:t>
            </a:r>
            <a:r>
              <a:rPr lang="en-US" b="0" i="0" dirty="0" err="1">
                <a:solidFill>
                  <a:schemeClr val="accent6"/>
                </a:solidFill>
              </a:rPr>
              <a:t>CasADi</a:t>
            </a:r>
            <a:r>
              <a:rPr lang="en-US" b="0" i="0" dirty="0">
                <a:solidFill>
                  <a:schemeClr val="accent6"/>
                </a:solidFill>
              </a:rPr>
              <a:t> nonlinear optimization software</a:t>
            </a:r>
          </a:p>
          <a:p>
            <a:pPr marL="342943" indent="-342943" algn="l">
              <a:spcBef>
                <a:spcPts val="0"/>
              </a:spcBef>
              <a:buFont typeface="Arial" panose="020B0604020202020204" pitchFamily="34" charset="0"/>
              <a:buChar char="•"/>
            </a:pPr>
            <a:r>
              <a:rPr lang="en-US" b="0" i="0" dirty="0">
                <a:solidFill>
                  <a:schemeClr val="accent6"/>
                </a:solidFill>
              </a:rPr>
              <a:t>This is a simple straight track scenario (although the code works with curved paths) with the lead vehicle tracking the centerline. Future scenarios will have the lead vehicle equipped with a controller and desired racing line</a:t>
            </a:r>
          </a:p>
          <a:p>
            <a:pPr marL="342943" indent="-342943" algn="l">
              <a:spcBef>
                <a:spcPts val="0"/>
              </a:spcBef>
              <a:buFont typeface="Arial" panose="020B0604020202020204" pitchFamily="34" charset="0"/>
              <a:buChar char="•"/>
            </a:pPr>
            <a:r>
              <a:rPr lang="en-US" b="0" i="0" dirty="0">
                <a:solidFill>
                  <a:schemeClr val="accent6"/>
                </a:solidFill>
              </a:rPr>
              <a:t>Racing scenarios will also lead to more aggressive dynamics and maneuvers</a:t>
            </a:r>
          </a:p>
          <a:p>
            <a:pPr marL="342943" indent="-342943" algn="l">
              <a:spcBef>
                <a:spcPts val="0"/>
              </a:spcBef>
              <a:buFont typeface="Arial" panose="020B0604020202020204" pitchFamily="34" charset="0"/>
              <a:buChar char="•"/>
            </a:pPr>
            <a:r>
              <a:rPr lang="en-US" b="0" i="0" dirty="0">
                <a:solidFill>
                  <a:schemeClr val="accent6"/>
                </a:solidFill>
              </a:rPr>
              <a:t>Looking to using POMDP’s to model the expected dynamics and decisions of lead vehicle for optimal passing.</a:t>
            </a:r>
          </a:p>
          <a:p>
            <a:pPr algn="l">
              <a:spcBef>
                <a:spcPts val="0"/>
              </a:spcBef>
            </a:pPr>
            <a:endParaRPr lang="en-US" b="0" i="0" dirty="0">
              <a:solidFill>
                <a:schemeClr val="accent6"/>
              </a:solidFill>
            </a:endParaRPr>
          </a:p>
        </p:txBody>
      </p:sp>
      <p:sp>
        <p:nvSpPr>
          <p:cNvPr id="54" name="Text Box 18"/>
          <p:cNvSpPr txBox="1">
            <a:spLocks noChangeArrowheads="1"/>
          </p:cNvSpPr>
          <p:nvPr/>
        </p:nvSpPr>
        <p:spPr bwMode="auto">
          <a:xfrm>
            <a:off x="16687800" y="15556793"/>
            <a:ext cx="15925800" cy="4616648"/>
          </a:xfrm>
          <a:prstGeom prst="rect">
            <a:avLst/>
          </a:prstGeom>
          <a:noFill/>
          <a:ln w="9525">
            <a:solidFill>
              <a:srgbClr val="820019"/>
            </a:solidFill>
            <a:miter lim="800000"/>
            <a:headEnd/>
            <a:tailEnd/>
          </a:ln>
        </p:spPr>
        <p:txBody>
          <a:bodyPr wrap="square">
            <a:spAutoFit/>
          </a:bodyPr>
          <a:lstStyle/>
          <a:p>
            <a:pPr algn="ctr">
              <a:spcBef>
                <a:spcPts val="0"/>
              </a:spcBef>
            </a:pPr>
            <a:r>
              <a:rPr lang="en-US" sz="3000" i="0" dirty="0">
                <a:solidFill>
                  <a:srgbClr val="FFFFFF"/>
                </a:solidFill>
              </a:rPr>
              <a:t>Interactions with Oncoming Vehicle</a:t>
            </a:r>
            <a:endParaRPr lang="en-US" sz="3000" b="0" i="0" dirty="0">
              <a:solidFill>
                <a:srgbClr val="FFFFFF"/>
              </a:solidFill>
            </a:endParaRPr>
          </a:p>
          <a:p>
            <a:pPr algn="l">
              <a:spcBef>
                <a:spcPts val="0"/>
              </a:spcBef>
            </a:pPr>
            <a:endParaRPr lang="en-US" b="0" i="0" dirty="0">
              <a:solidFill>
                <a:schemeClr val="accent6"/>
              </a:solidFill>
            </a:endParaRPr>
          </a:p>
          <a:p>
            <a:pPr algn="l">
              <a:spcBef>
                <a:spcPts val="0"/>
              </a:spcBef>
            </a:pPr>
            <a:endParaRPr lang="en-US" sz="2000" b="0" i="0" dirty="0">
              <a:solidFill>
                <a:schemeClr val="accent6"/>
              </a:solidFill>
            </a:endParaRPr>
          </a:p>
          <a:p>
            <a:pPr algn="l">
              <a:spcBef>
                <a:spcPts val="0"/>
              </a:spcBef>
            </a:pPr>
            <a:endParaRPr lang="en-US" sz="2000" b="0" i="0" dirty="0">
              <a:solidFill>
                <a:schemeClr val="accent6"/>
              </a:solidFill>
            </a:endParaRPr>
          </a:p>
          <a:p>
            <a:pPr algn="l">
              <a:spcBef>
                <a:spcPts val="0"/>
              </a:spcBef>
            </a:pPr>
            <a:endParaRPr lang="en-US" sz="2000" b="0" i="0" dirty="0">
              <a:solidFill>
                <a:schemeClr val="accent6"/>
              </a:solidFill>
            </a:endParaRPr>
          </a:p>
          <a:p>
            <a:pPr algn="l">
              <a:spcBef>
                <a:spcPts val="0"/>
              </a:spcBef>
            </a:pPr>
            <a:endParaRPr lang="en-US" sz="2000" b="0" i="0" dirty="0">
              <a:solidFill>
                <a:schemeClr val="accent6"/>
              </a:solidFill>
            </a:endParaRPr>
          </a:p>
          <a:p>
            <a:pPr algn="l">
              <a:spcBef>
                <a:spcPts val="0"/>
              </a:spcBef>
            </a:pPr>
            <a:endParaRPr lang="en-US" sz="2000" b="0" i="0" dirty="0">
              <a:solidFill>
                <a:schemeClr val="accent6"/>
              </a:solidFill>
            </a:endParaRPr>
          </a:p>
          <a:p>
            <a:pPr algn="l">
              <a:spcBef>
                <a:spcPts val="0"/>
              </a:spcBef>
            </a:pPr>
            <a:endParaRPr lang="en-US" sz="2000" b="0" i="0" dirty="0">
              <a:solidFill>
                <a:schemeClr val="accent6"/>
              </a:solidFill>
            </a:endParaRPr>
          </a:p>
          <a:p>
            <a:pPr algn="l">
              <a:spcBef>
                <a:spcPts val="0"/>
              </a:spcBef>
            </a:pPr>
            <a:endParaRPr lang="en-US" sz="2000" b="0" i="0" dirty="0">
              <a:solidFill>
                <a:schemeClr val="accent6"/>
              </a:solidFill>
            </a:endParaRPr>
          </a:p>
          <a:p>
            <a:pPr algn="l">
              <a:spcBef>
                <a:spcPts val="0"/>
              </a:spcBef>
            </a:pPr>
            <a:endParaRPr lang="en-US" sz="2000" b="0" i="0" dirty="0">
              <a:solidFill>
                <a:schemeClr val="accent6"/>
              </a:solidFill>
            </a:endParaRPr>
          </a:p>
          <a:p>
            <a:pPr algn="l">
              <a:spcBef>
                <a:spcPts val="0"/>
              </a:spcBef>
            </a:pPr>
            <a:endParaRPr lang="en-US" sz="2000" b="0" i="0" dirty="0">
              <a:solidFill>
                <a:schemeClr val="accent6"/>
              </a:solidFill>
            </a:endParaRPr>
          </a:p>
          <a:p>
            <a:pPr algn="l">
              <a:spcBef>
                <a:spcPts val="0"/>
              </a:spcBef>
            </a:pPr>
            <a:endParaRPr lang="en-US" sz="2000" b="0" i="0" dirty="0">
              <a:solidFill>
                <a:schemeClr val="accent6"/>
              </a:solidFill>
            </a:endParaRPr>
          </a:p>
          <a:p>
            <a:pPr algn="l">
              <a:spcBef>
                <a:spcPts val="0"/>
              </a:spcBef>
            </a:pPr>
            <a:endParaRPr lang="en-US" sz="2000" b="0" i="0" dirty="0">
              <a:solidFill>
                <a:schemeClr val="accent6"/>
              </a:solidFill>
            </a:endParaRPr>
          </a:p>
          <a:p>
            <a:pPr algn="l">
              <a:spcBef>
                <a:spcPts val="0"/>
              </a:spcBef>
            </a:pPr>
            <a:endParaRPr lang="en-US" sz="2000" b="0" i="0" dirty="0">
              <a:solidFill>
                <a:schemeClr val="accent6"/>
              </a:solidFill>
            </a:endParaRPr>
          </a:p>
        </p:txBody>
      </p:sp>
      <p:sp>
        <p:nvSpPr>
          <p:cNvPr id="38" name="Rectangle 37"/>
          <p:cNvSpPr/>
          <p:nvPr/>
        </p:nvSpPr>
        <p:spPr bwMode="auto">
          <a:xfrm>
            <a:off x="304800" y="37642801"/>
            <a:ext cx="32308800" cy="535424"/>
          </a:xfrm>
          <a:prstGeom prst="rect">
            <a:avLst/>
          </a:prstGeom>
          <a:solidFill>
            <a:srgbClr val="820019"/>
          </a:solidFill>
          <a:ln w="9525" cap="flat" cmpd="sng" algn="ctr">
            <a:solidFill>
              <a:srgbClr val="82001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513"/>
            <a:endParaRPr lang="en-US">
              <a:latin typeface="Arial" pitchFamily="-106" charset="0"/>
              <a:ea typeface="ＭＳ Ｐゴシック" pitchFamily="-106" charset="-128"/>
              <a:cs typeface="ＭＳ Ｐゴシック" pitchFamily="-106" charset="-128"/>
            </a:endParaRPr>
          </a:p>
        </p:txBody>
      </p:sp>
      <p:sp>
        <p:nvSpPr>
          <p:cNvPr id="39" name="Text Box 18"/>
          <p:cNvSpPr txBox="1">
            <a:spLocks noChangeArrowheads="1"/>
          </p:cNvSpPr>
          <p:nvPr/>
        </p:nvSpPr>
        <p:spPr bwMode="auto">
          <a:xfrm>
            <a:off x="304800" y="37644826"/>
            <a:ext cx="32308800" cy="1946687"/>
          </a:xfrm>
          <a:prstGeom prst="rect">
            <a:avLst/>
          </a:prstGeom>
          <a:noFill/>
          <a:ln w="9525">
            <a:solidFill>
              <a:srgbClr val="820019"/>
            </a:solidFill>
            <a:miter lim="800000"/>
            <a:headEnd/>
            <a:tailEnd/>
          </a:ln>
        </p:spPr>
        <p:txBody>
          <a:bodyPr wrap="square">
            <a:spAutoFit/>
          </a:bodyPr>
          <a:lstStyle/>
          <a:p>
            <a:pPr algn="ctr">
              <a:spcBef>
                <a:spcPts val="0"/>
              </a:spcBef>
            </a:pPr>
            <a:r>
              <a:rPr lang="en-US" sz="3000" i="0" dirty="0">
                <a:solidFill>
                  <a:srgbClr val="FFFFFF"/>
                </a:solidFill>
              </a:rPr>
              <a:t>References</a:t>
            </a:r>
          </a:p>
          <a:p>
            <a:pPr algn="l">
              <a:spcBef>
                <a:spcPts val="0"/>
              </a:spcBef>
            </a:pPr>
            <a:endParaRPr lang="en-US" sz="1050" b="0" i="0" dirty="0">
              <a:solidFill>
                <a:srgbClr val="000000"/>
              </a:solidFill>
            </a:endParaRPr>
          </a:p>
          <a:p>
            <a:pPr algn="l">
              <a:spcBef>
                <a:spcPts val="0"/>
              </a:spcBef>
            </a:pPr>
            <a:r>
              <a:rPr lang="en-US" sz="2000" b="0" i="0" dirty="0">
                <a:solidFill>
                  <a:srgbClr val="000000"/>
                </a:solidFill>
              </a:rPr>
              <a:t>[1] M. Brown, J. </a:t>
            </a:r>
            <a:r>
              <a:rPr lang="en-US" sz="2000" b="0" i="0" dirty="0" err="1">
                <a:solidFill>
                  <a:srgbClr val="000000"/>
                </a:solidFill>
              </a:rPr>
              <a:t>Funke</a:t>
            </a:r>
            <a:r>
              <a:rPr lang="en-US" sz="2000" b="0" i="0" dirty="0">
                <a:solidFill>
                  <a:srgbClr val="000000"/>
                </a:solidFill>
              </a:rPr>
              <a:t>, S. </a:t>
            </a:r>
            <a:r>
              <a:rPr lang="en-US" sz="2000" b="0" i="0" dirty="0" err="1">
                <a:solidFill>
                  <a:srgbClr val="000000"/>
                </a:solidFill>
              </a:rPr>
              <a:t>Erlien</a:t>
            </a:r>
            <a:r>
              <a:rPr lang="en-US" sz="2000" b="0" i="0" dirty="0">
                <a:solidFill>
                  <a:srgbClr val="000000"/>
                </a:solidFill>
              </a:rPr>
              <a:t>, and J. C. </a:t>
            </a:r>
            <a:r>
              <a:rPr lang="en-US" sz="2000" b="0" i="0" dirty="0" err="1">
                <a:solidFill>
                  <a:srgbClr val="000000"/>
                </a:solidFill>
              </a:rPr>
              <a:t>Gerdes</a:t>
            </a:r>
            <a:r>
              <a:rPr lang="en-US" sz="2000" b="0" i="0" dirty="0">
                <a:solidFill>
                  <a:srgbClr val="000000"/>
                </a:solidFill>
              </a:rPr>
              <a:t>, “Safe driving envelopes for path tracking in autonomous vehicles”, </a:t>
            </a:r>
            <a:r>
              <a:rPr lang="en-US" sz="2000" b="0" i="0" dirty="0" err="1">
                <a:solidFill>
                  <a:srgbClr val="000000"/>
                </a:solidFill>
              </a:rPr>
              <a:t>en</a:t>
            </a:r>
            <a:r>
              <a:rPr lang="en-US" sz="2000" b="0" i="0" dirty="0">
                <a:solidFill>
                  <a:srgbClr val="000000"/>
                </a:solidFill>
              </a:rPr>
              <a:t>, Control Engineering Practice, vol. 61, pp. 307–316, Apr. 2017, </a:t>
            </a:r>
            <a:r>
              <a:rPr lang="en-US" sz="2000" b="0" i="0" dirty="0" err="1">
                <a:solidFill>
                  <a:srgbClr val="000000"/>
                </a:solidFill>
              </a:rPr>
              <a:t>issn</a:t>
            </a:r>
            <a:r>
              <a:rPr lang="en-US" sz="2000" b="0" i="0" dirty="0">
                <a:solidFill>
                  <a:srgbClr val="000000"/>
                </a:solidFill>
              </a:rPr>
              <a:t>: 09670661. </a:t>
            </a:r>
            <a:r>
              <a:rPr lang="en-US" sz="2000" b="0" i="0" dirty="0" err="1">
                <a:solidFill>
                  <a:srgbClr val="000000"/>
                </a:solidFill>
              </a:rPr>
              <a:t>doi</a:t>
            </a:r>
            <a:r>
              <a:rPr lang="en-US" sz="2000" b="0" i="0" dirty="0">
                <a:solidFill>
                  <a:srgbClr val="000000"/>
                </a:solidFill>
              </a:rPr>
              <a:t>: 10.1016/j.  conengprac.2016.04.013.  </a:t>
            </a:r>
          </a:p>
          <a:p>
            <a:pPr algn="l">
              <a:spcBef>
                <a:spcPts val="0"/>
              </a:spcBef>
            </a:pPr>
            <a:r>
              <a:rPr lang="en-US" sz="2000" b="0" i="0" dirty="0">
                <a:solidFill>
                  <a:srgbClr val="000000"/>
                </a:solidFill>
              </a:rPr>
              <a:t>[2] J. </a:t>
            </a:r>
            <a:r>
              <a:rPr lang="en-US" sz="2000" b="0" i="0" dirty="0" err="1">
                <a:solidFill>
                  <a:srgbClr val="000000"/>
                </a:solidFill>
              </a:rPr>
              <a:t>Funke</a:t>
            </a:r>
            <a:r>
              <a:rPr lang="en-US" sz="2000" b="0" i="0" dirty="0">
                <a:solidFill>
                  <a:srgbClr val="000000"/>
                </a:solidFill>
              </a:rPr>
              <a:t>, M. Brown, S. M. </a:t>
            </a:r>
            <a:r>
              <a:rPr lang="en-US" sz="2000" b="0" i="0" dirty="0" err="1">
                <a:solidFill>
                  <a:srgbClr val="000000"/>
                </a:solidFill>
              </a:rPr>
              <a:t>Erlien</a:t>
            </a:r>
            <a:r>
              <a:rPr lang="en-US" sz="2000" b="0" i="0" dirty="0">
                <a:solidFill>
                  <a:srgbClr val="000000"/>
                </a:solidFill>
              </a:rPr>
              <a:t>, and J. C. </a:t>
            </a:r>
            <a:r>
              <a:rPr lang="en-US" sz="2000" b="0" i="0" dirty="0" err="1">
                <a:solidFill>
                  <a:srgbClr val="000000"/>
                </a:solidFill>
              </a:rPr>
              <a:t>Gerdes</a:t>
            </a:r>
            <a:r>
              <a:rPr lang="en-US" sz="2000" b="0" i="0" dirty="0">
                <a:solidFill>
                  <a:srgbClr val="000000"/>
                </a:solidFill>
              </a:rPr>
              <a:t>, “Collision Avoidance and Stabilization for Autonomous Vehicles in Emergency Scenarios”, IEEE Transactions on Control Systems Technology, vol. 25, no. 4, pp. 1204–1216, Jul. 2017, </a:t>
            </a:r>
            <a:r>
              <a:rPr lang="en-US" sz="2000" b="0" i="0" dirty="0" err="1">
                <a:solidFill>
                  <a:srgbClr val="000000"/>
                </a:solidFill>
              </a:rPr>
              <a:t>issn</a:t>
            </a:r>
            <a:r>
              <a:rPr lang="en-US" sz="2000" b="0" i="0" dirty="0">
                <a:solidFill>
                  <a:srgbClr val="000000"/>
                </a:solidFill>
              </a:rPr>
              <a:t>: 1063-6536. </a:t>
            </a:r>
            <a:r>
              <a:rPr lang="en-US" sz="2000" b="0" i="0" dirty="0" err="1">
                <a:solidFill>
                  <a:srgbClr val="000000"/>
                </a:solidFill>
              </a:rPr>
              <a:t>doi</a:t>
            </a:r>
            <a:r>
              <a:rPr lang="en-US" sz="2000" b="0" i="0" dirty="0">
                <a:solidFill>
                  <a:srgbClr val="000000"/>
                </a:solidFill>
              </a:rPr>
              <a:t>: 10.1109/TCST.2016.2599783.</a:t>
            </a:r>
          </a:p>
          <a:p>
            <a:pPr algn="l">
              <a:spcBef>
                <a:spcPts val="0"/>
              </a:spcBef>
            </a:pPr>
            <a:r>
              <a:rPr lang="en-US" sz="2000" b="0" i="0" dirty="0">
                <a:solidFill>
                  <a:srgbClr val="000000"/>
                </a:solidFill>
              </a:rPr>
              <a:t>[3] Elsevier Enhanced Reader – Trajectory planning and tracking for autonomous overtaking: State-of-the-art and future prospects, </a:t>
            </a:r>
            <a:r>
              <a:rPr lang="en-US" sz="2000" b="0" i="0" dirty="0" err="1">
                <a:solidFill>
                  <a:srgbClr val="000000"/>
                </a:solidFill>
              </a:rPr>
              <a:t>en</a:t>
            </a:r>
            <a:r>
              <a:rPr lang="en-US" sz="2000" b="0" i="0" dirty="0">
                <a:solidFill>
                  <a:srgbClr val="000000"/>
                </a:solidFill>
              </a:rPr>
              <a:t>. </a:t>
            </a:r>
            <a:r>
              <a:rPr lang="en-US" sz="2000" b="0" i="0" dirty="0" err="1">
                <a:solidFill>
                  <a:srgbClr val="000000"/>
                </a:solidFill>
              </a:rPr>
              <a:t>doi</a:t>
            </a:r>
            <a:r>
              <a:rPr lang="en-US" sz="2000" b="0" i="0" dirty="0">
                <a:solidFill>
                  <a:srgbClr val="000000"/>
                </a:solidFill>
              </a:rPr>
              <a:t>: 10. 1016/j.arcontrol.2018.02.001.</a:t>
            </a:r>
          </a:p>
        </p:txBody>
      </p:sp>
      <p:pic>
        <p:nvPicPr>
          <p:cNvPr id="1026" name="Picture 2" descr="Image result for stanfor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 y="402426"/>
            <a:ext cx="5597606" cy="245361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p:cNvPicPr>
            <a:picLocks noChangeAspect="1"/>
          </p:cNvPicPr>
          <p:nvPr/>
        </p:nvPicPr>
        <p:blipFill>
          <a:blip r:embed="rId10"/>
          <a:stretch>
            <a:fillRect/>
          </a:stretch>
        </p:blipFill>
        <p:spPr>
          <a:xfrm>
            <a:off x="25222200" y="695325"/>
            <a:ext cx="5029200" cy="3143250"/>
          </a:xfrm>
          <a:prstGeom prst="ellipse">
            <a:avLst/>
          </a:prstGeom>
          <a:ln>
            <a:noFill/>
          </a:ln>
          <a:effectLst>
            <a:softEdge rad="112500"/>
          </a:effectLst>
        </p:spPr>
      </p:pic>
      <p:pic>
        <p:nvPicPr>
          <p:cNvPr id="18" name="Picture 17">
            <a:extLst>
              <a:ext uri="{FF2B5EF4-FFF2-40B4-BE49-F238E27FC236}">
                <a16:creationId xmlns:a16="http://schemas.microsoft.com/office/drawing/2014/main" id="{88976D6F-EE82-9F45-ACEA-046A6D1A6A33}"/>
              </a:ext>
            </a:extLst>
          </p:cNvPr>
          <p:cNvPicPr>
            <a:picLocks noChangeAspect="1"/>
          </p:cNvPicPr>
          <p:nvPr/>
        </p:nvPicPr>
        <p:blipFill>
          <a:blip r:embed="rId11"/>
          <a:stretch>
            <a:fillRect/>
          </a:stretch>
        </p:blipFill>
        <p:spPr>
          <a:xfrm>
            <a:off x="8619332" y="29162455"/>
            <a:ext cx="7467600" cy="5600700"/>
          </a:xfrm>
          <a:prstGeom prst="rect">
            <a:avLst/>
          </a:prstGeom>
        </p:spPr>
      </p:pic>
      <p:pic>
        <p:nvPicPr>
          <p:cNvPr id="20" name="Picture 19">
            <a:extLst>
              <a:ext uri="{FF2B5EF4-FFF2-40B4-BE49-F238E27FC236}">
                <a16:creationId xmlns:a16="http://schemas.microsoft.com/office/drawing/2014/main" id="{32602020-29BD-8343-B3F2-08553DF9289C}"/>
              </a:ext>
            </a:extLst>
          </p:cNvPr>
          <p:cNvPicPr>
            <a:picLocks noChangeAspect="1"/>
          </p:cNvPicPr>
          <p:nvPr/>
        </p:nvPicPr>
        <p:blipFill>
          <a:blip r:embed="rId12"/>
          <a:stretch>
            <a:fillRect/>
          </a:stretch>
        </p:blipFill>
        <p:spPr>
          <a:xfrm>
            <a:off x="8458203" y="22681882"/>
            <a:ext cx="7789861" cy="5842396"/>
          </a:xfrm>
          <a:prstGeom prst="rect">
            <a:avLst/>
          </a:prstGeom>
        </p:spPr>
      </p:pic>
      <p:pic>
        <p:nvPicPr>
          <p:cNvPr id="22" name="Picture 21">
            <a:extLst>
              <a:ext uri="{FF2B5EF4-FFF2-40B4-BE49-F238E27FC236}">
                <a16:creationId xmlns:a16="http://schemas.microsoft.com/office/drawing/2014/main" id="{6E51EBAF-08FA-3D4D-8FCB-54CDCC519C30}"/>
              </a:ext>
            </a:extLst>
          </p:cNvPr>
          <p:cNvPicPr>
            <a:picLocks noChangeAspect="1"/>
          </p:cNvPicPr>
          <p:nvPr/>
        </p:nvPicPr>
        <p:blipFill>
          <a:blip r:embed="rId13"/>
          <a:stretch>
            <a:fillRect/>
          </a:stretch>
        </p:blipFill>
        <p:spPr>
          <a:xfrm>
            <a:off x="955392" y="22668572"/>
            <a:ext cx="7807608" cy="5855706"/>
          </a:xfrm>
          <a:prstGeom prst="rect">
            <a:avLst/>
          </a:prstGeom>
        </p:spPr>
      </p:pic>
      <p:sp>
        <p:nvSpPr>
          <p:cNvPr id="32" name="TextBox 31">
            <a:extLst>
              <a:ext uri="{FF2B5EF4-FFF2-40B4-BE49-F238E27FC236}">
                <a16:creationId xmlns:a16="http://schemas.microsoft.com/office/drawing/2014/main" id="{FC5F1A4A-0F8C-6349-815E-DDD6B9528C7D}"/>
              </a:ext>
            </a:extLst>
          </p:cNvPr>
          <p:cNvSpPr txBox="1"/>
          <p:nvPr/>
        </p:nvSpPr>
        <p:spPr>
          <a:xfrm>
            <a:off x="24973372" y="10610504"/>
            <a:ext cx="7620000" cy="4893647"/>
          </a:xfrm>
          <a:prstGeom prst="rect">
            <a:avLst/>
          </a:prstGeom>
          <a:noFill/>
        </p:spPr>
        <p:txBody>
          <a:bodyPr wrap="square" rtlCol="0">
            <a:spAutoFit/>
          </a:bodyPr>
          <a:lstStyle/>
          <a:p>
            <a:pPr marL="342943" indent="-342943" algn="l">
              <a:buFont typeface="Arial" panose="020B0604020202020204" pitchFamily="34" charset="0"/>
              <a:buChar char="•"/>
            </a:pPr>
            <a:r>
              <a:rPr lang="en-US" b="0" i="0" dirty="0">
                <a:solidFill>
                  <a:schemeClr val="accent6"/>
                </a:solidFill>
              </a:rPr>
              <a:t>MPC framework proves to be very robust to modeling errors in most parameters</a:t>
            </a:r>
          </a:p>
          <a:p>
            <a:pPr marL="800198" lvl="1" indent="-342943" algn="l">
              <a:buFont typeface="Arial" panose="020B0604020202020204" pitchFamily="34" charset="0"/>
              <a:buChar char="•"/>
            </a:pPr>
            <a:r>
              <a:rPr lang="en-US" b="0" i="0" dirty="0">
                <a:solidFill>
                  <a:schemeClr val="accent6"/>
                </a:solidFill>
              </a:rPr>
              <a:t>Parameters such as mass, tire cornering stiffness, mass moment of inertia, center of gravity location, and friction coefficient varied largely without major changes to trajectory, stability, or safety</a:t>
            </a:r>
          </a:p>
          <a:p>
            <a:pPr marL="342943" indent="-342943" algn="l">
              <a:buFont typeface="Arial" panose="020B0604020202020204" pitchFamily="34" charset="0"/>
              <a:buChar char="•"/>
            </a:pPr>
            <a:r>
              <a:rPr lang="en-US" b="0" i="0" dirty="0">
                <a:solidFill>
                  <a:schemeClr val="accent6"/>
                </a:solidFill>
              </a:rPr>
              <a:t>Mismatch in estimated longitudinal velocity presents greatest issue</a:t>
            </a:r>
          </a:p>
          <a:p>
            <a:pPr marL="800198" lvl="1" indent="-342943" algn="l">
              <a:buFont typeface="Arial" panose="020B0604020202020204" pitchFamily="34" charset="0"/>
              <a:buChar char="•"/>
            </a:pPr>
            <a:r>
              <a:rPr lang="en-US" b="0" i="0" dirty="0">
                <a:solidFill>
                  <a:schemeClr val="accent6"/>
                </a:solidFill>
              </a:rPr>
              <a:t>Minor changes in velocity lead to quite different trajectories, making discrete velocity changes difficult in linear MPC</a:t>
            </a:r>
          </a:p>
          <a:p>
            <a:pPr lvl="1" algn="l"/>
            <a:endParaRPr lang="en-US" b="0" i="0" dirty="0">
              <a:solidFill>
                <a:schemeClr val="accent6"/>
              </a:solidFill>
            </a:endParaRPr>
          </a:p>
        </p:txBody>
      </p:sp>
      <p:sp>
        <p:nvSpPr>
          <p:cNvPr id="34" name="TextBox 33">
            <a:extLst>
              <a:ext uri="{FF2B5EF4-FFF2-40B4-BE49-F238E27FC236}">
                <a16:creationId xmlns:a16="http://schemas.microsoft.com/office/drawing/2014/main" id="{8A77CE1F-E5DC-0E43-82AD-3F79B48618F2}"/>
              </a:ext>
            </a:extLst>
          </p:cNvPr>
          <p:cNvSpPr txBox="1"/>
          <p:nvPr/>
        </p:nvSpPr>
        <p:spPr>
          <a:xfrm>
            <a:off x="17678403" y="9723315"/>
            <a:ext cx="6781799" cy="584775"/>
          </a:xfrm>
          <a:prstGeom prst="rect">
            <a:avLst/>
          </a:prstGeom>
          <a:noFill/>
        </p:spPr>
        <p:txBody>
          <a:bodyPr wrap="square" rtlCol="0">
            <a:spAutoFit/>
          </a:bodyPr>
          <a:lstStyle/>
          <a:p>
            <a:pPr algn="l"/>
            <a:r>
              <a:rPr lang="en-US" sz="1600" dirty="0">
                <a:solidFill>
                  <a:schemeClr val="tx2">
                    <a:lumMod val="75000"/>
                  </a:schemeClr>
                </a:solidFill>
              </a:rPr>
              <a:t>Figure 5: Mass variations from -300 to +300 kgs lead to similar trajectories. </a:t>
            </a:r>
          </a:p>
        </p:txBody>
      </p:sp>
      <p:sp>
        <p:nvSpPr>
          <p:cNvPr id="52" name="TextBox 51">
            <a:extLst>
              <a:ext uri="{FF2B5EF4-FFF2-40B4-BE49-F238E27FC236}">
                <a16:creationId xmlns:a16="http://schemas.microsoft.com/office/drawing/2014/main" id="{C497E0F2-E810-9040-A47F-FBFCC18B66A6}"/>
              </a:ext>
            </a:extLst>
          </p:cNvPr>
          <p:cNvSpPr txBox="1"/>
          <p:nvPr/>
        </p:nvSpPr>
        <p:spPr>
          <a:xfrm>
            <a:off x="25171405" y="9720386"/>
            <a:ext cx="6527796" cy="584775"/>
          </a:xfrm>
          <a:prstGeom prst="rect">
            <a:avLst/>
          </a:prstGeom>
          <a:noFill/>
        </p:spPr>
        <p:txBody>
          <a:bodyPr wrap="square" rtlCol="0">
            <a:spAutoFit/>
          </a:bodyPr>
          <a:lstStyle/>
          <a:p>
            <a:pPr algn="l"/>
            <a:r>
              <a:rPr lang="en-US" sz="1600" dirty="0">
                <a:solidFill>
                  <a:schemeClr val="tx2">
                    <a:lumMod val="75000"/>
                  </a:schemeClr>
                </a:solidFill>
              </a:rPr>
              <a:t>Figure 6: Similarly, we can change cornering stiffness values by +- 40,000 with no change to final trajectory. </a:t>
            </a:r>
          </a:p>
        </p:txBody>
      </p:sp>
      <p:sp>
        <p:nvSpPr>
          <p:cNvPr id="53" name="TextBox 52">
            <a:extLst>
              <a:ext uri="{FF2B5EF4-FFF2-40B4-BE49-F238E27FC236}">
                <a16:creationId xmlns:a16="http://schemas.microsoft.com/office/drawing/2014/main" id="{CA67E492-325F-7C4E-AF7E-07BDF1DF7A19}"/>
              </a:ext>
            </a:extLst>
          </p:cNvPr>
          <p:cNvSpPr txBox="1"/>
          <p:nvPr/>
        </p:nvSpPr>
        <p:spPr>
          <a:xfrm>
            <a:off x="17678401" y="14579028"/>
            <a:ext cx="6913972" cy="584775"/>
          </a:xfrm>
          <a:prstGeom prst="rect">
            <a:avLst/>
          </a:prstGeom>
          <a:noFill/>
        </p:spPr>
        <p:txBody>
          <a:bodyPr wrap="square" rtlCol="0">
            <a:spAutoFit/>
          </a:bodyPr>
          <a:lstStyle/>
          <a:p>
            <a:pPr algn="l"/>
            <a:r>
              <a:rPr lang="en-US" sz="1600" dirty="0">
                <a:solidFill>
                  <a:schemeClr val="tx2">
                    <a:lumMod val="75000"/>
                  </a:schemeClr>
                </a:solidFill>
              </a:rPr>
              <a:t>Figure 7: Velocity variations as little as 1 m/s can lead to very different trajectories.</a:t>
            </a:r>
          </a:p>
        </p:txBody>
      </p:sp>
      <p:pic>
        <p:nvPicPr>
          <p:cNvPr id="36" name="Picture 35">
            <a:extLst>
              <a:ext uri="{FF2B5EF4-FFF2-40B4-BE49-F238E27FC236}">
                <a16:creationId xmlns:a16="http://schemas.microsoft.com/office/drawing/2014/main" id="{4C0D32A3-E626-5C47-8D17-FBF9408A9490}"/>
              </a:ext>
            </a:extLst>
          </p:cNvPr>
          <p:cNvPicPr>
            <a:picLocks noChangeAspect="1"/>
          </p:cNvPicPr>
          <p:nvPr/>
        </p:nvPicPr>
        <p:blipFill>
          <a:blip r:embed="rId14"/>
          <a:stretch>
            <a:fillRect/>
          </a:stretch>
        </p:blipFill>
        <p:spPr>
          <a:xfrm>
            <a:off x="22283200" y="16319753"/>
            <a:ext cx="4476422" cy="3357317"/>
          </a:xfrm>
          <a:prstGeom prst="rect">
            <a:avLst/>
          </a:prstGeom>
        </p:spPr>
      </p:pic>
      <p:pic>
        <p:nvPicPr>
          <p:cNvPr id="41" name="Picture 40">
            <a:extLst>
              <a:ext uri="{FF2B5EF4-FFF2-40B4-BE49-F238E27FC236}">
                <a16:creationId xmlns:a16="http://schemas.microsoft.com/office/drawing/2014/main" id="{F2F6D9EB-FDF1-9A4A-84B2-555990DADC9F}"/>
              </a:ext>
            </a:extLst>
          </p:cNvPr>
          <p:cNvPicPr>
            <a:picLocks noChangeAspect="1"/>
          </p:cNvPicPr>
          <p:nvPr/>
        </p:nvPicPr>
        <p:blipFill>
          <a:blip r:embed="rId15"/>
          <a:stretch>
            <a:fillRect/>
          </a:stretch>
        </p:blipFill>
        <p:spPr>
          <a:xfrm>
            <a:off x="16825212" y="16322059"/>
            <a:ext cx="4476422" cy="3357317"/>
          </a:xfrm>
          <a:prstGeom prst="rect">
            <a:avLst/>
          </a:prstGeom>
        </p:spPr>
      </p:pic>
      <p:sp>
        <p:nvSpPr>
          <p:cNvPr id="61" name="TextBox 60">
            <a:extLst>
              <a:ext uri="{FF2B5EF4-FFF2-40B4-BE49-F238E27FC236}">
                <a16:creationId xmlns:a16="http://schemas.microsoft.com/office/drawing/2014/main" id="{3491C6A2-264D-4045-9538-196C21055EF1}"/>
              </a:ext>
            </a:extLst>
          </p:cNvPr>
          <p:cNvSpPr txBox="1"/>
          <p:nvPr/>
        </p:nvSpPr>
        <p:spPr>
          <a:xfrm>
            <a:off x="27009560" y="16513450"/>
            <a:ext cx="5029200" cy="3046988"/>
          </a:xfrm>
          <a:prstGeom prst="rect">
            <a:avLst/>
          </a:prstGeom>
          <a:noFill/>
        </p:spPr>
        <p:txBody>
          <a:bodyPr wrap="square" rtlCol="0">
            <a:spAutoFit/>
          </a:bodyPr>
          <a:lstStyle/>
          <a:p>
            <a:pPr marL="342943" indent="-342943" algn="l">
              <a:buFont typeface="Arial" panose="020B0604020202020204" pitchFamily="34" charset="0"/>
              <a:buChar char="•"/>
            </a:pPr>
            <a:r>
              <a:rPr lang="en-US" b="0" i="0" dirty="0">
                <a:solidFill>
                  <a:schemeClr val="accent6"/>
                </a:solidFill>
              </a:rPr>
              <a:t>Oncoming vehicle traveling at 15 m/s in passing lane introduced</a:t>
            </a:r>
          </a:p>
          <a:p>
            <a:pPr marL="342943" indent="-342943" algn="l">
              <a:buFont typeface="Arial" panose="020B0604020202020204" pitchFamily="34" charset="0"/>
              <a:buChar char="•"/>
            </a:pPr>
            <a:r>
              <a:rPr lang="en-US" b="0" i="0" dirty="0">
                <a:solidFill>
                  <a:schemeClr val="accent6"/>
                </a:solidFill>
              </a:rPr>
              <a:t>For certain scenarios, no feasible trajectory computed at current longitudinal speed</a:t>
            </a:r>
          </a:p>
          <a:p>
            <a:pPr marL="342943" indent="-342943" algn="l">
              <a:buFont typeface="Arial" panose="020B0604020202020204" pitchFamily="34" charset="0"/>
              <a:buChar char="•"/>
            </a:pPr>
            <a:r>
              <a:rPr lang="en-US" b="0" i="0" dirty="0">
                <a:solidFill>
                  <a:schemeClr val="accent6"/>
                </a:solidFill>
              </a:rPr>
              <a:t>Longitudinal speed controller needed to safely navigate all potential passing scenarios</a:t>
            </a:r>
          </a:p>
        </p:txBody>
      </p:sp>
      <p:sp>
        <p:nvSpPr>
          <p:cNvPr id="64" name="TextBox 63">
            <a:extLst>
              <a:ext uri="{FF2B5EF4-FFF2-40B4-BE49-F238E27FC236}">
                <a16:creationId xmlns:a16="http://schemas.microsoft.com/office/drawing/2014/main" id="{2C0C9A5C-AF82-0749-A146-D72EE79A0CCF}"/>
              </a:ext>
            </a:extLst>
          </p:cNvPr>
          <p:cNvSpPr txBox="1"/>
          <p:nvPr/>
        </p:nvSpPr>
        <p:spPr>
          <a:xfrm>
            <a:off x="17104614" y="19687105"/>
            <a:ext cx="14864520" cy="338554"/>
          </a:xfrm>
          <a:prstGeom prst="rect">
            <a:avLst/>
          </a:prstGeom>
          <a:noFill/>
        </p:spPr>
        <p:txBody>
          <a:bodyPr wrap="square" rtlCol="0">
            <a:spAutoFit/>
          </a:bodyPr>
          <a:lstStyle/>
          <a:p>
            <a:pPr algn="l"/>
            <a:r>
              <a:rPr lang="en-US" sz="1600" dirty="0">
                <a:solidFill>
                  <a:schemeClr val="tx2">
                    <a:lumMod val="75000"/>
                  </a:schemeClr>
                </a:solidFill>
              </a:rPr>
              <a:t>Figures 8,9: Keeping a constant speed, the vehicle can’t find a feasible trajectory for certain scenarios.</a:t>
            </a:r>
          </a:p>
        </p:txBody>
      </p:sp>
      <p:sp>
        <p:nvSpPr>
          <p:cNvPr id="65" name="TextBox 64">
            <a:extLst>
              <a:ext uri="{FF2B5EF4-FFF2-40B4-BE49-F238E27FC236}">
                <a16:creationId xmlns:a16="http://schemas.microsoft.com/office/drawing/2014/main" id="{468360A7-EA1C-1644-9F1B-0B5390C97523}"/>
              </a:ext>
            </a:extLst>
          </p:cNvPr>
          <p:cNvSpPr txBox="1"/>
          <p:nvPr/>
        </p:nvSpPr>
        <p:spPr>
          <a:xfrm>
            <a:off x="1371600" y="28594820"/>
            <a:ext cx="7416798" cy="584775"/>
          </a:xfrm>
          <a:prstGeom prst="rect">
            <a:avLst/>
          </a:prstGeom>
          <a:noFill/>
        </p:spPr>
        <p:txBody>
          <a:bodyPr wrap="square" rtlCol="0">
            <a:spAutoFit/>
          </a:bodyPr>
          <a:lstStyle/>
          <a:p>
            <a:pPr algn="l"/>
            <a:r>
              <a:rPr lang="en-US" sz="1600" dirty="0">
                <a:solidFill>
                  <a:schemeClr val="tx2">
                    <a:lumMod val="75000"/>
                  </a:schemeClr>
                </a:solidFill>
              </a:rPr>
              <a:t>Figure 1: Overall trajectory (blue) and planned trajectories at each time step (yellow) generated by MPC in overtaking of a single slower vehicle. </a:t>
            </a:r>
          </a:p>
        </p:txBody>
      </p:sp>
      <p:sp>
        <p:nvSpPr>
          <p:cNvPr id="66" name="TextBox 65">
            <a:extLst>
              <a:ext uri="{FF2B5EF4-FFF2-40B4-BE49-F238E27FC236}">
                <a16:creationId xmlns:a16="http://schemas.microsoft.com/office/drawing/2014/main" id="{DD8FDCBA-F487-1149-BD74-D46B8ED59FA2}"/>
              </a:ext>
            </a:extLst>
          </p:cNvPr>
          <p:cNvSpPr txBox="1"/>
          <p:nvPr/>
        </p:nvSpPr>
        <p:spPr>
          <a:xfrm>
            <a:off x="9131297" y="28595590"/>
            <a:ext cx="6807198" cy="584775"/>
          </a:xfrm>
          <a:prstGeom prst="rect">
            <a:avLst/>
          </a:prstGeom>
          <a:noFill/>
        </p:spPr>
        <p:txBody>
          <a:bodyPr wrap="square" rtlCol="0">
            <a:spAutoFit/>
          </a:bodyPr>
          <a:lstStyle/>
          <a:p>
            <a:pPr algn="l"/>
            <a:r>
              <a:rPr lang="en-US" sz="1600" dirty="0">
                <a:solidFill>
                  <a:schemeClr val="tx2">
                    <a:lumMod val="75000"/>
                  </a:schemeClr>
                </a:solidFill>
              </a:rPr>
              <a:t>Figure 2: The vehicle stays well within the stable handling envelope for the entire maneuver.</a:t>
            </a:r>
          </a:p>
        </p:txBody>
      </p:sp>
      <p:sp>
        <p:nvSpPr>
          <p:cNvPr id="67" name="TextBox 66">
            <a:extLst>
              <a:ext uri="{FF2B5EF4-FFF2-40B4-BE49-F238E27FC236}">
                <a16:creationId xmlns:a16="http://schemas.microsoft.com/office/drawing/2014/main" id="{BB233490-D885-1148-B595-803A51A3287F}"/>
              </a:ext>
            </a:extLst>
          </p:cNvPr>
          <p:cNvSpPr txBox="1"/>
          <p:nvPr/>
        </p:nvSpPr>
        <p:spPr>
          <a:xfrm>
            <a:off x="11049003" y="34915297"/>
            <a:ext cx="4702215" cy="830997"/>
          </a:xfrm>
          <a:prstGeom prst="rect">
            <a:avLst/>
          </a:prstGeom>
          <a:noFill/>
        </p:spPr>
        <p:txBody>
          <a:bodyPr wrap="square" rtlCol="0">
            <a:spAutoFit/>
          </a:bodyPr>
          <a:lstStyle/>
          <a:p>
            <a:pPr algn="l"/>
            <a:r>
              <a:rPr lang="en-US" sz="1600" dirty="0">
                <a:solidFill>
                  <a:schemeClr val="tx2">
                    <a:lumMod val="75000"/>
                  </a:schemeClr>
                </a:solidFill>
              </a:rPr>
              <a:t>Figure 3: The vehicle incurs various costs throughout the simulation to ensure a safe and feasible trajectory is always followed.</a:t>
            </a:r>
          </a:p>
        </p:txBody>
      </p:sp>
      <p:sp>
        <p:nvSpPr>
          <p:cNvPr id="68" name="TextBox 67">
            <a:extLst>
              <a:ext uri="{FF2B5EF4-FFF2-40B4-BE49-F238E27FC236}">
                <a16:creationId xmlns:a16="http://schemas.microsoft.com/office/drawing/2014/main" id="{7C2A8A49-41F6-FF4E-9C5B-5F888288ED4B}"/>
              </a:ext>
            </a:extLst>
          </p:cNvPr>
          <p:cNvSpPr txBox="1"/>
          <p:nvPr/>
        </p:nvSpPr>
        <p:spPr>
          <a:xfrm>
            <a:off x="643484" y="36764628"/>
            <a:ext cx="7924795" cy="584775"/>
          </a:xfrm>
          <a:prstGeom prst="rect">
            <a:avLst/>
          </a:prstGeom>
          <a:noFill/>
        </p:spPr>
        <p:txBody>
          <a:bodyPr wrap="square" rtlCol="0">
            <a:spAutoFit/>
          </a:bodyPr>
          <a:lstStyle/>
          <a:p>
            <a:pPr algn="l"/>
            <a:r>
              <a:rPr lang="en-US" sz="1600" dirty="0">
                <a:solidFill>
                  <a:schemeClr val="tx2">
                    <a:lumMod val="75000"/>
                  </a:schemeClr>
                </a:solidFill>
              </a:rPr>
              <a:t>Figure 4: Screenshot of animation of overtaking maneuver. The entire trajectory is plotted on the left, while a vehicle-fixed frame is shown on the right.</a:t>
            </a:r>
          </a:p>
        </p:txBody>
      </p:sp>
      <p:pic>
        <p:nvPicPr>
          <p:cNvPr id="71" name="Graphic 70">
            <a:extLst>
              <a:ext uri="{FF2B5EF4-FFF2-40B4-BE49-F238E27FC236}">
                <a16:creationId xmlns:a16="http://schemas.microsoft.com/office/drawing/2014/main" id="{80FCEF53-8614-6E45-9142-AE59785372FD}"/>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0881378" y="34975582"/>
            <a:ext cx="1711995" cy="2225594"/>
          </a:xfrm>
          <a:prstGeom prst="rect">
            <a:avLst/>
          </a:prstGeom>
        </p:spPr>
      </p:pic>
      <p:pic>
        <p:nvPicPr>
          <p:cNvPr id="73" name="Graphic 72">
            <a:extLst>
              <a:ext uri="{FF2B5EF4-FFF2-40B4-BE49-F238E27FC236}">
                <a16:creationId xmlns:a16="http://schemas.microsoft.com/office/drawing/2014/main" id="{D5F32F9D-69F2-F34A-BC97-E42D90C9F002}"/>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633617" y="34973522"/>
            <a:ext cx="1715170" cy="2229721"/>
          </a:xfrm>
          <a:prstGeom prst="rect">
            <a:avLst/>
          </a:prstGeom>
        </p:spPr>
      </p:pic>
      <p:sp>
        <p:nvSpPr>
          <p:cNvPr id="55" name="TextBox 54">
            <a:extLst>
              <a:ext uri="{FF2B5EF4-FFF2-40B4-BE49-F238E27FC236}">
                <a16:creationId xmlns:a16="http://schemas.microsoft.com/office/drawing/2014/main" id="{DD8FDCBA-F487-1149-BD74-D46B8ED59FA2}"/>
              </a:ext>
            </a:extLst>
          </p:cNvPr>
          <p:cNvSpPr txBox="1"/>
          <p:nvPr/>
        </p:nvSpPr>
        <p:spPr>
          <a:xfrm>
            <a:off x="18709310" y="35624935"/>
            <a:ext cx="7808293" cy="1385379"/>
          </a:xfrm>
          <a:prstGeom prst="rect">
            <a:avLst/>
          </a:prstGeom>
          <a:noFill/>
        </p:spPr>
        <p:txBody>
          <a:bodyPr wrap="square" rtlCol="0">
            <a:spAutoFit/>
          </a:bodyPr>
          <a:lstStyle/>
          <a:p>
            <a:pPr algn="l"/>
            <a:r>
              <a:rPr lang="en-US" sz="2801" dirty="0">
                <a:solidFill>
                  <a:schemeClr val="tx2">
                    <a:lumMod val="75000"/>
                  </a:schemeClr>
                </a:solidFill>
              </a:rPr>
              <a:t>Use the scanner on your phone to check out a cool animation or to poke through our code. Thanks for stopping by our poster!</a:t>
            </a:r>
          </a:p>
        </p:txBody>
      </p:sp>
      <p:sp>
        <p:nvSpPr>
          <p:cNvPr id="13" name="Freeform 12"/>
          <p:cNvSpPr/>
          <p:nvPr/>
        </p:nvSpPr>
        <p:spPr bwMode="auto">
          <a:xfrm>
            <a:off x="10498803" y="35752368"/>
            <a:ext cx="7998749" cy="871094"/>
          </a:xfrm>
          <a:custGeom>
            <a:avLst/>
            <a:gdLst>
              <a:gd name="connsiteX0" fmla="*/ 7600950 w 7600950"/>
              <a:gd name="connsiteY0" fmla="*/ 1103609 h 1902454"/>
              <a:gd name="connsiteX1" fmla="*/ 5467350 w 7600950"/>
              <a:gd name="connsiteY1" fmla="*/ 17759 h 1902454"/>
              <a:gd name="connsiteX2" fmla="*/ 2552700 w 7600950"/>
              <a:gd name="connsiteY2" fmla="*/ 1884659 h 1902454"/>
              <a:gd name="connsiteX3" fmla="*/ 0 w 7600950"/>
              <a:gd name="connsiteY3" fmla="*/ 932159 h 1902454"/>
            </a:gdLst>
            <a:ahLst/>
            <a:cxnLst>
              <a:cxn ang="0">
                <a:pos x="connsiteX0" y="connsiteY0"/>
              </a:cxn>
              <a:cxn ang="0">
                <a:pos x="connsiteX1" y="connsiteY1"/>
              </a:cxn>
              <a:cxn ang="0">
                <a:pos x="connsiteX2" y="connsiteY2"/>
              </a:cxn>
              <a:cxn ang="0">
                <a:pos x="connsiteX3" y="connsiteY3"/>
              </a:cxn>
            </a:cxnLst>
            <a:rect l="l" t="t" r="r" b="b"/>
            <a:pathLst>
              <a:path w="7600950" h="1902454">
                <a:moveTo>
                  <a:pt x="7600950" y="1103609"/>
                </a:moveTo>
                <a:cubicBezTo>
                  <a:pt x="6954837" y="495596"/>
                  <a:pt x="6308725" y="-112416"/>
                  <a:pt x="5467350" y="17759"/>
                </a:cubicBezTo>
                <a:cubicBezTo>
                  <a:pt x="4625975" y="147934"/>
                  <a:pt x="3463925" y="1732259"/>
                  <a:pt x="2552700" y="1884659"/>
                </a:cubicBezTo>
                <a:cubicBezTo>
                  <a:pt x="1641475" y="2037059"/>
                  <a:pt x="166687" y="1167109"/>
                  <a:pt x="0" y="932159"/>
                </a:cubicBezTo>
              </a:path>
            </a:pathLst>
          </a:custGeom>
          <a:noFill/>
          <a:ln w="63500" cap="flat" cmpd="sng" algn="ctr">
            <a:solidFill>
              <a:schemeClr val="tx2">
                <a:lumMod val="75000"/>
              </a:schemeClr>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defTabSz="914513"/>
            <a:endParaRPr lang="en-US">
              <a:latin typeface="Arial" pitchFamily="-106" charset="0"/>
              <a:ea typeface="ＭＳ Ｐゴシック" pitchFamily="-106" charset="-128"/>
              <a:cs typeface="ＭＳ Ｐゴシック" pitchFamily="-106" charset="-128"/>
            </a:endParaRPr>
          </a:p>
        </p:txBody>
      </p:sp>
      <p:sp>
        <p:nvSpPr>
          <p:cNvPr id="59" name="Freeform 58"/>
          <p:cNvSpPr/>
          <p:nvPr/>
        </p:nvSpPr>
        <p:spPr bwMode="auto">
          <a:xfrm flipH="1">
            <a:off x="26305845" y="35875970"/>
            <a:ext cx="4402755" cy="871094"/>
          </a:xfrm>
          <a:custGeom>
            <a:avLst/>
            <a:gdLst>
              <a:gd name="connsiteX0" fmla="*/ 7600950 w 7600950"/>
              <a:gd name="connsiteY0" fmla="*/ 1103609 h 1902454"/>
              <a:gd name="connsiteX1" fmla="*/ 5467350 w 7600950"/>
              <a:gd name="connsiteY1" fmla="*/ 17759 h 1902454"/>
              <a:gd name="connsiteX2" fmla="*/ 2552700 w 7600950"/>
              <a:gd name="connsiteY2" fmla="*/ 1884659 h 1902454"/>
              <a:gd name="connsiteX3" fmla="*/ 0 w 7600950"/>
              <a:gd name="connsiteY3" fmla="*/ 932159 h 1902454"/>
            </a:gdLst>
            <a:ahLst/>
            <a:cxnLst>
              <a:cxn ang="0">
                <a:pos x="connsiteX0" y="connsiteY0"/>
              </a:cxn>
              <a:cxn ang="0">
                <a:pos x="connsiteX1" y="connsiteY1"/>
              </a:cxn>
              <a:cxn ang="0">
                <a:pos x="connsiteX2" y="connsiteY2"/>
              </a:cxn>
              <a:cxn ang="0">
                <a:pos x="connsiteX3" y="connsiteY3"/>
              </a:cxn>
            </a:cxnLst>
            <a:rect l="l" t="t" r="r" b="b"/>
            <a:pathLst>
              <a:path w="7600950" h="1902454">
                <a:moveTo>
                  <a:pt x="7600950" y="1103609"/>
                </a:moveTo>
                <a:cubicBezTo>
                  <a:pt x="6954837" y="495596"/>
                  <a:pt x="6308725" y="-112416"/>
                  <a:pt x="5467350" y="17759"/>
                </a:cubicBezTo>
                <a:cubicBezTo>
                  <a:pt x="4625975" y="147934"/>
                  <a:pt x="3463925" y="1732259"/>
                  <a:pt x="2552700" y="1884659"/>
                </a:cubicBezTo>
                <a:cubicBezTo>
                  <a:pt x="1641475" y="2037059"/>
                  <a:pt x="166687" y="1167109"/>
                  <a:pt x="0" y="932159"/>
                </a:cubicBezTo>
              </a:path>
            </a:pathLst>
          </a:custGeom>
          <a:noFill/>
          <a:ln w="63500" cap="flat" cmpd="sng" algn="ctr">
            <a:solidFill>
              <a:schemeClr val="tx2">
                <a:lumMod val="75000"/>
              </a:schemeClr>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defTabSz="914513"/>
            <a:endParaRPr lang="en-US">
              <a:latin typeface="Arial" pitchFamily="-106" charset="0"/>
              <a:ea typeface="ＭＳ Ｐゴシック" pitchFamily="-106" charset="-128"/>
              <a:cs typeface="ＭＳ Ｐゴシック" pitchFamily="-106" charset="-128"/>
            </a:endParaRPr>
          </a:p>
        </p:txBody>
      </p:sp>
      <p:sp>
        <p:nvSpPr>
          <p:cNvPr id="72" name="TextBox 71">
            <a:extLst>
              <a:ext uri="{FF2B5EF4-FFF2-40B4-BE49-F238E27FC236}">
                <a16:creationId xmlns:a16="http://schemas.microsoft.com/office/drawing/2014/main" id="{56592542-F935-2C48-B6F7-5DDC2B271B29}"/>
              </a:ext>
            </a:extLst>
          </p:cNvPr>
          <p:cNvSpPr txBox="1"/>
          <p:nvPr/>
        </p:nvSpPr>
        <p:spPr>
          <a:xfrm>
            <a:off x="17036126" y="30217646"/>
            <a:ext cx="14864520" cy="338554"/>
          </a:xfrm>
          <a:prstGeom prst="rect">
            <a:avLst/>
          </a:prstGeom>
          <a:noFill/>
        </p:spPr>
        <p:txBody>
          <a:bodyPr wrap="square" rtlCol="0">
            <a:spAutoFit/>
          </a:bodyPr>
          <a:lstStyle/>
          <a:p>
            <a:pPr algn="l"/>
            <a:r>
              <a:rPr lang="en-US" sz="1600" dirty="0">
                <a:solidFill>
                  <a:schemeClr val="tx2">
                    <a:lumMod val="75000"/>
                  </a:schemeClr>
                </a:solidFill>
              </a:rPr>
              <a:t>Figures 10,11,12: With longitudinal velocity changes, the vehicle can now safely and stably navigate this overtaking maneuver.</a:t>
            </a:r>
          </a:p>
        </p:txBody>
      </p:sp>
      <p:pic>
        <p:nvPicPr>
          <p:cNvPr id="79" name="Picture 78">
            <a:extLst>
              <a:ext uri="{FF2B5EF4-FFF2-40B4-BE49-F238E27FC236}">
                <a16:creationId xmlns:a16="http://schemas.microsoft.com/office/drawing/2014/main" id="{E328AC1D-E364-4F4A-A36C-18B0AE187750}"/>
              </a:ext>
            </a:extLst>
          </p:cNvPr>
          <p:cNvPicPr>
            <a:picLocks noChangeAspect="1"/>
          </p:cNvPicPr>
          <p:nvPr/>
        </p:nvPicPr>
        <p:blipFill>
          <a:blip r:embed="rId20"/>
          <a:stretch>
            <a:fillRect/>
          </a:stretch>
        </p:blipFill>
        <p:spPr>
          <a:xfrm>
            <a:off x="22274211" y="26848625"/>
            <a:ext cx="4476422" cy="3357317"/>
          </a:xfrm>
          <a:prstGeom prst="rect">
            <a:avLst/>
          </a:prstGeom>
        </p:spPr>
      </p:pic>
      <p:pic>
        <p:nvPicPr>
          <p:cNvPr id="80" name="Picture 79">
            <a:extLst>
              <a:ext uri="{FF2B5EF4-FFF2-40B4-BE49-F238E27FC236}">
                <a16:creationId xmlns:a16="http://schemas.microsoft.com/office/drawing/2014/main" id="{1F75421A-C71B-F640-B73F-D2D2150B8205}"/>
              </a:ext>
            </a:extLst>
          </p:cNvPr>
          <p:cNvPicPr>
            <a:picLocks noChangeAspect="1"/>
          </p:cNvPicPr>
          <p:nvPr/>
        </p:nvPicPr>
        <p:blipFill>
          <a:blip r:embed="rId21"/>
          <a:stretch>
            <a:fillRect/>
          </a:stretch>
        </p:blipFill>
        <p:spPr>
          <a:xfrm>
            <a:off x="27270611" y="26871035"/>
            <a:ext cx="4476422" cy="3357317"/>
          </a:xfrm>
          <a:prstGeom prst="rect">
            <a:avLst/>
          </a:prstGeom>
        </p:spPr>
      </p:pic>
      <p:pic>
        <p:nvPicPr>
          <p:cNvPr id="81" name="Picture 80">
            <a:extLst>
              <a:ext uri="{FF2B5EF4-FFF2-40B4-BE49-F238E27FC236}">
                <a16:creationId xmlns:a16="http://schemas.microsoft.com/office/drawing/2014/main" id="{8F827EE8-F229-5D4E-B748-7915911484A4}"/>
              </a:ext>
            </a:extLst>
          </p:cNvPr>
          <p:cNvPicPr>
            <a:picLocks noChangeAspect="1"/>
          </p:cNvPicPr>
          <p:nvPr/>
        </p:nvPicPr>
        <p:blipFill>
          <a:blip r:embed="rId22"/>
          <a:stretch>
            <a:fillRect/>
          </a:stretch>
        </p:blipFill>
        <p:spPr>
          <a:xfrm>
            <a:off x="16825212" y="26832795"/>
            <a:ext cx="4476422" cy="3357317"/>
          </a:xfrm>
          <a:prstGeom prst="rect">
            <a:avLst/>
          </a:prstGeom>
        </p:spPr>
      </p:pic>
    </p:spTree>
  </p:cSld>
  <p:clrMapOvr>
    <a:masterClrMapping/>
  </p:clrMapOvr>
</p:sld>
</file>

<file path=ppt/theme/theme1.xml><?xml version="1.0" encoding="utf-8"?>
<a:theme xmlns:a="http://schemas.openxmlformats.org/drawingml/2006/main" name="Blank Presentation">
  <a:themeElements>
    <a:clrScheme name="Custom 3">
      <a:dk1>
        <a:srgbClr val="0079C1"/>
      </a:dk1>
      <a:lt1>
        <a:srgbClr val="FFFFFF"/>
      </a:lt1>
      <a:dk2>
        <a:srgbClr val="6A737B"/>
      </a:dk2>
      <a:lt2>
        <a:srgbClr val="FFFFFF"/>
      </a:lt2>
      <a:accent1>
        <a:srgbClr val="F6A01A"/>
      </a:accent1>
      <a:accent2>
        <a:srgbClr val="FFC425"/>
      </a:accent2>
      <a:accent3>
        <a:srgbClr val="00A4E4"/>
      </a:accent3>
      <a:accent4>
        <a:srgbClr val="5E9732"/>
      </a:accent4>
      <a:accent5>
        <a:srgbClr val="8DC63F"/>
      </a:accent5>
      <a:accent6>
        <a:srgbClr val="000000"/>
      </a:accent6>
      <a:hlink>
        <a:srgbClr val="00A4E4"/>
      </a:hlink>
      <a:folHlink>
        <a:srgbClr val="F6A01A"/>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21592</TotalTime>
  <Words>1307</Words>
  <Application>Microsoft Macintosh PowerPoint</Application>
  <PresentationFormat>Custom</PresentationFormat>
  <Paragraphs>160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 Math</vt:lpstr>
      <vt:lpstr>Blank Presentation</vt:lpstr>
      <vt:lpstr>PowerPoint Presentation</vt:lpstr>
    </vt:vector>
  </TitlesOfParts>
  <Company>Bill Gillies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42x42 Poster Template</dc:title>
  <dc:subject>Template of the NREL poster presentation size 42x42, color white</dc:subject>
  <dc:creator>NREL Communications Office</dc:creator>
  <cp:lastModifiedBy>Andrew James Shoats</cp:lastModifiedBy>
  <cp:revision>242</cp:revision>
  <cp:lastPrinted>2011-01-06T23:25:15Z</cp:lastPrinted>
  <dcterms:created xsi:type="dcterms:W3CDTF">2009-08-19T15:15:49Z</dcterms:created>
  <dcterms:modified xsi:type="dcterms:W3CDTF">2019-06-26T18:08:43Z</dcterms:modified>
</cp:coreProperties>
</file>