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57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64088" autoAdjust="0"/>
  </p:normalViewPr>
  <p:slideViewPr>
    <p:cSldViewPr snapToObjects="1">
      <p:cViewPr varScale="1">
        <p:scale>
          <a:sx n="73" d="100"/>
          <a:sy n="73" d="100"/>
        </p:scale>
        <p:origin x="21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Bring</a:t>
            </a:r>
            <a:r>
              <a:rPr lang="en-US" baseline="0" dirty="0" smtClean="0"/>
              <a:t> </a:t>
            </a:r>
            <a:r>
              <a:rPr lang="en-US" dirty="0" smtClean="0"/>
              <a:t>a few playing cards</a:t>
            </a:r>
            <a:r>
              <a:rPr lang="en-US" baseline="0" dirty="0" smtClean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Bring a copy of the yellow pages. Make sure the page numbers on the “</a:t>
            </a:r>
            <a:r>
              <a:rPr lang="en-US" b="1" baseline="0" dirty="0" smtClean="0"/>
              <a:t>Searching</a:t>
            </a:r>
            <a:r>
              <a:rPr lang="en-US" baseline="0" dirty="0" smtClean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Work out c and n0 for each of the examples on the quiz.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[Review algorithm using cards</a:t>
            </a:r>
            <a:r>
              <a:rPr lang="en-US" baseline="0" dirty="0" smtClean="0"/>
              <a:t> or BIG LETTERS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 smtClean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 smtClean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 smtClean="0"/>
              <a:t>Bubble </a:t>
            </a:r>
            <a:r>
              <a:rPr lang="en-US" baseline="0" smtClean="0"/>
              <a:t>elements up from </a:t>
            </a:r>
            <a:r>
              <a:rPr lang="en-US" baseline="0" dirty="0" smtClean="0"/>
              <a:t>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 smtClean="0"/>
              <a:t>Put that element at rightful location in sorted part.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2697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BEFORE animating any bullets:</a:t>
            </a:r>
          </a:p>
          <a:p>
            <a:r>
              <a:rPr lang="en-US" dirty="0" smtClean="0"/>
              <a:t>	Ask student</a:t>
            </a:r>
            <a:r>
              <a:rPr lang="en-US" baseline="0" dirty="0" smtClean="0"/>
              <a:t> to find China Express’s number; time them. (You may need to hint that they go to the restaurant section… they don’t understand phone books </a:t>
            </a:r>
            <a:r>
              <a:rPr lang="en-US" baseline="0" dirty="0" smtClean="0">
                <a:sym typeface="Wingdings" panose="05000000000000000000" pitchFamily="2" charset="2"/>
              </a:rPr>
              <a:t> )</a:t>
            </a:r>
            <a:endParaRPr lang="en-US" baseline="0" dirty="0" smtClean="0"/>
          </a:p>
          <a:p>
            <a:r>
              <a:rPr lang="en-US" baseline="0" dirty="0" smtClean="0"/>
              <a:t>	Ask if anyone thinks they can beat that time. (page 337 of yellow book 2008-2009 phone book)</a:t>
            </a:r>
          </a:p>
          <a:p>
            <a:r>
              <a:rPr lang="en-US" baseline="0" dirty="0" smtClean="0"/>
              <a:t>	Ask them to find who has the number 208-2063.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208-2063  </a:t>
            </a:r>
            <a:r>
              <a:rPr lang="en-US" dirty="0" smtClean="0"/>
              <a:t>is Precision</a:t>
            </a:r>
            <a:r>
              <a:rPr lang="en-US" baseline="0" dirty="0" smtClean="0"/>
              <a:t> Lawn Plus (page 252 of yellow book 2008-2009 phone book)</a:t>
            </a:r>
            <a:endParaRPr lang="en-US" dirty="0" smtClean="0"/>
          </a:p>
          <a:p>
            <a:r>
              <a:rPr lang="en-US" dirty="0" smtClean="0"/>
              <a:t>Then build by major bullet</a:t>
            </a:r>
          </a:p>
          <a:p>
            <a:endParaRPr lang="en-US" dirty="0" smtClean="0"/>
          </a:p>
          <a:p>
            <a:r>
              <a:rPr lang="en-US" smtClean="0"/>
              <a:t>- n, for n items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3E3CB-DDDF-49E9-ADDA-08BE21B86C48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474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 smtClean="0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Odd</a:t>
            </a:r>
            <a:r>
              <a:rPr lang="en-US" baseline="0" dirty="0" smtClean="0"/>
              <a:t> term, "sorting".  Knuth:  He was sort of out of sorts from sorting that sort of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                               My boss ordered me to order a new tape drive so we can order our data several orders of magnitude faster.</a:t>
            </a: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259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39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Review algorithm with a few of the cards</a:t>
            </a:r>
            <a:r>
              <a:rPr lang="en-US" baseline="0" dirty="0" smtClean="0"/>
              <a:t> or preferably the BIG LETTERS or big numbers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Look at </a:t>
            </a:r>
            <a:r>
              <a:rPr lang="en-US" dirty="0" err="1" smtClean="0"/>
              <a:t>sortAndSearch.SelectionSort</a:t>
            </a:r>
            <a:r>
              <a:rPr lang="en-US" dirty="0" smtClean="0"/>
              <a:t>(), briefly explain use of generic 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 smtClean="0"/>
              <a:t>Start iterating from index</a:t>
            </a:r>
            <a:r>
              <a:rPr lang="en-US" baseline="0" dirty="0" smtClean="0"/>
              <a:t> 0 (</a:t>
            </a:r>
            <a:r>
              <a:rPr lang="en-US" baseline="0" dirty="0" err="1" smtClean="0"/>
              <a:t>firstUnsortedIndex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Courier New" charset="0"/>
              <a:buChar char="o"/>
            </a:pPr>
            <a:r>
              <a:rPr lang="en-US" dirty="0" smtClean="0"/>
              <a:t>Smallest</a:t>
            </a:r>
            <a:r>
              <a:rPr lang="en-US" baseline="0" dirty="0" smtClean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 smtClean="0"/>
              <a:t>When smallest remaining element is found, swap with value at index from outer loop (</a:t>
            </a:r>
            <a:r>
              <a:rPr lang="en-US" baseline="0" dirty="0" err="1" smtClean="0"/>
              <a:t>firstUnsortedIndex</a:t>
            </a:r>
            <a:r>
              <a:rPr lang="en-US" baseline="0" dirty="0" smtClean="0"/>
              <a:t>).</a:t>
            </a:r>
          </a:p>
          <a:p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35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[Plot data on whiteboard after they’re done]</a:t>
            </a:r>
          </a:p>
          <a:p>
            <a:r>
              <a:rPr lang="en-US" dirty="0" smtClean="0"/>
              <a:t>[Or use Excel]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- Remember </a:t>
            </a:r>
            <a:r>
              <a:rPr lang="en-US" dirty="0" err="1" smtClean="0"/>
              <a:t>Shlemiel</a:t>
            </a:r>
            <a:r>
              <a:rPr lang="en-US" dirty="0" smtClean="0"/>
              <a:t>.  His technique worked well for small inputs (i.e., short roads), but got worse and worse.</a:t>
            </a:r>
          </a:p>
          <a:p>
            <a:r>
              <a:rPr lang="en-US" dirty="0" smtClean="0"/>
              <a:t>Handy fact is animated.  Note that we can derive the fact for even n by working outside in.</a:t>
            </a:r>
          </a:p>
          <a:p>
            <a:endParaRPr lang="en-US" dirty="0" smtClean="0"/>
          </a:p>
          <a:p>
            <a:r>
              <a:rPr lang="en-US" dirty="0" smtClean="0"/>
              <a:t>Have them work on Q2-6.  Solve Q7 together on board.</a:t>
            </a:r>
          </a:p>
          <a:p>
            <a:r>
              <a:rPr lang="en-US" dirty="0" smtClean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Tuesday, May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Tuesday, May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Tuesday, May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Tuesday, May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Tuesday, May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Tuesday, May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Tuesday, May 10,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Tuesday, May 10,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Tuesday, May 10,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Tuesday, May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Tuesday, May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Tuesday, May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Searching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4104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Checkout </a:t>
            </a:r>
            <a:r>
              <a:rPr lang="en-US" sz="2400" i="1" dirty="0" err="1"/>
              <a:t>SortingAndSearching</a:t>
            </a:r>
            <a:r>
              <a:rPr lang="en-US" sz="2400" i="1" dirty="0"/>
              <a:t> </a:t>
            </a:r>
            <a:r>
              <a:rPr lang="en-US" sz="2400" dirty="0"/>
              <a:t>project from 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Big-Oh Notation</a:t>
            </a:r>
            <a:endParaRPr lang="en-US" dirty="0"/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analysis of algorithms we care about differences between algorithms on very large inputs</a:t>
            </a:r>
          </a:p>
          <a:p>
            <a:endParaRPr lang="en-US" dirty="0" smtClean="0"/>
          </a:p>
          <a:p>
            <a:r>
              <a:rPr lang="en-US" dirty="0" smtClean="0"/>
              <a:t>We say, “selection sort takes on the order of n</a:t>
            </a:r>
            <a:r>
              <a:rPr lang="en-US" baseline="30000" dirty="0" smtClean="0"/>
              <a:t>2</a:t>
            </a:r>
            <a:r>
              <a:rPr lang="en-US" dirty="0" smtClean="0"/>
              <a:t> steps”</a:t>
            </a:r>
          </a:p>
          <a:p>
            <a:endParaRPr lang="en-US" dirty="0" smtClean="0"/>
          </a:p>
          <a:p>
            <a:r>
              <a:rPr lang="en-US" dirty="0" smtClean="0"/>
              <a:t>Big-Oh gives a formal definition for</a:t>
            </a:r>
            <a:br>
              <a:rPr lang="en-US" dirty="0" smtClean="0"/>
            </a:br>
            <a:r>
              <a:rPr lang="en-US" dirty="0" smtClean="0"/>
              <a:t>“on the order of”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Formally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We write </a:t>
            </a:r>
            <a:r>
              <a:rPr lang="en-US" sz="2400" dirty="0" smtClean="0">
                <a:solidFill>
                  <a:schemeClr val="accent3"/>
                </a:solidFill>
              </a:rPr>
              <a:t>f(n) = O(g(n))</a:t>
            </a:r>
            <a:r>
              <a:rPr lang="en-US" sz="2400" dirty="0" smtClean="0"/>
              <a:t>, and </a:t>
            </a:r>
            <a:br>
              <a:rPr lang="en-US" sz="2400" dirty="0" smtClean="0"/>
            </a:br>
            <a:r>
              <a:rPr lang="en-US" sz="2400" dirty="0" smtClean="0"/>
              <a:t>say </a:t>
            </a:r>
            <a:r>
              <a:rPr lang="en-US" sz="2400" dirty="0" smtClean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 smtClean="0"/>
              <a:t>if there exists positive constants </a:t>
            </a:r>
            <a:r>
              <a:rPr lang="en-US" sz="2400" dirty="0" smtClean="0">
                <a:solidFill>
                  <a:schemeClr val="accent3"/>
                </a:solidFill>
              </a:rPr>
              <a:t>c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3"/>
                </a:solidFill>
              </a:rPr>
              <a:t>n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0</a:t>
            </a:r>
            <a:r>
              <a:rPr lang="en-US" dirty="0" smtClean="0"/>
              <a:t> </a:t>
            </a:r>
            <a:r>
              <a:rPr lang="en-US" sz="2400" dirty="0" smtClean="0"/>
              <a:t>such that</a:t>
            </a:r>
          </a:p>
          <a:p>
            <a:pPr>
              <a:defRPr/>
            </a:pPr>
            <a:r>
              <a:rPr lang="en-US" sz="2400" dirty="0" smtClean="0"/>
              <a:t>0 ≤ f(n) ≤ c g(n)</a:t>
            </a:r>
            <a:br>
              <a:rPr lang="en-US" sz="2400" dirty="0" smtClean="0"/>
            </a:br>
            <a:r>
              <a:rPr lang="en-US" sz="2400" dirty="0" smtClean="0"/>
              <a:t>for all n &gt; n</a:t>
            </a:r>
            <a:r>
              <a:rPr lang="en-US" sz="2400" baseline="-25000" dirty="0" smtClean="0"/>
              <a:t>0</a:t>
            </a:r>
          </a:p>
          <a:p>
            <a:pPr>
              <a:defRPr/>
            </a:pPr>
            <a:r>
              <a:rPr lang="en-US" sz="2400" dirty="0" smtClean="0"/>
              <a:t>g is a </a:t>
            </a:r>
            <a:r>
              <a:rPr lang="en-US" sz="2400" dirty="0" smtClean="0">
                <a:solidFill>
                  <a:schemeClr val="accent3"/>
                </a:solidFill>
              </a:rPr>
              <a:t>ceiling</a:t>
            </a:r>
            <a:r>
              <a:rPr lang="en-US" sz="2400" dirty="0" smtClean="0"/>
              <a:t> on f</a:t>
            </a:r>
            <a:endParaRPr lang="en-US" sz="2400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Think of the list as having a </a:t>
            </a:r>
            <a:r>
              <a:rPr lang="en-US" dirty="0" smtClean="0">
                <a:solidFill>
                  <a:schemeClr val="accent3"/>
                </a:solidFill>
              </a:rPr>
              <a:t>sorted part </a:t>
            </a:r>
            <a:r>
              <a:rPr lang="en-US" dirty="0" smtClean="0"/>
              <a:t>(at the beginning) and an </a:t>
            </a:r>
            <a:r>
              <a:rPr lang="en-US" dirty="0" smtClean="0">
                <a:solidFill>
                  <a:schemeClr val="accent3"/>
                </a:solidFill>
              </a:rPr>
              <a:t>unsorted part </a:t>
            </a:r>
            <a:r>
              <a:rPr lang="en-US" dirty="0" smtClean="0"/>
              <a:t>(the rest)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 the </a:t>
            </a:r>
            <a:r>
              <a:rPr lang="en-US" dirty="0" smtClean="0">
                <a:solidFill>
                  <a:schemeClr val="accent3"/>
                </a:solidFill>
              </a:rPr>
              <a:t>first</a:t>
            </a:r>
            <a:r>
              <a:rPr lang="en-US" dirty="0" smtClean="0"/>
              <a:t> value in the</a:t>
            </a:r>
            <a:br>
              <a:rPr lang="en-US" dirty="0" smtClean="0"/>
            </a:br>
            <a:r>
              <a:rPr lang="en-US" dirty="0" smtClean="0"/>
              <a:t>unsorted part</a:t>
            </a:r>
          </a:p>
          <a:p>
            <a:pPr lvl="1"/>
            <a:r>
              <a:rPr lang="en-US" dirty="0" smtClean="0"/>
              <a:t>Insert it into the </a:t>
            </a:r>
            <a:r>
              <a:rPr lang="en-US" dirty="0" smtClean="0">
                <a:solidFill>
                  <a:schemeClr val="accent3"/>
                </a:solidFill>
              </a:rPr>
              <a:t>correct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location in the sorted part, </a:t>
            </a:r>
            <a:br>
              <a:rPr lang="en-US" dirty="0" smtClean="0"/>
            </a:br>
            <a:r>
              <a:rPr lang="en-US" dirty="0" smtClean="0"/>
              <a:t>moving larger values up to </a:t>
            </a:r>
            <a:br>
              <a:rPr lang="en-US" dirty="0" smtClean="0"/>
            </a:br>
            <a:r>
              <a:rPr lang="en-US" dirty="0" smtClean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486400" y="29718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33528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Insertion Sort Exercise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Profile</a:t>
            </a:r>
            <a:r>
              <a:rPr lang="en-US" dirty="0" smtClean="0"/>
              <a:t> insertion sort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Analyze</a:t>
            </a:r>
            <a:r>
              <a:rPr lang="en-US" dirty="0" smtClean="0"/>
              <a:t> insertion sort assuming the inner while loop runs the maximum number of times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What input causes the worst case behavior?</a:t>
            </a:r>
            <a:br>
              <a:rPr lang="en-US" dirty="0" smtClean="0"/>
            </a:br>
            <a:r>
              <a:rPr lang="en-US" dirty="0" smtClean="0"/>
              <a:t>The best case?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Does the input affect selection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Q9-Q18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Find China Express’s number in the phone book</a:t>
            </a:r>
          </a:p>
          <a:p>
            <a:pPr lvl="1"/>
            <a:r>
              <a:rPr lang="en-US" dirty="0" smtClean="0"/>
              <a:t>Find who has the </a:t>
            </a:r>
            <a:r>
              <a:rPr lang="en-US" smtClean="0"/>
              <a:t>number 208-2063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Is one task harder than the other? Why?</a:t>
            </a:r>
          </a:p>
          <a:p>
            <a:endParaRPr lang="en-US" dirty="0" smtClean="0"/>
          </a:p>
          <a:p>
            <a:r>
              <a:rPr lang="en-US" dirty="0" smtClean="0"/>
              <a:t>For searching unsorted data, what’s the worst case number of comparisons we would have to make?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Binary Search of Sorted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divide and conquer </a:t>
            </a:r>
            <a:r>
              <a:rPr lang="en-US" dirty="0" smtClean="0"/>
              <a:t>strategy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Basic idea:</a:t>
            </a:r>
          </a:p>
          <a:p>
            <a:pPr lvl="1">
              <a:defRPr/>
            </a:pPr>
            <a:r>
              <a:rPr lang="en-US" dirty="0" smtClean="0"/>
              <a:t>Divide the list in half</a:t>
            </a:r>
          </a:p>
          <a:p>
            <a:pPr lvl="1">
              <a:defRPr/>
            </a:pPr>
            <a:r>
              <a:rPr lang="en-US" dirty="0" smtClean="0"/>
              <a:t>Decide whether result should be in upper or lower half</a:t>
            </a:r>
          </a:p>
          <a:p>
            <a:pPr lvl="1">
              <a:defRPr/>
            </a:pPr>
            <a:r>
              <a:rPr lang="en-US" dirty="0" smtClean="0"/>
              <a:t>Recursively search that half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Analyzing Binary Search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What’s the best case?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What’s the worst case?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</a:t>
            </a:r>
            <a:r>
              <a:rPr lang="en-US" dirty="0" smtClean="0"/>
              <a:t>Binary search assuming </a:t>
            </a:r>
            <a:r>
              <a:rPr lang="en-US" dirty="0"/>
              <a:t>the </a:t>
            </a:r>
            <a:r>
              <a:rPr lang="en-US" dirty="0" smtClean="0"/>
              <a:t>value searched for is at the start or end of the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 Time</a:t>
            </a:r>
            <a:endParaRPr lang="en-US" dirty="0"/>
          </a:p>
        </p:txBody>
      </p:sp>
      <p:sp>
        <p:nvSpPr>
          <p:cNvPr id="2662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err="1" smtClean="0"/>
              <a:t>MergeSort</a:t>
            </a:r>
            <a:r>
              <a:rPr lang="en-US" dirty="0" smtClean="0"/>
              <a:t> for next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12602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Q20-Q21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sorting?</a:t>
            </a:r>
            <a:endParaRPr lang="en-US" dirty="0"/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Let’s see…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study sorting?</a:t>
            </a:r>
            <a:endParaRPr lang="en-US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Shlemiel the Painter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304800" y="76200"/>
            <a:ext cx="838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/>
              <a:t>Shlemiel</a:t>
            </a:r>
            <a:r>
              <a:rPr lang="en-US" sz="2400" dirty="0"/>
              <a:t> gets a job as a street painter, painting the dotted lines down the middle of the road. On the first day he takes a can of paint out to the road and finishes 300 yards of the road. "That's pretty good!" says his boss, "you're a fast worker!" and pays him </a:t>
            </a:r>
            <a:r>
              <a:rPr lang="en-US" sz="2400" dirty="0" smtClean="0"/>
              <a:t>$70.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next day </a:t>
            </a:r>
            <a:r>
              <a:rPr lang="en-US" sz="2400" dirty="0" err="1"/>
              <a:t>Shlemiel</a:t>
            </a:r>
            <a:r>
              <a:rPr lang="en-US" sz="2400" dirty="0"/>
              <a:t> only gets 150 yards done. "Well, that's not nearly as good as yesterday, but you're still a fast worker. 150 yards is respectable," and pays him </a:t>
            </a:r>
            <a:r>
              <a:rPr lang="en-US" sz="2400" dirty="0" smtClean="0"/>
              <a:t>$70.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next day </a:t>
            </a:r>
            <a:r>
              <a:rPr lang="en-US" sz="2400" dirty="0" err="1"/>
              <a:t>Shlemiel</a:t>
            </a:r>
            <a:r>
              <a:rPr lang="en-US" sz="2400" dirty="0"/>
              <a:t> paints 30 yards of the road. "Only 30!" shouts his boss. "That's unacceptable! On the first day you did ten times that much work! What's going on?"</a:t>
            </a:r>
          </a:p>
          <a:p>
            <a:endParaRPr lang="en-US" sz="2400" dirty="0"/>
          </a:p>
          <a:p>
            <a:r>
              <a:rPr lang="en-US" sz="2400" dirty="0"/>
              <a:t>"I can't help it," says </a:t>
            </a:r>
            <a:r>
              <a:rPr lang="en-US" sz="2400" dirty="0" err="1"/>
              <a:t>Shlemiel</a:t>
            </a:r>
            <a:r>
              <a:rPr lang="en-US" sz="2400" dirty="0"/>
              <a:t>. "Every day I get farther and farther away from the paint can!"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Course Goals for Sorting: </a:t>
            </a:r>
            <a:br>
              <a:rPr lang="en-US" dirty="0" smtClean="0"/>
            </a:br>
            <a:r>
              <a:rPr lang="en-US" dirty="0" smtClean="0"/>
              <a:t>You should…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 able to </a:t>
            </a:r>
            <a:r>
              <a:rPr lang="en-US" dirty="0" smtClean="0">
                <a:solidFill>
                  <a:schemeClr val="accent3"/>
                </a:solidFill>
              </a:rPr>
              <a:t>describe</a:t>
            </a:r>
            <a:r>
              <a:rPr lang="en-US" dirty="0" smtClean="0"/>
              <a:t> basic sorting algorithms:</a:t>
            </a:r>
          </a:p>
          <a:p>
            <a:pPr lvl="1">
              <a:defRPr/>
            </a:pPr>
            <a:r>
              <a:rPr lang="en-US" dirty="0" smtClean="0"/>
              <a:t>Selection sort</a:t>
            </a:r>
          </a:p>
          <a:p>
            <a:pPr lvl="1">
              <a:defRPr/>
            </a:pPr>
            <a:r>
              <a:rPr lang="en-US" dirty="0" smtClean="0"/>
              <a:t>Insertion sort</a:t>
            </a:r>
          </a:p>
          <a:p>
            <a:pPr lvl="1">
              <a:defRPr/>
            </a:pPr>
            <a:r>
              <a:rPr lang="en-US" dirty="0" smtClean="0"/>
              <a:t>Merge sort</a:t>
            </a:r>
          </a:p>
          <a:p>
            <a:pPr>
              <a:defRPr/>
            </a:pPr>
            <a:r>
              <a:rPr lang="en-US" dirty="0" smtClean="0"/>
              <a:t>Know the </a:t>
            </a:r>
            <a:r>
              <a:rPr lang="en-US" dirty="0" smtClean="0">
                <a:solidFill>
                  <a:schemeClr val="accent3"/>
                </a:solidFill>
              </a:rPr>
              <a:t>run-time efficiency </a:t>
            </a:r>
            <a:r>
              <a:rPr lang="en-US" dirty="0" smtClean="0"/>
              <a:t>of each</a:t>
            </a:r>
          </a:p>
          <a:p>
            <a:pPr>
              <a:defRPr/>
            </a:pPr>
            <a:r>
              <a:rPr lang="en-US" dirty="0" smtClean="0"/>
              <a:t>Know the </a:t>
            </a:r>
            <a:r>
              <a:rPr lang="en-US" dirty="0" smtClean="0">
                <a:solidFill>
                  <a:schemeClr val="accent3"/>
                </a:solidFill>
              </a:rPr>
              <a:t>best and worst case</a:t>
            </a:r>
            <a:r>
              <a:rPr lang="en-US" dirty="0" smtClean="0"/>
              <a:t> inputs for each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Think of the list as having a </a:t>
            </a:r>
            <a:r>
              <a:rPr lang="en-US" dirty="0" smtClean="0">
                <a:solidFill>
                  <a:schemeClr val="accent3"/>
                </a:solidFill>
              </a:rPr>
              <a:t>sorted part </a:t>
            </a:r>
            <a:r>
              <a:rPr lang="en-US" dirty="0" smtClean="0"/>
              <a:t>(at the beginning) and an </a:t>
            </a:r>
            <a:r>
              <a:rPr lang="en-US" dirty="0" smtClean="0">
                <a:solidFill>
                  <a:schemeClr val="accent3"/>
                </a:solidFill>
              </a:rPr>
              <a:t>unsorted part </a:t>
            </a:r>
            <a:r>
              <a:rPr lang="en-US" dirty="0" smtClean="0"/>
              <a:t>(the rest)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the </a:t>
            </a:r>
            <a:r>
              <a:rPr lang="en-US" dirty="0" smtClean="0">
                <a:solidFill>
                  <a:schemeClr val="accent3"/>
                </a:solidFill>
              </a:rPr>
              <a:t>smallest</a:t>
            </a:r>
            <a:r>
              <a:rPr lang="en-US" dirty="0" smtClean="0"/>
              <a:t> value</a:t>
            </a:r>
            <a:br>
              <a:rPr lang="en-US" dirty="0" smtClean="0"/>
            </a:br>
            <a:r>
              <a:rPr lang="en-US" dirty="0" smtClean="0"/>
              <a:t>in the unsorted part</a:t>
            </a:r>
          </a:p>
          <a:p>
            <a:pPr lvl="1"/>
            <a:r>
              <a:rPr lang="en-US" dirty="0" smtClean="0"/>
              <a:t>Move it to the </a:t>
            </a:r>
            <a:r>
              <a:rPr lang="en-US" dirty="0" smtClean="0">
                <a:solidFill>
                  <a:schemeClr val="accent3"/>
                </a:solidFill>
              </a:rPr>
              <a:t>end</a:t>
            </a:r>
            <a:r>
              <a:rPr lang="en-US" dirty="0" smtClean="0"/>
              <a:t> of the </a:t>
            </a:r>
            <a:br>
              <a:rPr lang="en-US" dirty="0" smtClean="0"/>
            </a:br>
            <a:r>
              <a:rPr lang="en-US" dirty="0" smtClean="0"/>
              <a:t>sorted part (making the </a:t>
            </a:r>
            <a:br>
              <a:rPr lang="en-US" dirty="0" smtClean="0"/>
            </a:br>
            <a:r>
              <a:rPr lang="en-US" dirty="0" smtClean="0"/>
              <a:t>sorted part bigger and the </a:t>
            </a:r>
            <a:br>
              <a:rPr lang="en-US" dirty="0" smtClean="0"/>
            </a:br>
            <a:r>
              <a:rPr lang="en-US" dirty="0" smtClean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589181" y="34290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6381" y="4191000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Profiling Selection Sort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Profiling</a:t>
            </a:r>
            <a:r>
              <a:rPr lang="en-US" dirty="0" smtClean="0"/>
              <a:t>: collecting data on the run-time behavior of an algorithm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How long does selection sort take on:</a:t>
            </a:r>
          </a:p>
          <a:p>
            <a:pPr lvl="1">
              <a:defRPr/>
            </a:pPr>
            <a:r>
              <a:rPr lang="en-US" dirty="0" smtClean="0"/>
              <a:t>10,000 elements?</a:t>
            </a:r>
          </a:p>
          <a:p>
            <a:pPr lvl="1">
              <a:defRPr/>
            </a:pPr>
            <a:r>
              <a:rPr lang="en-US" dirty="0" smtClean="0"/>
              <a:t>20,000 elements?</a:t>
            </a:r>
          </a:p>
          <a:p>
            <a:pPr lvl="1">
              <a:defRPr/>
            </a:pPr>
            <a:r>
              <a:rPr lang="en-US" dirty="0" smtClean="0"/>
              <a:t>…</a:t>
            </a:r>
          </a:p>
          <a:p>
            <a:pPr lvl="1">
              <a:defRPr/>
            </a:pPr>
            <a:r>
              <a:rPr lang="en-US" dirty="0" smtClean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Analyzing Selection Sort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accent3"/>
                </a:solidFill>
              </a:rPr>
              <a:t>Analyzing</a:t>
            </a:r>
            <a:r>
              <a:rPr lang="en-US" sz="2800" dirty="0" smtClean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 smtClean="0"/>
              <a:t>Typically we want the </a:t>
            </a:r>
            <a:r>
              <a:rPr lang="en-US" sz="2800" dirty="0" smtClean="0">
                <a:solidFill>
                  <a:schemeClr val="accent3"/>
                </a:solidFill>
              </a:rPr>
              <a:t>relative</a:t>
            </a:r>
            <a:r>
              <a:rPr lang="en-US" sz="2800" dirty="0" smtClean="0"/>
              <a:t> performance as a function of input size</a:t>
            </a:r>
          </a:p>
          <a:p>
            <a:pPr>
              <a:defRPr/>
            </a:pPr>
            <a:r>
              <a:rPr lang="en-US" sz="2800" dirty="0" smtClean="0"/>
              <a:t>Example: For an array of length </a:t>
            </a:r>
            <a:r>
              <a:rPr lang="en-US" sz="2800" i="1" dirty="0" smtClean="0"/>
              <a:t>n</a:t>
            </a:r>
            <a:r>
              <a:rPr lang="en-US" sz="2800" dirty="0" smtClean="0"/>
              <a:t>, how many times does </a:t>
            </a:r>
            <a:r>
              <a:rPr lang="en-US" sz="2800" b="1" dirty="0" err="1" smtClean="0">
                <a:latin typeface="Lucida Sans Typewriter" pitchFamily="49" charset="0"/>
              </a:rPr>
              <a:t>selectionSort</a:t>
            </a:r>
            <a:r>
              <a:rPr lang="en-US" sz="2800" b="1" dirty="0" smtClean="0">
                <a:latin typeface="Lucida Sans Typewriter" pitchFamily="49" charset="0"/>
              </a:rPr>
              <a:t>()</a:t>
            </a:r>
            <a:r>
              <a:rPr lang="en-US" sz="2800" dirty="0" smtClean="0"/>
              <a:t> call </a:t>
            </a:r>
            <a:r>
              <a:rPr lang="en-US" sz="2800" b="1" dirty="0" err="1" smtClean="0">
                <a:latin typeface="Lucida Sans Typewriter" pitchFamily="49" charset="0"/>
              </a:rPr>
              <a:t>compareTo</a:t>
            </a:r>
            <a:r>
              <a:rPr lang="en-US" sz="2800" b="1" dirty="0" smtClean="0">
                <a:latin typeface="Lucida Sans Typewriter" pitchFamily="49" charset="0"/>
              </a:rPr>
              <a:t>()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52400" y="5649913"/>
            <a:ext cx="5214938" cy="1073150"/>
            <a:chOff x="3624364" y="5650468"/>
            <a:chExt cx="5214836" cy="1072754"/>
          </a:xfrm>
        </p:grpSpPr>
        <p:sp>
          <p:nvSpPr>
            <p:cNvPr id="4" name="TextBox 3"/>
            <p:cNvSpPr txBox="1"/>
            <p:nvPr/>
          </p:nvSpPr>
          <p:spPr>
            <a:xfrm>
              <a:off x="3624364" y="5650468"/>
              <a:ext cx="5214836" cy="36975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Handy Fact</a:t>
              </a:r>
            </a:p>
          </p:txBody>
        </p:sp>
        <p:pic>
          <p:nvPicPr>
            <p:cNvPr id="25602" name="Picture 2" descr="C:\DOCUME~1\ADMINI~1\LOCALS~1\Temp\VMwareDnD\00007ac9\latex-image-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4364" y="6007523"/>
              <a:ext cx="5214836" cy="7156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</p:grp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Q2-Q7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9211</TotalTime>
  <Words>943</Words>
  <Application>Microsoft Macintosh PowerPoint</Application>
  <PresentationFormat>On-screen Show (4:3)</PresentationFormat>
  <Paragraphs>154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Lucida Sans Typewriter</vt:lpstr>
      <vt:lpstr>Wingdings</vt:lpstr>
      <vt:lpstr>Office Theme</vt:lpstr>
      <vt:lpstr>CSSE 220</vt:lpstr>
      <vt:lpstr>Questions?</vt:lpstr>
      <vt:lpstr>What is sorting?</vt:lpstr>
      <vt:lpstr>Why study sorting?</vt:lpstr>
      <vt:lpstr>PowerPoint Presentation</vt:lpstr>
      <vt:lpstr>Course Goals for Sorting:  You should…</vt:lpstr>
      <vt:lpstr>Selection Sort</vt:lpstr>
      <vt:lpstr>Profiling Selection Sort</vt:lpstr>
      <vt:lpstr>Analyzing Selection Sort</vt:lpstr>
      <vt:lpstr>Big-Oh Notation</vt:lpstr>
      <vt:lpstr>Formally</vt:lpstr>
      <vt:lpstr>Insertion Sort</vt:lpstr>
      <vt:lpstr>Insertion Sort Exercise</vt:lpstr>
      <vt:lpstr>Searching</vt:lpstr>
      <vt:lpstr>Binary Search of Sorted Data</vt:lpstr>
      <vt:lpstr>Analyzing Binary Search</vt:lpstr>
      <vt:lpstr>Work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Microsoft Office User</cp:lastModifiedBy>
  <cp:revision>826</cp:revision>
  <cp:lastPrinted>2013-01-07T22:34:22Z</cp:lastPrinted>
  <dcterms:created xsi:type="dcterms:W3CDTF">2007-11-19T15:20:41Z</dcterms:created>
  <dcterms:modified xsi:type="dcterms:W3CDTF">2016-05-10T16:09:53Z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