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8" r:id="rId3"/>
    <p:sldId id="279" r:id="rId4"/>
    <p:sldId id="280" r:id="rId5"/>
    <p:sldId id="271" r:id="rId6"/>
    <p:sldId id="261" r:id="rId7"/>
    <p:sldId id="262" r:id="rId8"/>
    <p:sldId id="263" r:id="rId9"/>
    <p:sldId id="277" r:id="rId10"/>
    <p:sldId id="267" r:id="rId11"/>
    <p:sldId id="268" r:id="rId12"/>
    <p:sldId id="269" r:id="rId13"/>
    <p:sldId id="273" r:id="rId14"/>
    <p:sldId id="278" r:id="rId15"/>
    <p:sldId id="274" r:id="rId16"/>
    <p:sldId id="259"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9"/>
            <p14:sldId id="280"/>
            <p14:sldId id="271"/>
          </p14:sldIdLst>
        </p14:section>
        <p14:section name="Seq-disc pops" id="{2CF4BE85-90CF-8747-9CF6-D929166FF0DA}">
          <p14:sldIdLst>
            <p14:sldId id="261"/>
            <p14:sldId id="262"/>
            <p14:sldId id="263"/>
          </p14:sldIdLst>
        </p14:section>
        <p14:section name="FW_SAG" id="{A060CDC7-3516-C04C-B4CD-7A06A2F3AF75}">
          <p14:sldIdLst>
            <p14:sldId id="277"/>
            <p14:sldId id="267"/>
            <p14:sldId id="268"/>
            <p14:sldId id="269"/>
            <p14:sldId id="273"/>
          </p14:sldIdLst>
        </p14:section>
        <p14:section name="newQ selection" id="{D4EF7B4F-9358-EF46-9E72-ABD9447F9847}">
          <p14:sldIdLst>
            <p14:sldId id="278"/>
            <p14:sldId id="274"/>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17</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7</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SAGs</a:t>
            </a:r>
            <a:r>
              <a:rPr lang="en-US" baseline="0" dirty="0" smtClean="0"/>
              <a:t> from other lakes don’t many recruit reads with high ID</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50634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Sparkling metagenomes</a:t>
            </a:r>
          </a:p>
          <a:p>
            <a:r>
              <a:rPr lang="en-US" baseline="0" dirty="0" smtClean="0"/>
              <a:t>LD12 are in earlier stages of differentiation?</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27448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a:t>
            </a:r>
            <a:r>
              <a:rPr lang="en-US" dirty="0" smtClean="0"/>
              <a:t>competitive</a:t>
            </a:r>
          </a:p>
          <a:p>
            <a:endParaRPr lang="en-US" dirty="0" smtClean="0"/>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J17 poorly correlated with the other acI-B1 L06 and A23 (maximum Spearman rank correlation = 0.294)</a:t>
            </a:r>
            <a:r>
              <a:rPr lang="en-US" dirty="0" smtClean="0">
                <a:effectLst/>
              </a:rPr>
              <a:t> </a:t>
            </a:r>
          </a:p>
          <a:p>
            <a:endParaRPr lang="en-US" dirty="0" smtClean="0">
              <a:effectLst/>
            </a:endParaRPr>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J10, L15, and C06 strongly correlated (Spearman rank correlation = 0.997-0.999). D10 not as strongly correlated to the other LD12 populations (Spearman rank correlation = 0.712-0.725). C07 was also correlated to both the J10-L15-C06 populations and the D10 population (Spearman rank correlation = 0.861-0.873)</a:t>
            </a:r>
            <a:r>
              <a:rPr lang="en-US" dirty="0" smtClean="0">
                <a:effectLst/>
              </a:rPr>
              <a:t> </a:t>
            </a:r>
            <a:r>
              <a:rPr lang="en-US" baseline="0" dirty="0">
                <a:effectLst/>
              </a:rPr>
              <a:t> </a:t>
            </a:r>
            <a:r>
              <a:rPr lang="en-US" baseline="0" dirty="0" smtClean="0">
                <a:effectLst/>
              </a:rPr>
              <a:t>- lowest correlation within LD12 (0.</a:t>
            </a:r>
            <a:r>
              <a:rPr lang="en-US" sz="1200" kern="1200" dirty="0" smtClean="0">
                <a:solidFill>
                  <a:schemeClr val="tx1"/>
                </a:solidFill>
                <a:effectLst/>
                <a:latin typeface="+mn-lt"/>
                <a:ea typeface="+mn-ea"/>
                <a:cs typeface="+mn-cs"/>
              </a:rPr>
              <a:t>712)</a:t>
            </a:r>
            <a:endParaRPr lang="en-US" dirty="0" smtClean="0">
              <a:effectLst/>
            </a:endParaRPr>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Neg</a:t>
            </a:r>
            <a:r>
              <a:rPr lang="en-US" dirty="0" smtClean="0"/>
              <a:t>/purifying </a:t>
            </a:r>
            <a:r>
              <a:rPr lang="mr-IN" dirty="0" smtClean="0"/>
              <a:t>–</a:t>
            </a:r>
            <a:r>
              <a:rPr lang="en-US" dirty="0" smtClean="0"/>
              <a:t> remove deleterious alleles </a:t>
            </a:r>
            <a:r>
              <a:rPr lang="mr-IN" dirty="0" smtClean="0"/>
              <a:t>–</a:t>
            </a:r>
            <a:r>
              <a:rPr lang="en-US" dirty="0" smtClean="0"/>
              <a:t> </a:t>
            </a:r>
            <a:r>
              <a:rPr lang="en-US" dirty="0" err="1" smtClean="0"/>
              <a:t>dnds</a:t>
            </a:r>
            <a:r>
              <a:rPr lang="en-US" dirty="0" smtClean="0"/>
              <a:t> &lt;1???</a:t>
            </a:r>
          </a:p>
          <a:p>
            <a:r>
              <a:rPr lang="en-US" dirty="0" err="1" smtClean="0"/>
              <a:t>Pos</a:t>
            </a:r>
            <a:r>
              <a:rPr lang="en-US" dirty="0" smtClean="0"/>
              <a:t>/</a:t>
            </a:r>
            <a:r>
              <a:rPr lang="en-US" dirty="0" err="1" smtClean="0"/>
              <a:t>darwinian</a:t>
            </a:r>
            <a:r>
              <a:rPr lang="en-US" baseline="0" dirty="0" smtClean="0"/>
              <a:t> </a:t>
            </a:r>
            <a:r>
              <a:rPr lang="mr-IN" baseline="0" dirty="0" smtClean="0"/>
              <a:t>–</a:t>
            </a:r>
            <a:r>
              <a:rPr lang="en-US" baseline="0" dirty="0" smtClean="0"/>
              <a:t> advantageous alleles go to fixation </a:t>
            </a:r>
            <a:r>
              <a:rPr lang="mr-IN" baseline="0" dirty="0" smtClean="0"/>
              <a:t>–</a:t>
            </a:r>
            <a:r>
              <a:rPr lang="en-US" baseline="0" dirty="0" smtClean="0"/>
              <a:t> </a:t>
            </a:r>
            <a:r>
              <a:rPr lang="en-US" baseline="0" dirty="0" err="1" smtClean="0"/>
              <a:t>dnds</a:t>
            </a:r>
            <a:r>
              <a:rPr lang="en-US" baseline="0" dirty="0" smtClean="0"/>
              <a:t> &gt; 1</a:t>
            </a:r>
          </a:p>
          <a:p>
            <a:r>
              <a:rPr lang="en-US" baseline="0" dirty="0" smtClean="0"/>
              <a:t>McDonald-</a:t>
            </a:r>
            <a:r>
              <a:rPr lang="en-US" baseline="0" dirty="0" err="1" smtClean="0"/>
              <a:t>Kreitman</a:t>
            </a:r>
            <a:r>
              <a:rPr lang="en-US" baseline="0" dirty="0" smtClean="0"/>
              <a:t> test </a:t>
            </a:r>
            <a:r>
              <a:rPr lang="mr-IN" baseline="0" dirty="0" smtClean="0"/>
              <a:t>–</a:t>
            </a:r>
            <a:r>
              <a:rPr lang="en-US" baseline="0" dirty="0" smtClean="0"/>
              <a:t> </a:t>
            </a:r>
            <a:r>
              <a:rPr lang="en-US" baseline="0" dirty="0" err="1" smtClean="0"/>
              <a:t>Dn</a:t>
            </a:r>
            <a:r>
              <a:rPr lang="en-US" baseline="0" dirty="0" smtClean="0"/>
              <a:t>/Ds to </a:t>
            </a:r>
            <a:r>
              <a:rPr lang="en-US" baseline="0" dirty="0" err="1" smtClean="0"/>
              <a:t>Pn</a:t>
            </a:r>
            <a:r>
              <a:rPr lang="en-US" baseline="0" dirty="0" smtClean="0"/>
              <a:t>/Ps (test for selection within species/ populations?)</a:t>
            </a:r>
          </a:p>
          <a:p>
            <a:r>
              <a:rPr lang="en-US" baseline="0" dirty="0" smtClean="0"/>
              <a:t>	- </a:t>
            </a:r>
            <a:r>
              <a:rPr lang="en-US" baseline="0" dirty="0" err="1" smtClean="0"/>
              <a:t>DnDs</a:t>
            </a:r>
            <a:r>
              <a:rPr lang="en-US" baseline="0" dirty="0" smtClean="0"/>
              <a:t> &gt; PnPs  </a:t>
            </a:r>
            <a:r>
              <a:rPr lang="en-US" baseline="0" dirty="0" smtClean="0">
                <a:sym typeface="Wingdings"/>
              </a:rPr>
              <a:t>positive selection</a:t>
            </a:r>
          </a:p>
          <a:p>
            <a:r>
              <a:rPr lang="en-US" baseline="0" dirty="0" smtClean="0">
                <a:sym typeface="Wingdings"/>
              </a:rPr>
              <a:t>	- </a:t>
            </a:r>
            <a:r>
              <a:rPr lang="en-US" baseline="0" dirty="0" err="1" smtClean="0">
                <a:sym typeface="Wingdings"/>
              </a:rPr>
              <a:t>DnDs</a:t>
            </a:r>
            <a:r>
              <a:rPr lang="en-US" baseline="0" dirty="0" smtClean="0">
                <a:sym typeface="Wingdings"/>
              </a:rPr>
              <a:t> &lt; </a:t>
            </a:r>
            <a:r>
              <a:rPr lang="en-US" baseline="0" dirty="0" err="1" smtClean="0">
                <a:sym typeface="Wingdings"/>
              </a:rPr>
              <a:t>PnPS</a:t>
            </a:r>
            <a:r>
              <a:rPr lang="en-US" baseline="0" dirty="0" smtClean="0">
                <a:sym typeface="Wingdings"/>
              </a:rPr>
              <a:t>  negative selection</a:t>
            </a:r>
          </a:p>
          <a:p>
            <a:r>
              <a:rPr lang="en-US" baseline="0" dirty="0" smtClean="0">
                <a:sym typeface="Wingdings"/>
              </a:rPr>
              <a:t>	- alpha (prop of </a:t>
            </a:r>
            <a:r>
              <a:rPr lang="en-US" baseline="0" dirty="0" err="1" smtClean="0">
                <a:sym typeface="Wingdings"/>
              </a:rPr>
              <a:t>nonsyn</a:t>
            </a:r>
            <a:r>
              <a:rPr lang="en-US" baseline="0" dirty="0" smtClean="0">
                <a:sym typeface="Wingdings"/>
              </a:rPr>
              <a:t> subs under </a:t>
            </a:r>
            <a:r>
              <a:rPr lang="en-US" baseline="0" dirty="0" err="1" smtClean="0">
                <a:sym typeface="Wingdings"/>
              </a:rPr>
              <a:t>pos</a:t>
            </a:r>
            <a:r>
              <a:rPr lang="en-US" baseline="0" dirty="0" smtClean="0">
                <a:sym typeface="Wingdings"/>
              </a:rPr>
              <a:t> select) calculated for each gene or genome-wide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20061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15</a:t>
            </a:fld>
            <a:endParaRPr lang="en-US"/>
          </a:p>
        </p:txBody>
      </p:sp>
    </p:spTree>
    <p:extLst>
      <p:ext uri="{BB962C8B-B14F-4D97-AF65-F5344CB8AC3E}">
        <p14:creationId xmlns:p14="http://schemas.microsoft.com/office/powerpoint/2010/main" val="161429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16</a:t>
            </a:fld>
            <a:endParaRPr lang="en-US"/>
          </a:p>
        </p:txBody>
      </p:sp>
    </p:spTree>
    <p:extLst>
      <p:ext uri="{BB962C8B-B14F-4D97-AF65-F5344CB8AC3E}">
        <p14:creationId xmlns:p14="http://schemas.microsoft.com/office/powerpoint/2010/main" val="370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normAutofit fontScale="90000"/>
          </a:bodyPr>
          <a:lstStyle/>
          <a:p>
            <a:r>
              <a:rPr lang="en-US" dirty="0" smtClean="0"/>
              <a:t>acI SAGs from Lake Mendota recruit reads and are discrete at ~95-97%ID</a:t>
            </a:r>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6">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normAutofit/>
          </a:bodyPr>
          <a:lstStyle/>
          <a:p>
            <a:r>
              <a:rPr lang="en-US" dirty="0" smtClean="0"/>
              <a:t>LD12 populations are highly similar</a:t>
            </a:r>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acI populations have different abundance patterns though time, where LD12 are tightly synchronized</a:t>
            </a:r>
            <a:endParaRPr lang="en-US" sz="2800" dirty="0"/>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9" y="1361149"/>
            <a:ext cx="8170765" cy="5032393"/>
          </a:xfrm>
          <a:prstGeom prst="rect">
            <a:avLst/>
          </a:prstGeom>
        </p:spPr>
      </p:pic>
    </p:spTree>
    <p:extLst>
      <p:ext uri="{BB962C8B-B14F-4D97-AF65-F5344CB8AC3E}">
        <p14:creationId xmlns:p14="http://schemas.microsoft.com/office/powerpoint/2010/main" val="1934594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smtClean="0"/>
              <a:t>How many genotypes are within a population?</a:t>
            </a:r>
          </a:p>
          <a:p>
            <a:pPr lvl="1"/>
            <a:r>
              <a:rPr lang="en-US" dirty="0" smtClean="0"/>
              <a:t>Neutral variation or ecologically distinct?</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285072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endParaRPr lang="en-US" dirty="0"/>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97314"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g1-Trees+ANI-16S-1608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2" y="274638"/>
            <a:ext cx="8617267" cy="6155191"/>
          </a:xfrm>
          <a:prstGeom prst="rect">
            <a:avLst/>
          </a:prstGeom>
        </p:spPr>
      </p:pic>
    </p:spTree>
    <p:extLst>
      <p:ext uri="{BB962C8B-B14F-4D97-AF65-F5344CB8AC3E}">
        <p14:creationId xmlns:p14="http://schemas.microsoft.com/office/powerpoint/2010/main" val="227172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TotalTime>
  <Words>648</Words>
  <Application>Microsoft Macintosh PowerPoint</Application>
  <PresentationFormat>On-screen Show (4:3)</PresentationFormat>
  <Paragraphs>83</Paragraphs>
  <Slides>17</Slides>
  <Notes>10</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4th Year Committee Meeting</vt:lpstr>
      <vt:lpstr>Agenda</vt:lpstr>
      <vt:lpstr>Microbes Perform Many Nutrient Transformations in Lakes</vt:lpstr>
      <vt:lpstr>PowerPoint Presentation</vt:lpstr>
      <vt:lpstr>PowerPoint Presentation</vt:lpstr>
      <vt:lpstr>SAGs allow us to capture sequence discrete populations</vt:lpstr>
      <vt:lpstr>Sequence discrete populations</vt:lpstr>
      <vt:lpstr>SAGs allow us to capture sequence discrete populations</vt:lpstr>
      <vt:lpstr>PowerPoint Presentation</vt:lpstr>
      <vt:lpstr>acI SAGs from Lake Mendota recruit reads and are discrete at ~95-97%ID</vt:lpstr>
      <vt:lpstr>LD12 populations are highly similar</vt:lpstr>
      <vt:lpstr>What about other lineages?</vt:lpstr>
      <vt:lpstr>acI populations have different abundance patterns though time, where LD12 are tightly synchronized</vt:lpstr>
      <vt:lpstr>Schematic</vt:lpstr>
      <vt:lpstr>Next Questions</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51</cp:revision>
  <dcterms:created xsi:type="dcterms:W3CDTF">2016-10-26T18:57:10Z</dcterms:created>
  <dcterms:modified xsi:type="dcterms:W3CDTF">2016-10-27T16:21:41Z</dcterms:modified>
</cp:coreProperties>
</file>