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7" r:id="rId4"/>
    <p:sldId id="278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5" d="100"/>
          <a:sy n="185" d="100"/>
        </p:scale>
        <p:origin x="-9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33ABD-3265-8C49-9A95-1CE2E6B3AE92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C21EA-28B2-0442-AFB4-706342F12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[s, the average fitness difference experienced by a niche-specifying (adaptive) allele in different niches] and recombination (r, the recombination rate per locus per generation) is expressed as the r/s ratio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application to speciation event, for recombination model, the </a:t>
            </a:r>
            <a:r>
              <a:rPr lang="en-US" baseline="0" dirty="0" err="1" smtClean="0"/>
              <a:t>recombina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5E3E0-512B-774F-90A8-EB29BF88DA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the subset of 400 genes which were present using </a:t>
            </a:r>
            <a:r>
              <a:rPr lang="en-US" baseline="0" dirty="0" err="1" smtClean="0"/>
              <a:t>PhyloPhlan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C21EA-28B2-0442-AFB4-706342F125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Considering</a:t>
            </a:r>
            <a:r>
              <a:rPr lang="en-US" baseline="0" dirty="0" smtClean="0"/>
              <a:t> using # of reads instead of relative recruitment on the X axis?  What do you think?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C21EA-28B2-0442-AFB4-706342F125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L06 show the same pattern, since they are tracking</a:t>
            </a:r>
            <a:r>
              <a:rPr lang="en-US" baseline="0" dirty="0" smtClean="0"/>
              <a:t> the same population, which is reassuring</a:t>
            </a:r>
          </a:p>
          <a:p>
            <a:r>
              <a:rPr lang="en-US" baseline="0" dirty="0" smtClean="0"/>
              <a:t>I14 and M14 are lower abundance (of our 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C21EA-28B2-0442-AFB4-706342F125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Mary</a:t>
            </a:r>
            <a:r>
              <a:rPr lang="en-US" baseline="0" dirty="0" smtClean="0"/>
              <a:t> Lake never mixes</a:t>
            </a:r>
          </a:p>
          <a:p>
            <a:r>
              <a:rPr lang="en-US" baseline="0" dirty="0" smtClean="0"/>
              <a:t>Bog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C21EA-28B2-0442-AFB4-706342F125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</a:t>
            </a:r>
            <a:r>
              <a:rPr lang="en-US" baseline="0" dirty="0" smtClean="0"/>
              <a:t> little diversity between these populations, not surprising given that the whole lineage only has one tribe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C21EA-28B2-0442-AFB4-706342F125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0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0C6C-6864-694B-8236-8E92C13D6E54}" type="datetimeFigureOut">
              <a:rPr lang="en-US" smtClean="0"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47E6-796B-F34D-B237-98AE1C7F1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1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L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324"/>
            <a:ext cx="9144000" cy="5174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3557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Year Committee Meeting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8" y="2774434"/>
            <a:ext cx="3406346" cy="1248719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Sarah Stevens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MDTP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4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Diversity within co-occurring populations may be controlled by different mechanisms and explained by different evolutionary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16S </a:t>
            </a:r>
            <a:r>
              <a:rPr lang="en-US" sz="3200" dirty="0" err="1" smtClean="0"/>
              <a:t>rRNA</a:t>
            </a:r>
            <a:r>
              <a:rPr lang="en-US" sz="3200" dirty="0" smtClean="0"/>
              <a:t> Gene Relationships Reflected in Gene Phylogeny</a:t>
            </a:r>
            <a:endParaRPr lang="en-US" sz="3200" dirty="0"/>
          </a:p>
        </p:txBody>
      </p:sp>
      <p:pic>
        <p:nvPicPr>
          <p:cNvPr id="5" name="Picture 4" descr="Figure 1A acI - tre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36" y="1222632"/>
            <a:ext cx="6311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SEQ-DISC PLOTS FOR ACI SEP BY MENDOTA VS.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3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8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SAGs Only Recruit Reads from the Same Sequence-discrete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Figure 3 Density and recruitm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7" y="1431368"/>
            <a:ext cx="5858991" cy="53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J17 Represents the Most Abundant Sequence-discrete Population</a:t>
            </a:r>
            <a:endParaRPr lang="en-US" sz="3600" dirty="0"/>
          </a:p>
        </p:txBody>
      </p:sp>
      <p:pic>
        <p:nvPicPr>
          <p:cNvPr id="4" name="Picture 3" descr="Figure 4 heatmap_MendotaSAGs_13Nov1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8" y="1517136"/>
            <a:ext cx="8562641" cy="45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3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CorderoPolz_genefr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2" y="417037"/>
            <a:ext cx="4491362" cy="59792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6396335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Cordero, O. X., &amp; </a:t>
            </a:r>
            <a:r>
              <a:rPr lang="en-US" sz="1200" dirty="0" err="1" smtClean="0"/>
              <a:t>Polz</a:t>
            </a:r>
            <a:r>
              <a:rPr lang="en-US" sz="1200" dirty="0" smtClean="0"/>
              <a:t>, M. F. (2014). Explaining microbial genomic diversity in light of evolutionary ecology. Nature Reviews. Microbiology, 12(4), 263–73. doi:10.1038/nrmicro3218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977027" y="1201350"/>
            <a:ext cx="3851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High frequency </a:t>
            </a:r>
            <a:r>
              <a:rPr lang="en-US" dirty="0"/>
              <a:t>g</a:t>
            </a:r>
            <a:r>
              <a:rPr lang="en-US" dirty="0" smtClean="0"/>
              <a:t>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evolve </a:t>
            </a:r>
            <a:r>
              <a:rPr lang="en-US" dirty="0"/>
              <a:t>by vertical inheritance </a:t>
            </a:r>
            <a:r>
              <a:rPr lang="en-US" dirty="0" smtClean="0"/>
              <a:t>and </a:t>
            </a:r>
            <a:r>
              <a:rPr lang="en-US" dirty="0"/>
              <a:t>homologous </a:t>
            </a:r>
            <a:r>
              <a:rPr lang="en-US" dirty="0" smtClean="0"/>
              <a:t>recombination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probably </a:t>
            </a:r>
            <a:r>
              <a:rPr lang="en-US" dirty="0"/>
              <a:t>encode essential metabolic and housekeeping functions that are under purifying </a:t>
            </a:r>
            <a:r>
              <a:rPr lang="en-US" dirty="0" smtClean="0"/>
              <a:t>selection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Low frequency genes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gained and lost at </a:t>
            </a:r>
            <a:r>
              <a:rPr lang="en-US" dirty="0" smtClean="0"/>
              <a:t>high rates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selectively neutral </a:t>
            </a:r>
            <a:r>
              <a:rPr lang="en-US" dirty="0" smtClean="0"/>
              <a:t>or under strong negative frequency-dependent selection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3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Crystal Bog (CB) v. Trout Bog (TB)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dystrophic (high in DOC)</a:t>
            </a:r>
          </a:p>
          <a:p>
            <a:r>
              <a:rPr lang="en-US" dirty="0" smtClean="0"/>
              <a:t>Both seepage lakes</a:t>
            </a:r>
          </a:p>
          <a:p>
            <a:r>
              <a:rPr lang="en-US" dirty="0" smtClean="0"/>
              <a:t>Share 45-60% of their top 20 clades based on 16S tags</a:t>
            </a:r>
            <a:endParaRPr lang="en-US" dirty="0" smtClean="0"/>
          </a:p>
          <a:p>
            <a:r>
              <a:rPr lang="en-US" dirty="0" smtClean="0"/>
              <a:t>Different mixing regimes </a:t>
            </a:r>
            <a:endParaRPr lang="en-US" dirty="0" smtClean="0"/>
          </a:p>
          <a:p>
            <a:r>
              <a:rPr lang="en-US" dirty="0" smtClean="0"/>
              <a:t>CB has a smaller surface area</a:t>
            </a:r>
          </a:p>
          <a:p>
            <a:r>
              <a:rPr lang="en-US" dirty="0" smtClean="0"/>
              <a:t>TB is deeper</a:t>
            </a:r>
          </a:p>
          <a:p>
            <a:r>
              <a:rPr lang="en-US" dirty="0" smtClean="0"/>
              <a:t>About 5 miles apart</a:t>
            </a:r>
          </a:p>
        </p:txBody>
      </p:sp>
    </p:spTree>
    <p:extLst>
      <p:ext uri="{BB962C8B-B14F-4D97-AF65-F5344CB8AC3E}">
        <p14:creationId xmlns:p14="http://schemas.microsoft.com/office/powerpoint/2010/main" val="269264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these two bogs have similar populations in them?</a:t>
            </a:r>
          </a:p>
          <a:p>
            <a:r>
              <a:rPr lang="en-US" dirty="0" smtClean="0"/>
              <a:t>How similar are they based on ANI?</a:t>
            </a:r>
          </a:p>
          <a:p>
            <a:pPr lvl="1"/>
            <a:r>
              <a:rPr lang="en-US" dirty="0" smtClean="0"/>
              <a:t>ANI for reference GFMs to each other</a:t>
            </a:r>
          </a:p>
          <a:p>
            <a:pPr lvl="1"/>
            <a:r>
              <a:rPr lang="en-US" dirty="0" smtClean="0"/>
              <a:t>ANI when mapping reads from same or different lake</a:t>
            </a:r>
          </a:p>
          <a:p>
            <a:r>
              <a:rPr lang="en-US" dirty="0" smtClean="0"/>
              <a:t>Might also be able to compare GFMs from Mary Lake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6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Sequence-discrete Population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GFMs likely must be sequence-discrete to assemble</a:t>
            </a:r>
          </a:p>
          <a:p>
            <a:r>
              <a:rPr lang="en-US" dirty="0" smtClean="0"/>
              <a:t>Are there groups which do not fit the sequence discrete pattern?</a:t>
            </a:r>
          </a:p>
          <a:p>
            <a:r>
              <a:rPr lang="en-US" dirty="0" smtClean="0"/>
              <a:t>How do these population structures vary through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0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LD12 SAGs show different population structure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TXSvLD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30" y="1474005"/>
            <a:ext cx="7132958" cy="5258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4914" y="1901396"/>
            <a:ext cx="313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Alpha-LD12 (freshwater SAR11)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7533" y="2741791"/>
            <a:ext cx="184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from Mendota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5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AAA028D10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34914" y="1901396"/>
            <a:ext cx="313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Alpha-LD12 (freshwater SAR11)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9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acTH1 has a different ANI pattern</a:t>
            </a:r>
            <a:endParaRPr lang="en-US" dirty="0"/>
          </a:p>
        </p:txBody>
      </p:sp>
      <p:pic>
        <p:nvPicPr>
          <p:cNvPr id="9" name="Picture 8" descr="PTXWvN15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3" y="1500017"/>
            <a:ext cx="7084541" cy="50603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38162" y="1667303"/>
            <a:ext cx="3511235" cy="36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9805" y="2489736"/>
            <a:ext cx="143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Actino</a:t>
            </a:r>
            <a:r>
              <a:rPr lang="en-US" dirty="0"/>
              <a:t>-</a:t>
            </a:r>
            <a:r>
              <a:rPr lang="en-US" dirty="0" smtClean="0"/>
              <a:t>acTH1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14667" y="6127923"/>
            <a:ext cx="3233351" cy="36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65569" y="6122429"/>
            <a:ext cx="16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Examine ANI for all SAG versus metagenome pairs from our lake time series</a:t>
            </a:r>
          </a:p>
          <a:p>
            <a:r>
              <a:rPr lang="en-US" dirty="0" smtClean="0"/>
              <a:t>Examine SAG and </a:t>
            </a:r>
            <a:r>
              <a:rPr lang="en-US" dirty="0" err="1" smtClean="0"/>
              <a:t>fosmids</a:t>
            </a:r>
            <a:r>
              <a:rPr lang="en-US" dirty="0" smtClean="0"/>
              <a:t> versus metagenome pairs from:</a:t>
            </a:r>
          </a:p>
          <a:p>
            <a:pPr lvl="1"/>
            <a:r>
              <a:rPr lang="en-US" dirty="0" smtClean="0"/>
              <a:t>Marine dataset (</a:t>
            </a:r>
            <a:r>
              <a:rPr lang="en-US" dirty="0" err="1" smtClean="0"/>
              <a:t>Hallam</a:t>
            </a:r>
            <a:r>
              <a:rPr lang="en-US" dirty="0" smtClean="0"/>
              <a:t> Lab)</a:t>
            </a:r>
          </a:p>
          <a:p>
            <a:pPr lvl="1"/>
            <a:r>
              <a:rPr lang="en-US" dirty="0" smtClean="0"/>
              <a:t>Soil datasets (</a:t>
            </a:r>
            <a:r>
              <a:rPr lang="en-US" dirty="0" err="1" smtClean="0"/>
              <a:t>Brodie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 method to quantify ANI density plot structure above 90-95%</a:t>
            </a:r>
          </a:p>
          <a:p>
            <a:pPr lvl="1"/>
            <a:r>
              <a:rPr lang="en-US" dirty="0" smtClean="0"/>
              <a:t>Distance between top 3 bins</a:t>
            </a:r>
          </a:p>
          <a:p>
            <a:pPr lvl="1"/>
            <a:r>
              <a:rPr lang="en-US" dirty="0" smtClean="0"/>
              <a:t>Matrix of bin heights</a:t>
            </a:r>
          </a:p>
          <a:p>
            <a:pPr lvl="1"/>
            <a:r>
              <a:rPr lang="en-US" dirty="0" smtClean="0"/>
              <a:t>Summary statistics (mean, median, standard deviation,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7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49" y="96106"/>
            <a:ext cx="5546612" cy="632254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1243" y="6402982"/>
            <a:ext cx="7935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Konstantinidis</a:t>
            </a:r>
            <a:r>
              <a:rPr lang="en-US" sz="1100" dirty="0" smtClean="0"/>
              <a:t>, K. T., &amp; </a:t>
            </a:r>
            <a:r>
              <a:rPr lang="en-US" sz="1100" dirty="0" err="1" smtClean="0"/>
              <a:t>Rosselló-Móra</a:t>
            </a:r>
            <a:r>
              <a:rPr lang="en-US" sz="1100" dirty="0" smtClean="0"/>
              <a:t>, R. (2015). Classifying the uncultivated microbial majority: A place for metagenomic data in the </a:t>
            </a:r>
            <a:r>
              <a:rPr lang="en-US" sz="1100" dirty="0" err="1" smtClean="0"/>
              <a:t>Candidatus</a:t>
            </a:r>
            <a:r>
              <a:rPr lang="en-US" sz="1100" dirty="0" smtClean="0"/>
              <a:t> proposal. Systematic and Applied Microbiology, 38(4), 223–230.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695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L06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All 30 Genomes Assembled from Metagenomes Show Sequence-discrete Pattern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31" y="1600200"/>
            <a:ext cx="5275284" cy="43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peciation_Models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58" b="-46058"/>
          <a:stretch>
            <a:fillRect/>
          </a:stretch>
        </p:blipFill>
        <p:spPr>
          <a:xfrm>
            <a:off x="773406" y="-841545"/>
            <a:ext cx="7744060" cy="86785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Speciation Models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2440" y="5990694"/>
            <a:ext cx="7261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Shapiro</a:t>
            </a:r>
            <a:r>
              <a:rPr lang="en-US" sz="1100" dirty="0"/>
              <a:t>, B. J., &amp; </a:t>
            </a:r>
            <a:r>
              <a:rPr lang="en-US" sz="1100" dirty="0" err="1"/>
              <a:t>Polz</a:t>
            </a:r>
            <a:r>
              <a:rPr lang="en-US" sz="1100" dirty="0"/>
              <a:t>, M. F. (2014). Ordering microbial diversity into ecologically and genetically cohesive units. Trends in Microbiology, 22(5), 235–</a:t>
            </a:r>
            <a:r>
              <a:rPr lang="en-US" sz="1100" dirty="0" smtClean="0"/>
              <a:t>247</a:t>
            </a:r>
            <a:r>
              <a:rPr lang="en-US" sz="1100" dirty="0"/>
              <a:t>.</a:t>
            </a:r>
            <a:endParaRPr lang="en-US" sz="11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45514" y="4359186"/>
            <a:ext cx="6494162" cy="13661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74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SNPs for Most Sequence-discrete Populations Show No Trend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2356" y="2315984"/>
            <a:ext cx="945846" cy="3030198"/>
            <a:chOff x="449451" y="2852854"/>
            <a:chExt cx="945846" cy="3030198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-953232" y="4255537"/>
              <a:ext cx="3030198" cy="22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alibri"/>
                  <a:cs typeface="Calibri"/>
                </a:rPr>
                <a:t>% reads supporting reference base at each SNP locus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7956" y="5449157"/>
              <a:ext cx="253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8760" y="2989862"/>
              <a:ext cx="486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100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7956" y="4146587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50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7956" y="4732987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25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7956" y="3564852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75</a:t>
              </a:r>
              <a:endParaRPr lang="en-US" sz="1000" dirty="0">
                <a:latin typeface="Calibri"/>
                <a:cs typeface="Calibri"/>
              </a:endParaRPr>
            </a:p>
          </p:txBody>
        </p:sp>
        <p:pic>
          <p:nvPicPr>
            <p:cNvPr id="12" name="Picture 11" descr="crop.heatscale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19396" y="4293343"/>
              <a:ext cx="2519239" cy="155465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62490" y="3722717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2490" y="4304452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2490" y="4890851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2490" y="3114396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3562" y="5630695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326973" y="1210947"/>
            <a:ext cx="7040668" cy="2708821"/>
            <a:chOff x="1326973" y="2325526"/>
            <a:chExt cx="4995166" cy="1921836"/>
          </a:xfrm>
        </p:grpSpPr>
        <p:pic>
          <p:nvPicPr>
            <p:cNvPr id="19" name="Picture 18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4699" y="2555722"/>
              <a:ext cx="2377440" cy="16916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216" y="2571747"/>
              <a:ext cx="2011680" cy="14630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91049" y="4001420"/>
              <a:ext cx="2051468" cy="196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2005     2007     </a:t>
              </a:r>
              <a:r>
                <a:rPr lang="en-US" sz="1200" dirty="0" smtClean="0"/>
                <a:t>2008  </a:t>
              </a:r>
              <a:r>
                <a:rPr lang="en-US" sz="1200" dirty="0" smtClean="0"/>
                <a:t>   </a:t>
              </a:r>
              <a:r>
                <a:rPr lang="en-US" sz="1200" dirty="0" smtClean="0"/>
                <a:t>2009   </a:t>
              </a:r>
              <a:r>
                <a:rPr lang="en-US" sz="1200" dirty="0" smtClean="0"/>
                <a:t>  </a:t>
              </a:r>
              <a:r>
                <a:rPr lang="en-US" sz="1200" dirty="0" smtClean="0"/>
                <a:t>2012    </a:t>
              </a:r>
              <a:r>
                <a:rPr lang="en-US" sz="1200" dirty="0" smtClean="0"/>
                <a:t>2013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6599" y="2325526"/>
              <a:ext cx="112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Holophagales-254</a:t>
              </a:r>
              <a:endParaRPr 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6449" y="2325526"/>
              <a:ext cx="112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Holophagales-254</a:t>
              </a:r>
              <a:endParaRPr lang="en-US" sz="10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55573" y="2566878"/>
              <a:ext cx="0" cy="14679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1057539" y="3176320"/>
              <a:ext cx="785090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8,501 SNPs</a:t>
              </a:r>
              <a:endParaRPr lang="en-US" sz="1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24692" y="3926707"/>
            <a:ext cx="7085571" cy="2776240"/>
            <a:chOff x="1349398" y="365815"/>
            <a:chExt cx="4901506" cy="1920490"/>
          </a:xfrm>
        </p:grpSpPr>
        <p:pic>
          <p:nvPicPr>
            <p:cNvPr id="35" name="Picture 34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4178" y="624875"/>
              <a:ext cx="1974527" cy="143601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615128" y="2035657"/>
              <a:ext cx="2097135" cy="191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2005    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2007     2008 </a:t>
              </a:r>
              <a:r>
                <a:rPr lang="en-US" sz="1200" dirty="0" smtClean="0"/>
                <a:t>    </a:t>
              </a:r>
              <a:r>
                <a:rPr lang="en-US" sz="1200" dirty="0" smtClean="0"/>
                <a:t>2009  </a:t>
              </a:r>
              <a:r>
                <a:rPr lang="en-US" sz="1200" dirty="0" smtClean="0"/>
                <a:t>   </a:t>
              </a:r>
              <a:r>
                <a:rPr lang="en-US" sz="1200" dirty="0" smtClean="0"/>
                <a:t>2012      2013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477999" y="592986"/>
              <a:ext cx="0" cy="14679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1069372" y="1188184"/>
              <a:ext cx="806273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4,209 SNPs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35781" y="365815"/>
              <a:ext cx="1352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Actinobacterium-2152</a:t>
              </a:r>
              <a:endParaRPr lang="en-US" sz="1000" dirty="0"/>
            </a:p>
          </p:txBody>
        </p:sp>
        <p:pic>
          <p:nvPicPr>
            <p:cNvPr id="40" name="Picture 39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3464" y="594665"/>
              <a:ext cx="2377440" cy="169164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145631" y="375313"/>
              <a:ext cx="1352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Actinobacterium-2152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720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21" y="274638"/>
            <a:ext cx="8350422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One Population Experiences a Major Loss of Diversity, Consistent with a Genome-wide Sweep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81107" y="2362176"/>
            <a:ext cx="7322239" cy="2810611"/>
            <a:chOff x="1327893" y="340535"/>
            <a:chExt cx="4994246" cy="1917021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4699" y="565916"/>
              <a:ext cx="2377440" cy="16916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4680" y="593120"/>
              <a:ext cx="2011680" cy="14630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35781" y="340535"/>
              <a:ext cx="1030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Chlorobium-111</a:t>
              </a:r>
              <a:endParaRPr 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5631" y="340535"/>
              <a:ext cx="1030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Chlorobium-111</a:t>
              </a:r>
              <a:endParaRPr 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4124" y="2042112"/>
              <a:ext cx="2093989" cy="188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 2005      </a:t>
              </a:r>
              <a:r>
                <a:rPr lang="en-US" sz="1200" dirty="0" smtClean="0"/>
                <a:t>2007  </a:t>
              </a:r>
              <a:r>
                <a:rPr lang="en-US" sz="1200" dirty="0" smtClean="0"/>
                <a:t>    </a:t>
              </a:r>
              <a:r>
                <a:rPr lang="en-US" sz="1200" dirty="0" smtClean="0"/>
                <a:t>2008    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2009     2012     </a:t>
              </a:r>
              <a:r>
                <a:rPr lang="en-US" sz="1200" dirty="0" smtClean="0"/>
                <a:t>2013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56493" y="586756"/>
              <a:ext cx="0" cy="146790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6200000">
              <a:off x="1058459" y="1196198"/>
              <a:ext cx="785090" cy="24622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3,111 SNPs</a:t>
              </a:r>
              <a:endParaRPr lang="en-US" sz="1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2356" y="2302254"/>
            <a:ext cx="945846" cy="3030198"/>
            <a:chOff x="449451" y="2852854"/>
            <a:chExt cx="945846" cy="3030198"/>
          </a:xfrm>
        </p:grpSpPr>
        <p:sp>
          <p:nvSpPr>
            <p:cNvPr id="14" name="TextBox 13"/>
            <p:cNvSpPr txBox="1"/>
            <p:nvPr/>
          </p:nvSpPr>
          <p:spPr>
            <a:xfrm rot="16200000">
              <a:off x="-953232" y="4255537"/>
              <a:ext cx="3030198" cy="22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alibri"/>
                  <a:cs typeface="Calibri"/>
                </a:rPr>
                <a:t>% reads supporting reference base at each SNP locus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7956" y="5449157"/>
              <a:ext cx="2539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8760" y="2989862"/>
              <a:ext cx="486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100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7956" y="4146587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50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7956" y="4732987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25</a:t>
              </a:r>
              <a:endParaRPr lang="en-US" sz="1000" dirty="0">
                <a:latin typeface="Calibri"/>
                <a:cs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7956" y="3564852"/>
              <a:ext cx="3702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alibri"/>
                  <a:cs typeface="Calibri"/>
                </a:rPr>
                <a:t>75</a:t>
              </a:r>
              <a:endParaRPr lang="en-US" sz="1000" dirty="0">
                <a:latin typeface="Calibri"/>
                <a:cs typeface="Calibri"/>
              </a:endParaRPr>
            </a:p>
          </p:txBody>
        </p:sp>
        <p:pic>
          <p:nvPicPr>
            <p:cNvPr id="20" name="Picture 19" descr="crop.heatscale.tif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19396" y="4293343"/>
              <a:ext cx="2519239" cy="155465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762490" y="3722717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490" y="4304452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62490" y="4890851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490" y="3114396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3562" y="5630695"/>
              <a:ext cx="155465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88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Others Showed Evidence of Past </a:t>
            </a:r>
            <a:br>
              <a:rPr lang="en-US" sz="3600" dirty="0" smtClean="0"/>
            </a:br>
            <a:r>
              <a:rPr lang="en-US" sz="3600" dirty="0" smtClean="0"/>
              <a:t>Gene-specific Sweeps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1553961"/>
            <a:ext cx="8103286" cy="4209949"/>
            <a:chOff x="457200" y="1553962"/>
            <a:chExt cx="5947276" cy="3089824"/>
          </a:xfrm>
        </p:grpSpPr>
        <p:pic>
          <p:nvPicPr>
            <p:cNvPr id="7" name="Picture 6" descr="TH00111.circular.SNP.map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66" t="14445" r="26667" b="15555"/>
            <a:stretch/>
          </p:blipFill>
          <p:spPr>
            <a:xfrm>
              <a:off x="457200" y="1698466"/>
              <a:ext cx="2941200" cy="2941200"/>
            </a:xfrm>
            <a:prstGeom prst="rect">
              <a:avLst/>
            </a:prstGeom>
          </p:spPr>
        </p:pic>
        <p:pic>
          <p:nvPicPr>
            <p:cNvPr id="8" name="Picture 7" descr="TH00238.circular.SNP.map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67" t="13611" r="26666" b="16389"/>
            <a:stretch/>
          </p:blipFill>
          <p:spPr>
            <a:xfrm>
              <a:off x="3463276" y="1702586"/>
              <a:ext cx="2941200" cy="2941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35001" y="1559797"/>
              <a:ext cx="1370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A) </a:t>
              </a:r>
              <a:r>
                <a:rPr lang="en-US" sz="1200" i="1" dirty="0" smtClean="0"/>
                <a:t>Chlorobium</a:t>
              </a:r>
              <a:r>
                <a:rPr lang="en-US" sz="1200" dirty="0" smtClean="0"/>
                <a:t>-111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7894" y="1553962"/>
              <a:ext cx="1698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r>
                <a:rPr lang="en-US" sz="1200" dirty="0" smtClean="0"/>
                <a:t>) </a:t>
              </a:r>
              <a:r>
                <a:rPr lang="en-US" sz="1200" i="1" dirty="0" smtClean="0"/>
                <a:t>Polynucleobacter</a:t>
              </a:r>
              <a:r>
                <a:rPr lang="en-US" sz="1200" dirty="0" smtClean="0"/>
                <a:t>-238</a:t>
              </a:r>
              <a:endParaRPr lang="en-US" sz="1200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7015451" y="1867343"/>
            <a:ext cx="76200" cy="2748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2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755</Words>
  <Application>Microsoft Macintosh PowerPoint</Application>
  <PresentationFormat>On-screen Show (4:3)</PresentationFormat>
  <Paragraphs>102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3rd Year Committee Meeting</vt:lpstr>
      <vt:lpstr>Agenda</vt:lpstr>
      <vt:lpstr>PowerPoint Presentation</vt:lpstr>
      <vt:lpstr>One L06 slide</vt:lpstr>
      <vt:lpstr>All 30 Genomes Assembled from Metagenomes Show Sequence-discrete Pattern</vt:lpstr>
      <vt:lpstr>Speciation Models</vt:lpstr>
      <vt:lpstr>The SNPs for Most Sequence-discrete Populations Show No Trend</vt:lpstr>
      <vt:lpstr>One Population Experiences a Major Loss of Diversity, Consistent with a Genome-wide Sweep</vt:lpstr>
      <vt:lpstr>Others Showed Evidence of Past  Gene-specific Sweeps</vt:lpstr>
      <vt:lpstr>Conclusion</vt:lpstr>
      <vt:lpstr>16S rRNA Gene Relationships Reflected in Gene Phylogeny</vt:lpstr>
      <vt:lpstr>SEQ-DISC PLOTS FOR ACI SEP BY MENDOTA VS. OTHER</vt:lpstr>
      <vt:lpstr>SAGs Only Recruit Reads from the Same Sequence-discrete Population</vt:lpstr>
      <vt:lpstr>J17 Represents the Most Abundant Sequence-discrete Population</vt:lpstr>
      <vt:lpstr>PowerPoint Presentation</vt:lpstr>
      <vt:lpstr>Crystal Bog (CB) v. Trout Bog (TB)</vt:lpstr>
      <vt:lpstr>Next Questions</vt:lpstr>
      <vt:lpstr>Sequence-discrete Population Survey</vt:lpstr>
      <vt:lpstr>LD12 SAGs show different population structure </vt:lpstr>
      <vt:lpstr>AAA028D10</vt:lpstr>
      <vt:lpstr>acTH1 has a different ANI pattern</vt:lpstr>
      <vt:lpstr>Next Steps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Stevens</dc:creator>
  <cp:lastModifiedBy>Sarah Stevens</cp:lastModifiedBy>
  <cp:revision>41</cp:revision>
  <dcterms:created xsi:type="dcterms:W3CDTF">2015-07-06T14:17:56Z</dcterms:created>
  <dcterms:modified xsi:type="dcterms:W3CDTF">2015-07-06T22:50:15Z</dcterms:modified>
</cp:coreProperties>
</file>