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2" r:id="rId7"/>
    <p:sldId id="268" r:id="rId8"/>
    <p:sldId id="269" r:id="rId9"/>
    <p:sldId id="260" r:id="rId10"/>
    <p:sldId id="261" r:id="rId11"/>
    <p:sldId id="270" r:id="rId12"/>
    <p:sldId id="266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3D6F5-8F56-5644-8593-240D25B30354}" type="datetimeFigureOut">
              <a:rPr lang="en-US" smtClean="0"/>
              <a:t>7/18/13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963E0-F92A-2643-993B-7800CDFF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2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CBE</a:t>
            </a:r>
            <a:r>
              <a:rPr lang="en-US" baseline="0" dirty="0" smtClean="0"/>
              <a:t> – Chemical and Biological Engineering, BME – Biomedical engineering</a:t>
            </a:r>
          </a:p>
          <a:p>
            <a:r>
              <a:rPr lang="en-US" baseline="0" dirty="0" smtClean="0"/>
              <a:t>Major and minor 11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963E0-F92A-2643-993B-7800CDFF3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SAGs</a:t>
            </a:r>
            <a:r>
              <a:rPr lang="en-US" baseline="0" dirty="0" smtClean="0"/>
              <a:t> mostly from </a:t>
            </a:r>
            <a:r>
              <a:rPr lang="en-US" baseline="0" dirty="0" err="1" smtClean="0"/>
              <a:t>Mentota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963E0-F92A-2643-993B-7800CDFF3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Humic – dark stained water(tea</a:t>
            </a:r>
            <a:r>
              <a:rPr lang="en-US" baseline="0" dirty="0" smtClean="0"/>
              <a:t> colored)</a:t>
            </a:r>
            <a:r>
              <a:rPr lang="en-US" dirty="0" smtClean="0"/>
              <a:t> from humic acids leaching in from decaying peat and plant life</a:t>
            </a:r>
          </a:p>
          <a:p>
            <a:r>
              <a:rPr lang="en-US" dirty="0" smtClean="0"/>
              <a:t>bog is a mire that accumulates peat, a deposit of dead plant material</a:t>
            </a:r>
          </a:p>
          <a:p>
            <a:r>
              <a:rPr lang="en-US" dirty="0" smtClean="0"/>
              <a:t>Epilimnion</a:t>
            </a:r>
            <a:r>
              <a:rPr lang="en-US" baseline="0" dirty="0" smtClean="0"/>
              <a:t> – top most layer in thermal stratification, warmer higher pH and DO than hypo</a:t>
            </a:r>
          </a:p>
          <a:p>
            <a:r>
              <a:rPr lang="en-US" baseline="0" dirty="0" smtClean="0"/>
              <a:t>Hypolimnion – lower layer, below the thermocline(layer where the </a:t>
            </a:r>
            <a:r>
              <a:rPr lang="en-US" baseline="0" dirty="0" err="1" smtClean="0"/>
              <a:t>temperture</a:t>
            </a:r>
            <a:r>
              <a:rPr lang="en-US" baseline="0" dirty="0" smtClean="0"/>
              <a:t> changes more rapidly with depth than in other layers), low light, coldest layer in summer(warmest in winter)</a:t>
            </a:r>
          </a:p>
          <a:p>
            <a:r>
              <a:rPr lang="en-US" baseline="0" dirty="0" smtClean="0"/>
              <a:t>Metagenomes range from 2007 to 2009</a:t>
            </a:r>
          </a:p>
          <a:p>
            <a:r>
              <a:rPr lang="en-US" baseline="0" dirty="0" smtClean="0"/>
              <a:t>Tags range from 2005 - 2009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963E0-F92A-2643-993B-7800CDFF3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GFM recruit</a:t>
            </a:r>
            <a:r>
              <a:rPr lang="en-US" baseline="0" dirty="0" smtClean="0"/>
              <a:t> reads better from their own lake?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963E0-F92A-2643-993B-7800CDFF39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Fluorescence in situ hybridization (FISH) with horseradish peroxidase (HRP)-labeled oligonucleotide probes and </a:t>
            </a:r>
            <a:r>
              <a:rPr lang="en-US" dirty="0" err="1" smtClean="0"/>
              <a:t>tyramide</a:t>
            </a:r>
            <a:r>
              <a:rPr lang="en-US" dirty="0" smtClean="0"/>
              <a:t> signal</a:t>
            </a:r>
            <a:r>
              <a:rPr lang="en-US" baseline="0" dirty="0" smtClean="0"/>
              <a:t> amplification</a:t>
            </a:r>
            <a:r>
              <a:rPr lang="en-US" dirty="0" smtClean="0"/>
              <a:t>, also known as catalyzed reporter deposition  (CARD)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LD12 is the phylogenetic distinct freshwater sister group of SAR 11 and exclusive to freshwater habitats  - Stefan </a:t>
            </a:r>
            <a:r>
              <a:rPr lang="en-US" dirty="0" err="1" smtClean="0"/>
              <a:t>Bertilsson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 LD12 seem to be of quantitative and </a:t>
            </a:r>
            <a:r>
              <a:rPr lang="en-US" dirty="0" smtClean="0"/>
              <a:t>functional significance </a:t>
            </a:r>
            <a:r>
              <a:rPr lang="en-US" dirty="0" smtClean="0"/>
              <a:t>in lakes and has been described as an </a:t>
            </a:r>
            <a:r>
              <a:rPr lang="en-US" dirty="0" err="1" smtClean="0"/>
              <a:t>ultramicrobacterium</a:t>
            </a:r>
            <a:r>
              <a:rPr lang="en-US" dirty="0" smtClean="0"/>
              <a:t> with heterotrophic lifestyle (3, 4)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 The knowledge about the ecology of LD12 is still incomplete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963E0-F92A-2643-993B-7800CDFF39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8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Sarah Stevens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McMahon Lab</a:t>
            </a:r>
          </a:p>
          <a:p>
            <a:r>
              <a:rPr lang="en-US" dirty="0" smtClean="0"/>
              <a:t>First Year Committee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0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5720"/>
            <a:ext cx="8042276" cy="1336956"/>
          </a:xfrm>
        </p:spPr>
        <p:txBody>
          <a:bodyPr/>
          <a:lstStyle/>
          <a:p>
            <a:r>
              <a:rPr lang="en-US" dirty="0" smtClean="0"/>
              <a:t>SAGs and GFM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18345"/>
            <a:ext cx="8042276" cy="4343400"/>
          </a:xfrm>
        </p:spPr>
        <p:txBody>
          <a:bodyPr/>
          <a:lstStyle/>
          <a:p>
            <a:r>
              <a:rPr lang="en-US" dirty="0" smtClean="0"/>
              <a:t>Ecology</a:t>
            </a:r>
          </a:p>
          <a:p>
            <a:pPr lvl="1"/>
            <a:r>
              <a:rPr lang="en-US" dirty="0" smtClean="0"/>
              <a:t>How does the abundance of these taxa change over time?  How well is a specific SAG represented in the environment?  Do any of these taxa correlate with specific environmental conditions?  Do any of these taxa co-vary?</a:t>
            </a:r>
          </a:p>
          <a:p>
            <a:pPr lvl="1"/>
            <a:r>
              <a:rPr lang="en-US" dirty="0" smtClean="0"/>
              <a:t>Map the metagenomic time series reads to the genomes</a:t>
            </a:r>
          </a:p>
          <a:p>
            <a:pPr lvl="1"/>
            <a:r>
              <a:rPr lang="en-US" dirty="0" smtClean="0"/>
              <a:t>Find coverage changes and correlation to environmental conditions or other taxa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5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Polynucleobater</a:t>
            </a:r>
            <a:r>
              <a:rPr lang="en-US" dirty="0" smtClean="0"/>
              <a:t> Genome 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published genomes, 1 SAG from ME, 2 GFM from TB</a:t>
            </a:r>
          </a:p>
          <a:p>
            <a:r>
              <a:rPr lang="en-US" dirty="0" smtClean="0"/>
              <a:t>Look for GFM from ME</a:t>
            </a:r>
          </a:p>
          <a:p>
            <a:r>
              <a:rPr lang="en-US" dirty="0" smtClean="0"/>
              <a:t>Compare genome arrangement, find core set of conserved genes, genes/functions specific to particular environments</a:t>
            </a:r>
          </a:p>
          <a:p>
            <a:r>
              <a:rPr lang="en-US" dirty="0" smtClean="0"/>
              <a:t>How do these populations change over time?</a:t>
            </a:r>
          </a:p>
          <a:p>
            <a:pPr lvl="1"/>
            <a:r>
              <a:rPr lang="en-US" dirty="0" smtClean="0"/>
              <a:t>Map metagenome reads back onto the genomes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6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Lake water in </a:t>
            </a:r>
            <a:r>
              <a:rPr lang="en-US" dirty="0" smtClean="0"/>
              <a:t>500mL </a:t>
            </a:r>
            <a:r>
              <a:rPr lang="en-US" dirty="0" smtClean="0"/>
              <a:t>bottles</a:t>
            </a:r>
          </a:p>
          <a:p>
            <a:r>
              <a:rPr lang="en-US" dirty="0" smtClean="0"/>
              <a:t>Addition of nutrients</a:t>
            </a:r>
          </a:p>
          <a:p>
            <a:r>
              <a:rPr lang="en-US" dirty="0" smtClean="0"/>
              <a:t>Incubation in the lake</a:t>
            </a:r>
          </a:p>
          <a:p>
            <a:r>
              <a:rPr lang="en-US" dirty="0" smtClean="0"/>
              <a:t>Time series counts of how the community changes, using CARD FISH</a:t>
            </a:r>
          </a:p>
          <a:p>
            <a:r>
              <a:rPr lang="en-US" dirty="0" smtClean="0"/>
              <a:t>Attempting this summer with succinic acid, predicted to be specific for the LD12’s (</a:t>
            </a:r>
            <a:r>
              <a:rPr lang="en-US" dirty="0" err="1" smtClean="0"/>
              <a:t>alphaproteobacteria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Content Placeholder 4" descr="Screen Shot 2013-06-09 at 7.06.42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10" b="-15110"/>
          <a:stretch>
            <a:fillRect/>
          </a:stretch>
        </p:blipFill>
        <p:spPr>
          <a:xfrm>
            <a:off x="4587035" y="1073175"/>
            <a:ext cx="4168493" cy="4714757"/>
          </a:xfrm>
        </p:spPr>
      </p:pic>
      <p:sp>
        <p:nvSpPr>
          <p:cNvPr id="6" name="TextBox 5"/>
          <p:cNvSpPr txBox="1"/>
          <p:nvPr/>
        </p:nvSpPr>
        <p:spPr>
          <a:xfrm>
            <a:off x="4389755" y="5817814"/>
            <a:ext cx="4661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Pernthaler</a:t>
            </a:r>
            <a:r>
              <a:rPr lang="en-US" sz="1100" dirty="0"/>
              <a:t>, A., </a:t>
            </a:r>
            <a:r>
              <a:rPr lang="en-US" sz="1100" dirty="0" err="1"/>
              <a:t>Pernthaler</a:t>
            </a:r>
            <a:r>
              <a:rPr lang="en-US" sz="1100" dirty="0"/>
              <a:t>, J., &amp; </a:t>
            </a:r>
            <a:r>
              <a:rPr lang="en-US" sz="1100" dirty="0" err="1"/>
              <a:t>Amann</a:t>
            </a:r>
            <a:r>
              <a:rPr lang="en-US" sz="1100" dirty="0"/>
              <a:t>, R. (2002). Fluorescence In Situ Hybridization and Catalyzed Reporter Deposition for the Identification of Marine Bacteria. Applied and environmental microbiology, 68(6), 3094–3101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542588" y="5281444"/>
            <a:ext cx="439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DAPI staining in blue (left) and probe staining in red (right)</a:t>
            </a:r>
          </a:p>
        </p:txBody>
      </p:sp>
    </p:spTree>
    <p:extLst>
      <p:ext uri="{BB962C8B-B14F-4D97-AF65-F5344CB8AC3E}">
        <p14:creationId xmlns:p14="http://schemas.microsoft.com/office/powerpoint/2010/main" val="404418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Experiments</a:t>
            </a:r>
          </a:p>
        </p:txBody>
      </p:sp>
      <p:pic>
        <p:nvPicPr>
          <p:cNvPr id="6" name="Content Placeholder 5" descr="20130701_105656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r="8529"/>
          <a:stretch/>
        </p:blipFill>
        <p:spPr>
          <a:xfrm rot="5400000">
            <a:off x="528165" y="2011835"/>
            <a:ext cx="3889375" cy="3516956"/>
          </a:xfrm>
        </p:spPr>
      </p:pic>
      <p:pic>
        <p:nvPicPr>
          <p:cNvPr id="7" name="Picture 6" descr="20130702_09072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54129" y="2311796"/>
            <a:ext cx="3889377" cy="29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5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80" y="1600201"/>
            <a:ext cx="8458138" cy="4343400"/>
          </a:xfrm>
        </p:spPr>
        <p:txBody>
          <a:bodyPr/>
          <a:lstStyle/>
          <a:p>
            <a:r>
              <a:rPr lang="en-US" dirty="0" smtClean="0"/>
              <a:t>B.S. in Molecular and Cellular Biology</a:t>
            </a:r>
          </a:p>
          <a:p>
            <a:pPr lvl="1"/>
            <a:r>
              <a:rPr lang="en-US" dirty="0" smtClean="0"/>
              <a:t>University of Illinois </a:t>
            </a:r>
            <a:r>
              <a:rPr lang="en-US" dirty="0" smtClean="0"/>
              <a:t>Urbana-Champaign</a:t>
            </a:r>
            <a:endParaRPr lang="en-US" dirty="0" smtClean="0"/>
          </a:p>
          <a:p>
            <a:r>
              <a:rPr lang="en-US" dirty="0" smtClean="0"/>
              <a:t>Undergraduate Research (Rachel Whitaker Lab)</a:t>
            </a:r>
          </a:p>
          <a:p>
            <a:pPr lvl="1"/>
            <a:r>
              <a:rPr lang="en-US" dirty="0" smtClean="0"/>
              <a:t>Culturing and Isolating </a:t>
            </a:r>
            <a:r>
              <a:rPr lang="en-US" dirty="0" err="1" smtClean="0"/>
              <a:t>Sulfolobus</a:t>
            </a:r>
            <a:endParaRPr lang="en-US" dirty="0"/>
          </a:p>
          <a:p>
            <a:pPr lvl="1"/>
            <a:r>
              <a:rPr lang="en-US" dirty="0" smtClean="0"/>
              <a:t>Insertion Sequence Assembly Project</a:t>
            </a:r>
          </a:p>
          <a:p>
            <a:r>
              <a:rPr lang="en-US" dirty="0" smtClean="0"/>
              <a:t>Laboratory Technician Research (William Metcalf Lab)</a:t>
            </a:r>
          </a:p>
          <a:p>
            <a:pPr lvl="1"/>
            <a:r>
              <a:rPr lang="en-US" dirty="0" smtClean="0"/>
              <a:t>Assembling and comparing </a:t>
            </a:r>
            <a:r>
              <a:rPr lang="en-US" dirty="0" err="1" smtClean="0"/>
              <a:t>Methanosarcina</a:t>
            </a:r>
            <a:r>
              <a:rPr lang="en-US" dirty="0" smtClean="0"/>
              <a:t> genome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8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– 10 total</a:t>
            </a:r>
            <a:endParaRPr lang="en-US" dirty="0" smtClean="0"/>
          </a:p>
          <a:p>
            <a:pPr lvl="1"/>
            <a:r>
              <a:rPr lang="en-US" dirty="0" smtClean="0"/>
              <a:t>Micro 612(3), Micro </a:t>
            </a:r>
            <a:r>
              <a:rPr lang="en-US" dirty="0" smtClean="0"/>
              <a:t>810(1)</a:t>
            </a:r>
            <a:r>
              <a:rPr lang="en-US" dirty="0" smtClean="0"/>
              <a:t>, Micro 625(3), Micro 875-Quantitative Methods in Microbiology(3)</a:t>
            </a:r>
          </a:p>
          <a:p>
            <a:r>
              <a:rPr lang="en-US" dirty="0" smtClean="0"/>
              <a:t>Minor (Distributed) </a:t>
            </a:r>
            <a:r>
              <a:rPr lang="en-US" dirty="0" smtClean="0"/>
              <a:t>– 4 total</a:t>
            </a:r>
            <a:endParaRPr lang="en-US" dirty="0" smtClean="0"/>
          </a:p>
          <a:p>
            <a:pPr lvl="1"/>
            <a:r>
              <a:rPr lang="en-US" dirty="0" smtClean="0"/>
              <a:t>CBE 560(3</a:t>
            </a:r>
            <a:r>
              <a:rPr lang="en-US" dirty="0" smtClean="0"/>
              <a:t>), Micro 811(1)</a:t>
            </a:r>
            <a:endParaRPr lang="en-US" dirty="0" smtClean="0"/>
          </a:p>
          <a:p>
            <a:r>
              <a:rPr lang="en-US" dirty="0" smtClean="0"/>
              <a:t>Planned – 5 total</a:t>
            </a:r>
            <a:endParaRPr lang="en-US" dirty="0" smtClean="0"/>
          </a:p>
          <a:p>
            <a:pPr lvl="1"/>
            <a:r>
              <a:rPr lang="pt-BR" dirty="0"/>
              <a:t>ZOO </a:t>
            </a:r>
            <a:r>
              <a:rPr lang="pt-BR" dirty="0" smtClean="0"/>
              <a:t>315 – Limnology</a:t>
            </a:r>
            <a:r>
              <a:rPr lang="en-US" dirty="0" smtClean="0"/>
              <a:t>(2)</a:t>
            </a:r>
            <a:r>
              <a:rPr lang="en-US" dirty="0" smtClean="0"/>
              <a:t>, </a:t>
            </a:r>
            <a:r>
              <a:rPr lang="en-US" dirty="0" smtClean="0"/>
              <a:t>STAT </a:t>
            </a:r>
            <a:r>
              <a:rPr lang="en-US" dirty="0"/>
              <a:t>371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Still need 1 </a:t>
            </a:r>
            <a:r>
              <a:rPr lang="en-US" dirty="0" err="1" smtClean="0"/>
              <a:t>hr</a:t>
            </a:r>
            <a:r>
              <a:rPr lang="en-US" dirty="0" smtClean="0"/>
              <a:t> in minor, maybe seminar class or summer Wood’s Hole class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4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Attended </a:t>
            </a:r>
            <a:r>
              <a:rPr lang="en-US" dirty="0" smtClean="0"/>
              <a:t>Microbial Ecology and Water Engineering Conference this </a:t>
            </a:r>
            <a:r>
              <a:rPr lang="en-US" dirty="0" smtClean="0"/>
              <a:t>summer</a:t>
            </a:r>
          </a:p>
          <a:p>
            <a:r>
              <a:rPr lang="en-US" dirty="0" smtClean="0"/>
              <a:t>Mentoring </a:t>
            </a:r>
            <a:r>
              <a:rPr lang="en-US" dirty="0" smtClean="0"/>
              <a:t>Undergraduate REU student this summer</a:t>
            </a:r>
          </a:p>
          <a:p>
            <a:r>
              <a:rPr lang="en-US" dirty="0" smtClean="0"/>
              <a:t>Taking Delta Program’s Mentor Training Seminar course this summer</a:t>
            </a:r>
          </a:p>
          <a:p>
            <a:r>
              <a:rPr lang="en-US" dirty="0" err="1" smtClean="0"/>
              <a:t>TAing</a:t>
            </a:r>
            <a:r>
              <a:rPr lang="en-US" dirty="0" smtClean="0"/>
              <a:t> undergraduate microbiology class in the </a:t>
            </a:r>
            <a:r>
              <a:rPr lang="en-US" dirty="0" smtClean="0"/>
              <a:t>fall/spring</a:t>
            </a:r>
            <a:endParaRPr lang="en-US" dirty="0" smtClean="0"/>
          </a:p>
          <a:p>
            <a:r>
              <a:rPr lang="en-US" dirty="0" smtClean="0"/>
              <a:t>Apply for the NSF fellowship in the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1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Amplified Genomes (SAGs)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083" y="1614969"/>
            <a:ext cx="3840480" cy="47317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cells separated into wells, lysed, amplified with random </a:t>
            </a:r>
            <a:r>
              <a:rPr lang="en-US" dirty="0" err="1" smtClean="0"/>
              <a:t>hexomers</a:t>
            </a:r>
            <a:endParaRPr lang="en-US" dirty="0" smtClean="0"/>
          </a:p>
          <a:p>
            <a:r>
              <a:rPr lang="en-US" dirty="0" smtClean="0"/>
              <a:t>Sent to JGI for sequencing, assembly, gene calls, and annotation</a:t>
            </a:r>
          </a:p>
          <a:p>
            <a:r>
              <a:rPr lang="en-US" dirty="0" smtClean="0"/>
              <a:t>Variety of freshwater SAGs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Actinobacteria</a:t>
            </a:r>
            <a:r>
              <a:rPr lang="en-US" dirty="0" smtClean="0"/>
              <a:t>, </a:t>
            </a:r>
            <a:r>
              <a:rPr lang="en-US" dirty="0" err="1" smtClean="0"/>
              <a:t>Betaproteobacteria</a:t>
            </a:r>
            <a:r>
              <a:rPr lang="en-US" dirty="0" smtClean="0"/>
              <a:t>, </a:t>
            </a:r>
            <a:r>
              <a:rPr lang="en-US" dirty="0" err="1" smtClean="0"/>
              <a:t>Bacteriodetes</a:t>
            </a:r>
            <a:r>
              <a:rPr lang="en-US" dirty="0" smtClean="0"/>
              <a:t>, </a:t>
            </a:r>
            <a:r>
              <a:rPr lang="en-US" dirty="0" err="1" smtClean="0"/>
              <a:t>Verrucomicrobia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Quality Control</a:t>
            </a:r>
          </a:p>
          <a:p>
            <a:pPr lvl="1"/>
            <a:r>
              <a:rPr lang="en-US" dirty="0" smtClean="0"/>
              <a:t>GC content, tetramer frequency, and BLAST distribution</a:t>
            </a:r>
          </a:p>
          <a:p>
            <a:r>
              <a:rPr lang="en-US" dirty="0" smtClean="0"/>
              <a:t>Completeness estimates</a:t>
            </a:r>
          </a:p>
          <a:p>
            <a:pPr lvl="1"/>
            <a:r>
              <a:rPr lang="en-US" dirty="0" smtClean="0"/>
              <a:t>Find single copy conserved genes at family level</a:t>
            </a:r>
          </a:p>
          <a:p>
            <a:pPr lvl="1"/>
            <a:r>
              <a:rPr lang="en-US" dirty="0" smtClean="0"/>
              <a:t>Check for these genes in related SAG</a:t>
            </a:r>
          </a:p>
        </p:txBody>
      </p:sp>
      <p:pic>
        <p:nvPicPr>
          <p:cNvPr id="5" name="Content Placeholder 4" descr="Screen Shot 2013-06-07 at 11.11.07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50" b="-32550"/>
          <a:stretch>
            <a:fillRect/>
          </a:stretch>
        </p:blipFill>
        <p:spPr>
          <a:xfrm>
            <a:off x="4242093" y="965166"/>
            <a:ext cx="4758394" cy="5381517"/>
          </a:xfrm>
        </p:spPr>
      </p:pic>
      <p:sp>
        <p:nvSpPr>
          <p:cNvPr id="6" name="TextBox 5"/>
          <p:cNvSpPr txBox="1"/>
          <p:nvPr/>
        </p:nvSpPr>
        <p:spPr>
          <a:xfrm>
            <a:off x="4569892" y="5492981"/>
            <a:ext cx="4134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Geneious</a:t>
            </a:r>
            <a:r>
              <a:rPr lang="en-US" sz="1200" dirty="0" smtClean="0"/>
              <a:t> visualization of a SAG’s contigs/annotations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815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Genomes from Metagenomes (GFM)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Trout Bog</a:t>
            </a:r>
          </a:p>
          <a:p>
            <a:pPr lvl="1"/>
            <a:r>
              <a:rPr lang="en-US" dirty="0"/>
              <a:t>Humic bog in northern WI</a:t>
            </a:r>
          </a:p>
          <a:p>
            <a:pPr lvl="1"/>
            <a:r>
              <a:rPr lang="en-US" dirty="0"/>
              <a:t>Epilimnion – 45 metagenomes, 82 tags</a:t>
            </a:r>
          </a:p>
          <a:p>
            <a:pPr lvl="1"/>
            <a:r>
              <a:rPr lang="en-US" dirty="0"/>
              <a:t>Hypolimnion – 45 metagenomes, 87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Assembly of metagenome reads</a:t>
            </a:r>
          </a:p>
          <a:p>
            <a:pPr lvl="1"/>
            <a:r>
              <a:rPr lang="en-US" dirty="0" smtClean="0"/>
              <a:t>Have assembly of all metagenomes from JGI</a:t>
            </a:r>
          </a:p>
          <a:p>
            <a:pPr lvl="1"/>
            <a:r>
              <a:rPr lang="en-US" dirty="0" smtClean="0"/>
              <a:t>Make own assemblies for single metagenomes or specific metagenomes</a:t>
            </a:r>
          </a:p>
          <a:p>
            <a:r>
              <a:rPr lang="en-US" dirty="0" smtClean="0"/>
              <a:t>Plot coverage from two samples for all contigs</a:t>
            </a:r>
          </a:p>
          <a:p>
            <a:r>
              <a:rPr lang="en-US" dirty="0" smtClean="0"/>
              <a:t>PCA of tetranucleotide frequency for each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074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en875_project_idea_image.pdf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" b="-759"/>
          <a:stretch/>
        </p:blipFill>
        <p:spPr>
          <a:xfrm>
            <a:off x="310813" y="1837764"/>
            <a:ext cx="8616877" cy="39892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Genomes from Metagenomes (GFM)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5827059"/>
            <a:ext cx="599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created by Ben </a:t>
            </a:r>
            <a:r>
              <a:rPr lang="en-US" sz="1200" dirty="0" err="1" smtClean="0"/>
              <a:t>Oyserman</a:t>
            </a:r>
            <a:r>
              <a:rPr lang="en-US" sz="1200" dirty="0" smtClean="0"/>
              <a:t> and adapted</a:t>
            </a: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5648" y="4175135"/>
            <a:ext cx="1120588" cy="522941"/>
            <a:chOff x="6364942" y="6042782"/>
            <a:chExt cx="1120588" cy="522941"/>
          </a:xfrm>
        </p:grpSpPr>
        <p:sp>
          <p:nvSpPr>
            <p:cNvPr id="8" name="Rectangle 7"/>
            <p:cNvSpPr/>
            <p:nvPr/>
          </p:nvSpPr>
          <p:spPr>
            <a:xfrm>
              <a:off x="6364942" y="6042782"/>
              <a:ext cx="866588" cy="522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4942" y="6104058"/>
              <a:ext cx="112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Assembled Contigs</a:t>
              </a:r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5400" y="4190076"/>
            <a:ext cx="1120588" cy="522941"/>
            <a:chOff x="6364942" y="6042782"/>
            <a:chExt cx="1120588" cy="522941"/>
          </a:xfrm>
        </p:grpSpPr>
        <p:sp>
          <p:nvSpPr>
            <p:cNvPr id="11" name="Rectangle 10"/>
            <p:cNvSpPr/>
            <p:nvPr/>
          </p:nvSpPr>
          <p:spPr>
            <a:xfrm>
              <a:off x="6364942" y="6042782"/>
              <a:ext cx="866588" cy="522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4942" y="6104058"/>
              <a:ext cx="112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Assembled Contigs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60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Genomes from Metagenomes (GFM)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5827059"/>
            <a:ext cx="599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created by Ben </a:t>
            </a:r>
            <a:r>
              <a:rPr lang="en-US" sz="1200" dirty="0" err="1" smtClean="0"/>
              <a:t>Oyserman</a:t>
            </a:r>
            <a:endParaRPr lang="en-US" sz="1200" dirty="0"/>
          </a:p>
        </p:txBody>
      </p:sp>
      <p:pic>
        <p:nvPicPr>
          <p:cNvPr id="13" name="Picture 12" descr="Side_By_Side_Coverage_Tetr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7" y="1573468"/>
            <a:ext cx="8310843" cy="39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7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5720"/>
            <a:ext cx="8042276" cy="1336956"/>
          </a:xfrm>
        </p:spPr>
        <p:txBody>
          <a:bodyPr/>
          <a:lstStyle/>
          <a:p>
            <a:r>
              <a:rPr lang="en-US" dirty="0" smtClean="0"/>
              <a:t>SAGs and GFM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18345"/>
            <a:ext cx="8042276" cy="4343400"/>
          </a:xfrm>
        </p:spPr>
        <p:txBody>
          <a:bodyPr/>
          <a:lstStyle/>
          <a:p>
            <a:r>
              <a:rPr lang="en-US" dirty="0" smtClean="0"/>
              <a:t>Physiology</a:t>
            </a:r>
            <a:endParaRPr lang="en-US" dirty="0"/>
          </a:p>
          <a:p>
            <a:pPr lvl="1"/>
            <a:r>
              <a:rPr lang="en-US" dirty="0"/>
              <a:t>Do these microbes use nutrients differentially?  Are some </a:t>
            </a:r>
            <a:r>
              <a:rPr lang="en-US" dirty="0" smtClean="0"/>
              <a:t>taxa </a:t>
            </a:r>
            <a:r>
              <a:rPr lang="en-US" dirty="0" smtClean="0"/>
              <a:t>specialists </a:t>
            </a:r>
            <a:r>
              <a:rPr lang="en-US" dirty="0"/>
              <a:t>for a particular nutrient source?  Are there generalists which can take advantage of many nutrients?  How </a:t>
            </a:r>
            <a:r>
              <a:rPr lang="en-US" dirty="0" smtClean="0"/>
              <a:t>does </a:t>
            </a:r>
            <a:r>
              <a:rPr lang="en-US" dirty="0"/>
              <a:t>the genomic context </a:t>
            </a:r>
            <a:r>
              <a:rPr lang="en-US" dirty="0" smtClean="0"/>
              <a:t>reflect </a:t>
            </a:r>
            <a:r>
              <a:rPr lang="en-US" dirty="0"/>
              <a:t>the changes in community given different conditions</a:t>
            </a:r>
            <a:r>
              <a:rPr lang="en-US" dirty="0" smtClean="0"/>
              <a:t>? R vs. K strategists?</a:t>
            </a:r>
            <a:endParaRPr lang="en-US" dirty="0"/>
          </a:p>
          <a:p>
            <a:pPr lvl="1"/>
            <a:r>
              <a:rPr lang="en-US" dirty="0" smtClean="0"/>
              <a:t>Find genes </a:t>
            </a:r>
            <a:r>
              <a:rPr lang="en-US" dirty="0"/>
              <a:t>involved in carbon metabolism, phosphorus metabolism, nitrogen metabolism, oxidative phosphorylation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6196</TotalTime>
  <Words>866</Words>
  <Application>Microsoft Macintosh PowerPoint</Application>
  <PresentationFormat>On-screen Show (4:3)</PresentationFormat>
  <Paragraphs>95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Sarah Stevens</vt:lpstr>
      <vt:lpstr>Previous Education</vt:lpstr>
      <vt:lpstr>Course Work</vt:lpstr>
      <vt:lpstr>Professional Development</vt:lpstr>
      <vt:lpstr>Single Amplified Genomes (SAGs)</vt:lpstr>
      <vt:lpstr>Genomes from Metagenomes (GFM)</vt:lpstr>
      <vt:lpstr>Genomes from Metagenomes (GFM)</vt:lpstr>
      <vt:lpstr>Genomes from Metagenomes (GFM)</vt:lpstr>
      <vt:lpstr>SAGs and GFM</vt:lpstr>
      <vt:lpstr>SAGs and GFM</vt:lpstr>
      <vt:lpstr>Polynucleobater Genome Comparison</vt:lpstr>
      <vt:lpstr>Addition Experiments</vt:lpstr>
      <vt:lpstr>Addition Experiments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Sarah Stevens</dc:title>
  <dc:creator>McMahon McMahon</dc:creator>
  <cp:lastModifiedBy>McMahon McMahon</cp:lastModifiedBy>
  <cp:revision>115</cp:revision>
  <dcterms:created xsi:type="dcterms:W3CDTF">2013-06-07T14:23:12Z</dcterms:created>
  <dcterms:modified xsi:type="dcterms:W3CDTF">2013-07-19T18:26:43Z</dcterms:modified>
</cp:coreProperties>
</file>