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70" r:id="rId2"/>
    <p:sldId id="258" r:id="rId3"/>
    <p:sldId id="271" r:id="rId4"/>
    <p:sldId id="261" r:id="rId5"/>
    <p:sldId id="262" r:id="rId6"/>
    <p:sldId id="263" r:id="rId7"/>
    <p:sldId id="267" r:id="rId8"/>
    <p:sldId id="268" r:id="rId9"/>
    <p:sldId id="269" r:id="rId10"/>
    <p:sldId id="273" r:id="rId11"/>
    <p:sldId id="274" r:id="rId12"/>
    <p:sldId id="275" r:id="rId13"/>
    <p:sldId id="259" r:id="rId14"/>
    <p:sldId id="26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8B7049-0ADF-8F49-B7F9-64A0A5BF8FB7}">
          <p14:sldIdLst>
            <p14:sldId id="270"/>
            <p14:sldId id="258"/>
          </p14:sldIdLst>
        </p14:section>
        <p14:section name="Intro" id="{D8B685A9-0AAD-7543-883D-95E09FCFE2CC}">
          <p14:sldIdLst>
            <p14:sldId id="271"/>
          </p14:sldIdLst>
        </p14:section>
        <p14:section name="Seq-disc pops" id="{2CF4BE85-90CF-8747-9CF6-D929166FF0DA}">
          <p14:sldIdLst>
            <p14:sldId id="261"/>
            <p14:sldId id="262"/>
            <p14:sldId id="263"/>
          </p14:sldIdLst>
        </p14:section>
        <p14:section name="FW_SAG" id="{A060CDC7-3516-C04C-B4CD-7A06A2F3AF75}">
          <p14:sldIdLst>
            <p14:sldId id="267"/>
            <p14:sldId id="268"/>
            <p14:sldId id="269"/>
            <p14:sldId id="273"/>
          </p14:sldIdLst>
        </p14:section>
        <p14:section name="newQ selection" id="{D4EF7B4F-9358-EF46-9E72-ABD9447F9847}">
          <p14:sldIdLst>
            <p14:sldId id="274"/>
            <p14:sldId id="275"/>
          </p14:sldIdLst>
        </p14:section>
        <p14:section name="newQ TB vs CB" id="{13BE6138-C886-F44C-B651-ED3CD75CCBC0}">
          <p14:sldIdLst>
            <p14:sldId id="259"/>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58" autoAdjust="0"/>
  </p:normalViewPr>
  <p:slideViewPr>
    <p:cSldViewPr snapToGrid="0" snapToObjects="1">
      <p:cViewPr varScale="1">
        <p:scale>
          <a:sx n="175" d="100"/>
          <a:sy n="175" d="100"/>
        </p:scale>
        <p:origin x="-1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D126E3-FD87-804E-9B94-9466551D12C6}" type="datetimeFigureOut">
              <a:rPr lang="en-US" smtClean="0"/>
              <a:t>10/26/16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226FDB-C243-F04F-A3A4-63881AA9751B}" type="slidenum">
              <a:rPr lang="en-US" smtClean="0"/>
              <a:t>‹#›</a:t>
            </a:fld>
            <a:endParaRPr lang="en-US"/>
          </a:p>
        </p:txBody>
      </p:sp>
    </p:spTree>
    <p:extLst>
      <p:ext uri="{BB962C8B-B14F-4D97-AF65-F5344CB8AC3E}">
        <p14:creationId xmlns:p14="http://schemas.microsoft.com/office/powerpoint/2010/main" val="387627699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24C21EA-28B2-0442-AFB4-706342F125BD}" type="slidenum">
              <a:rPr lang="en-US" smtClean="0"/>
              <a:t>2</a:t>
            </a:fld>
            <a:endParaRPr lang="en-US"/>
          </a:p>
        </p:txBody>
      </p:sp>
    </p:spTree>
    <p:extLst>
      <p:ext uri="{BB962C8B-B14F-4D97-AF65-F5344CB8AC3E}">
        <p14:creationId xmlns:p14="http://schemas.microsoft.com/office/powerpoint/2010/main" val="3248793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Lake Lanier to isolate genome</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5</a:t>
            </a:fld>
            <a:endParaRPr lang="en-US"/>
          </a:p>
        </p:txBody>
      </p:sp>
    </p:spTree>
    <p:extLst>
      <p:ext uri="{BB962C8B-B14F-4D97-AF65-F5344CB8AC3E}">
        <p14:creationId xmlns:p14="http://schemas.microsoft.com/office/powerpoint/2010/main" val="1946951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with competitive</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10</a:t>
            </a:fld>
            <a:endParaRPr lang="en-US"/>
          </a:p>
        </p:txBody>
      </p:sp>
    </p:spTree>
    <p:extLst>
      <p:ext uri="{BB962C8B-B14F-4D97-AF65-F5344CB8AC3E}">
        <p14:creationId xmlns:p14="http://schemas.microsoft.com/office/powerpoint/2010/main" val="2542656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a:t>
            </a:r>
            <a:r>
              <a:rPr lang="en-US" baseline="0" dirty="0" smtClean="0"/>
              <a:t> – </a:t>
            </a:r>
            <a:r>
              <a:rPr lang="en-US" baseline="0" dirty="0" err="1" smtClean="0"/>
              <a:t>Dimictic</a:t>
            </a:r>
            <a:endParaRPr lang="en-US" baseline="0" dirty="0" smtClean="0"/>
          </a:p>
          <a:p>
            <a:r>
              <a:rPr lang="en-US" baseline="0" dirty="0" smtClean="0"/>
              <a:t>CB -- </a:t>
            </a:r>
            <a:r>
              <a:rPr lang="en-US" baseline="0" dirty="0" err="1" smtClean="0"/>
              <a:t>Polymictic</a:t>
            </a:r>
            <a:endParaRPr lang="en-US" dirty="0"/>
          </a:p>
        </p:txBody>
      </p:sp>
      <p:sp>
        <p:nvSpPr>
          <p:cNvPr id="4" name="Slide Number Placeholder 3"/>
          <p:cNvSpPr>
            <a:spLocks noGrp="1"/>
          </p:cNvSpPr>
          <p:nvPr>
            <p:ph type="sldNum" sz="quarter" idx="10"/>
          </p:nvPr>
        </p:nvSpPr>
        <p:spPr/>
        <p:txBody>
          <a:bodyPr/>
          <a:lstStyle/>
          <a:p>
            <a:fld id="{E24C21EA-28B2-0442-AFB4-706342F125BD}" type="slidenum">
              <a:rPr lang="en-US" smtClean="0"/>
              <a:t>13</a:t>
            </a:fld>
            <a:endParaRPr lang="en-US"/>
          </a:p>
        </p:txBody>
      </p:sp>
    </p:spTree>
    <p:extLst>
      <p:ext uri="{BB962C8B-B14F-4D97-AF65-F5344CB8AC3E}">
        <p14:creationId xmlns:p14="http://schemas.microsoft.com/office/powerpoint/2010/main" val="37004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Mary</a:t>
            </a:r>
            <a:r>
              <a:rPr lang="en-US" baseline="0" dirty="0" smtClean="0"/>
              <a:t> Lake never mixes-</a:t>
            </a:r>
            <a:r>
              <a:rPr lang="en-US" baseline="0" dirty="0" err="1" smtClean="0"/>
              <a:t>meromictic</a:t>
            </a:r>
            <a:endParaRPr lang="en-US" baseline="0" dirty="0" smtClean="0"/>
          </a:p>
          <a:p>
            <a:r>
              <a:rPr lang="en-US" baseline="0" dirty="0" smtClean="0"/>
              <a:t>Bog too</a:t>
            </a:r>
            <a:r>
              <a:rPr lang="en-US" baseline="0" dirty="0" smtClean="0"/>
              <a:t>?</a:t>
            </a:r>
          </a:p>
          <a:p>
            <a:r>
              <a:rPr lang="en-US" dirty="0" smtClean="0"/>
              <a:t>*Are there related sequence-discrete populations in TB and CB?  How closely related are they?  Do they share a common gene pool?  Are there genes present in one lake but not the other for these closely related populations? Is there an ecological or physical barrier to recombination between these two lakes?*</a:t>
            </a:r>
            <a:endParaRPr lang="en-US" dirty="0"/>
          </a:p>
        </p:txBody>
      </p:sp>
      <p:sp>
        <p:nvSpPr>
          <p:cNvPr id="4" name="Slide Number Placeholder 3"/>
          <p:cNvSpPr>
            <a:spLocks noGrp="1"/>
          </p:cNvSpPr>
          <p:nvPr>
            <p:ph type="sldNum" sz="quarter" idx="10"/>
          </p:nvPr>
        </p:nvSpPr>
        <p:spPr/>
        <p:txBody>
          <a:bodyPr/>
          <a:lstStyle/>
          <a:p>
            <a:fld id="{E24C21EA-28B2-0442-AFB4-706342F125BD}" type="slidenum">
              <a:rPr lang="en-US" smtClean="0"/>
              <a:t>14</a:t>
            </a:fld>
            <a:endParaRPr lang="en-US"/>
          </a:p>
        </p:txBody>
      </p:sp>
    </p:spTree>
    <p:extLst>
      <p:ext uri="{BB962C8B-B14F-4D97-AF65-F5344CB8AC3E}">
        <p14:creationId xmlns:p14="http://schemas.microsoft.com/office/powerpoint/2010/main" val="2502112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39407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491638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353938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351330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CEE717-EDC7-3148-8218-36A4F68267A5}" type="datetimeFigureOut">
              <a:rPr lang="en-US" smtClean="0"/>
              <a:t>10/26/16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186152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CEE717-EDC7-3148-8218-36A4F68267A5}" type="datetimeFigureOut">
              <a:rPr lang="en-US" smtClean="0"/>
              <a:t>10/26/16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13223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CEE717-EDC7-3148-8218-36A4F68267A5}" type="datetimeFigureOut">
              <a:rPr lang="en-US" smtClean="0"/>
              <a:t>10/26/16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20513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CEE717-EDC7-3148-8218-36A4F68267A5}" type="datetimeFigureOut">
              <a:rPr lang="en-US" smtClean="0"/>
              <a:t>10/26/16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59752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EE717-EDC7-3148-8218-36A4F68267A5}" type="datetimeFigureOut">
              <a:rPr lang="en-US" smtClean="0"/>
              <a:t>10/26/16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76695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EE717-EDC7-3148-8218-36A4F68267A5}" type="datetimeFigureOut">
              <a:rPr lang="en-US" smtClean="0"/>
              <a:t>10/26/16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182200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EE717-EDC7-3148-8218-36A4F68267A5}" type="datetimeFigureOut">
              <a:rPr lang="en-US" smtClean="0"/>
              <a:t>10/26/16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3614502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EE717-EDC7-3148-8218-36A4F68267A5}" type="datetimeFigureOut">
              <a:rPr lang="en-US" smtClean="0"/>
              <a:t>10/26/16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1B019-B6DF-E244-AA0C-6E2B1451E255}" type="slidenum">
              <a:rPr lang="en-US" smtClean="0"/>
              <a:t>‹#›</a:t>
            </a:fld>
            <a:endParaRPr lang="en-US"/>
          </a:p>
        </p:txBody>
      </p:sp>
    </p:spTree>
    <p:extLst>
      <p:ext uri="{BB962C8B-B14F-4D97-AF65-F5344CB8AC3E}">
        <p14:creationId xmlns:p14="http://schemas.microsoft.com/office/powerpoint/2010/main" val="1809037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0.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1" Type="http://schemas.openxmlformats.org/officeDocument/2006/relationships/slideLayout" Target="../slideLayouts/slideLayout6.xml"/><Relationship Id="rId2"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AG0209-EFFECT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613" y="1120194"/>
            <a:ext cx="9948779" cy="5628589"/>
          </a:xfrm>
          <a:prstGeom prst="rect">
            <a:avLst/>
          </a:prstGeom>
        </p:spPr>
      </p:pic>
      <p:sp>
        <p:nvSpPr>
          <p:cNvPr id="2" name="Title 1"/>
          <p:cNvSpPr>
            <a:spLocks noGrp="1"/>
          </p:cNvSpPr>
          <p:nvPr>
            <p:ph type="ctrTitle"/>
          </p:nvPr>
        </p:nvSpPr>
        <p:spPr>
          <a:xfrm>
            <a:off x="812492" y="-20449"/>
            <a:ext cx="7772400" cy="1470025"/>
          </a:xfrm>
        </p:spPr>
        <p:txBody>
          <a:bodyPr>
            <a:normAutofit/>
          </a:bodyPr>
          <a:lstStyle/>
          <a:p>
            <a:r>
              <a:rPr lang="en-US" dirty="0" smtClean="0"/>
              <a:t>4</a:t>
            </a:r>
            <a:r>
              <a:rPr lang="en-US" baseline="30000" dirty="0" smtClean="0"/>
              <a:t>th</a:t>
            </a:r>
            <a:r>
              <a:rPr lang="en-US" dirty="0" smtClean="0"/>
              <a:t> Year Committee Meeting</a:t>
            </a:r>
            <a:endParaRPr lang="en-US" dirty="0"/>
          </a:p>
        </p:txBody>
      </p:sp>
      <p:sp>
        <p:nvSpPr>
          <p:cNvPr id="3" name="Subtitle 2"/>
          <p:cNvSpPr>
            <a:spLocks noGrp="1"/>
          </p:cNvSpPr>
          <p:nvPr>
            <p:ph type="subTitle" idx="1"/>
          </p:nvPr>
        </p:nvSpPr>
        <p:spPr>
          <a:xfrm>
            <a:off x="4001034" y="4590659"/>
            <a:ext cx="6400800" cy="1752600"/>
          </a:xfrm>
        </p:spPr>
        <p:txBody>
          <a:bodyPr/>
          <a:lstStyle/>
          <a:p>
            <a:r>
              <a:rPr lang="en-US" dirty="0" smtClean="0">
                <a:solidFill>
                  <a:schemeClr val="bg1"/>
                </a:solidFill>
              </a:rPr>
              <a:t>Sarah Stevens</a:t>
            </a:r>
          </a:p>
          <a:p>
            <a:r>
              <a:rPr lang="en-US" dirty="0" smtClean="0">
                <a:solidFill>
                  <a:schemeClr val="bg1"/>
                </a:solidFill>
              </a:rPr>
              <a:t>@</a:t>
            </a:r>
            <a:r>
              <a:rPr lang="en-US" dirty="0" err="1" smtClean="0">
                <a:solidFill>
                  <a:schemeClr val="bg1"/>
                </a:solidFill>
              </a:rPr>
              <a:t>microStevens</a:t>
            </a:r>
            <a:endParaRPr lang="en-US" dirty="0" smtClean="0">
              <a:solidFill>
                <a:schemeClr val="bg1"/>
              </a:solidFill>
            </a:endParaRPr>
          </a:p>
          <a:p>
            <a:r>
              <a:rPr lang="en-US" dirty="0" smtClean="0">
                <a:solidFill>
                  <a:schemeClr val="bg1"/>
                </a:solidFill>
              </a:rPr>
              <a:t>McMahon Lab</a:t>
            </a:r>
            <a:endParaRPr lang="en-US" dirty="0">
              <a:solidFill>
                <a:schemeClr val="bg1"/>
              </a:solidFill>
            </a:endParaRPr>
          </a:p>
        </p:txBody>
      </p:sp>
    </p:spTree>
    <p:extLst>
      <p:ext uri="{BB962C8B-B14F-4D97-AF65-F5344CB8AC3E}">
        <p14:creationId xmlns:p14="http://schemas.microsoft.com/office/powerpoint/2010/main" val="3977158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8" name="Group 7"/>
          <p:cNvGrpSpPr/>
          <p:nvPr/>
        </p:nvGrpSpPr>
        <p:grpSpPr>
          <a:xfrm>
            <a:off x="1712686" y="1417638"/>
            <a:ext cx="6320971" cy="5334364"/>
            <a:chOff x="1712686" y="1417638"/>
            <a:chExt cx="6320971" cy="5334364"/>
          </a:xfrm>
        </p:grpSpPr>
        <p:grpSp>
          <p:nvGrpSpPr>
            <p:cNvPr id="5" name="Group 4"/>
            <p:cNvGrpSpPr/>
            <p:nvPr/>
          </p:nvGrpSpPr>
          <p:grpSpPr>
            <a:xfrm>
              <a:off x="1712686" y="1417638"/>
              <a:ext cx="6320971" cy="5334364"/>
              <a:chOff x="1712686" y="1417638"/>
              <a:chExt cx="6320971" cy="5334364"/>
            </a:xfrm>
          </p:grpSpPr>
          <p:pic>
            <p:nvPicPr>
              <p:cNvPr id="3" name="Picture 2" descr="Fig4-line-graph-abundances-20161010.pdf"/>
              <p:cNvPicPr>
                <a:picLocks noChangeAspect="1"/>
              </p:cNvPicPr>
              <p:nvPr/>
            </p:nvPicPr>
            <p:blipFill rotWithShape="1">
              <a:blip r:embed="rId3">
                <a:extLst>
                  <a:ext uri="{28A0092B-C50C-407E-A947-70E740481C1C}">
                    <a14:useLocalDpi xmlns:a14="http://schemas.microsoft.com/office/drawing/2010/main" val="0"/>
                  </a:ext>
                </a:extLst>
              </a:blip>
              <a:srcRect t="32487"/>
              <a:stretch/>
            </p:blipFill>
            <p:spPr>
              <a:xfrm>
                <a:off x="1712686" y="1417638"/>
                <a:ext cx="6320971" cy="5334364"/>
              </a:xfrm>
              <a:prstGeom prst="rect">
                <a:avLst/>
              </a:prstGeom>
            </p:spPr>
          </p:pic>
          <p:sp>
            <p:nvSpPr>
              <p:cNvPr id="4" name="Rectangle 3"/>
              <p:cNvSpPr/>
              <p:nvPr/>
            </p:nvSpPr>
            <p:spPr>
              <a:xfrm>
                <a:off x="1712686" y="6524171"/>
                <a:ext cx="1030514" cy="2278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Rectangle 5"/>
            <p:cNvSpPr/>
            <p:nvPr/>
          </p:nvSpPr>
          <p:spPr>
            <a:xfrm>
              <a:off x="2627085" y="1596571"/>
              <a:ext cx="246743" cy="2278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656113" y="4194628"/>
              <a:ext cx="246743" cy="2278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56727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285072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Microbes as colored </a:t>
            </a:r>
            <a:r>
              <a:rPr lang="en-US" smtClean="0"/>
              <a:t>dots figure</a:t>
            </a:r>
            <a:endParaRPr lang="en-US"/>
          </a:p>
        </p:txBody>
      </p:sp>
    </p:spTree>
    <p:extLst>
      <p:ext uri="{BB962C8B-B14F-4D97-AF65-F5344CB8AC3E}">
        <p14:creationId xmlns:p14="http://schemas.microsoft.com/office/powerpoint/2010/main" val="20613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Crystal Bog (CB) v. Trout Bog (TB)</a:t>
            </a:r>
            <a:endParaRPr lang="en-US" dirty="0"/>
          </a:p>
        </p:txBody>
      </p:sp>
      <p:sp>
        <p:nvSpPr>
          <p:cNvPr id="3" name="Content Placeholder 2"/>
          <p:cNvSpPr>
            <a:spLocks noGrp="1"/>
          </p:cNvSpPr>
          <p:nvPr>
            <p:ph idx="1"/>
          </p:nvPr>
        </p:nvSpPr>
        <p:spPr/>
        <p:txBody>
          <a:bodyPr>
            <a:normAutofit lnSpcReduction="10000"/>
          </a:bodyPr>
          <a:lstStyle/>
          <a:p>
            <a:r>
              <a:rPr lang="en-US" dirty="0" smtClean="0"/>
              <a:t>Both dystrophic (high in DOC)</a:t>
            </a:r>
          </a:p>
          <a:p>
            <a:r>
              <a:rPr lang="en-US" dirty="0" smtClean="0"/>
              <a:t>Both seepage lakes</a:t>
            </a:r>
          </a:p>
          <a:p>
            <a:r>
              <a:rPr lang="en-US" dirty="0" smtClean="0"/>
              <a:t>Share 45-60% of their top 20 clades based on 16S tags</a:t>
            </a:r>
          </a:p>
          <a:p>
            <a:r>
              <a:rPr lang="en-US" dirty="0" smtClean="0"/>
              <a:t>Different mixing regimes </a:t>
            </a:r>
          </a:p>
          <a:p>
            <a:r>
              <a:rPr lang="en-US" dirty="0" smtClean="0"/>
              <a:t>CB has a smaller surface area</a:t>
            </a:r>
          </a:p>
          <a:p>
            <a:r>
              <a:rPr lang="en-US" dirty="0" smtClean="0"/>
              <a:t>TB is deeper</a:t>
            </a:r>
          </a:p>
          <a:p>
            <a:r>
              <a:rPr lang="en-US" dirty="0" smtClean="0"/>
              <a:t>About 5 miles apart</a:t>
            </a:r>
          </a:p>
        </p:txBody>
      </p:sp>
    </p:spTree>
    <p:extLst>
      <p:ext uri="{BB962C8B-B14F-4D97-AF65-F5344CB8AC3E}">
        <p14:creationId xmlns:p14="http://schemas.microsoft.com/office/powerpoint/2010/main" val="95407434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Questions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Are there related sequence-discrete populations in TB and CB? </a:t>
            </a:r>
          </a:p>
          <a:p>
            <a:r>
              <a:rPr lang="en-US" dirty="0" smtClean="0"/>
              <a:t>How </a:t>
            </a:r>
            <a:r>
              <a:rPr lang="en-US" dirty="0" smtClean="0"/>
              <a:t>similar are they based on ANI?</a:t>
            </a:r>
          </a:p>
          <a:p>
            <a:pPr lvl="1"/>
            <a:r>
              <a:rPr lang="en-US" dirty="0" smtClean="0"/>
              <a:t>ANI for reference GFMs to each other</a:t>
            </a:r>
          </a:p>
          <a:p>
            <a:pPr lvl="1"/>
            <a:r>
              <a:rPr lang="en-US" dirty="0" smtClean="0"/>
              <a:t>ANI when mapping reads from same </a:t>
            </a:r>
            <a:r>
              <a:rPr lang="en-US" dirty="0" err="1" smtClean="0"/>
              <a:t>vs</a:t>
            </a:r>
            <a:r>
              <a:rPr lang="en-US" dirty="0" smtClean="0"/>
              <a:t> different lake</a:t>
            </a:r>
          </a:p>
          <a:p>
            <a:r>
              <a:rPr lang="en-US" dirty="0" smtClean="0"/>
              <a:t>For populations that are very similar between the two lakes:</a:t>
            </a:r>
          </a:p>
          <a:p>
            <a:pPr lvl="1"/>
            <a:r>
              <a:rPr lang="en-US" dirty="0"/>
              <a:t>A</a:t>
            </a:r>
            <a:r>
              <a:rPr lang="en-US" dirty="0" smtClean="0"/>
              <a:t>re there genes present in one lake but not the other?</a:t>
            </a:r>
          </a:p>
          <a:p>
            <a:pPr lvl="1"/>
            <a:r>
              <a:rPr lang="en-US" dirty="0" smtClean="0"/>
              <a:t>Is there evidence for (ecological or physical) barrier to recombination?</a:t>
            </a:r>
            <a:endParaRPr lang="en-US" dirty="0" smtClean="0"/>
          </a:p>
          <a:p>
            <a:r>
              <a:rPr lang="en-US" dirty="0" smtClean="0"/>
              <a:t>Might also be able to compare </a:t>
            </a:r>
            <a:r>
              <a:rPr lang="en-US" dirty="0" smtClean="0"/>
              <a:t>MAG</a:t>
            </a:r>
            <a:r>
              <a:rPr lang="en-US" dirty="0" smtClean="0"/>
              <a:t>s </a:t>
            </a:r>
            <a:r>
              <a:rPr lang="en-US" dirty="0" smtClean="0"/>
              <a:t>from Mary Lake </a:t>
            </a:r>
            <a:endParaRPr lang="en-US" dirty="0"/>
          </a:p>
        </p:txBody>
      </p:sp>
    </p:spTree>
    <p:extLst>
      <p:ext uri="{BB962C8B-B14F-4D97-AF65-F5344CB8AC3E}">
        <p14:creationId xmlns:p14="http://schemas.microsoft.com/office/powerpoint/2010/main" val="38438622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 / Sequence-discrete populations</a:t>
            </a:r>
          </a:p>
          <a:p>
            <a:r>
              <a:rPr lang="en-US" dirty="0" smtClean="0"/>
              <a:t>Contrasting </a:t>
            </a:r>
            <a:r>
              <a:rPr lang="en-US" dirty="0"/>
              <a:t>patterns of genome-level diversity across distinct co-occurring populations</a:t>
            </a:r>
            <a:endParaRPr lang="en-US" dirty="0" smtClean="0"/>
          </a:p>
          <a:p>
            <a:r>
              <a:rPr lang="en-US" dirty="0" smtClean="0"/>
              <a:t>Next </a:t>
            </a:r>
            <a:r>
              <a:rPr lang="en-US" dirty="0" smtClean="0"/>
              <a:t>Questions</a:t>
            </a:r>
          </a:p>
          <a:p>
            <a:pPr lvl="1"/>
            <a:r>
              <a:rPr lang="en-US" dirty="0" smtClean="0"/>
              <a:t>Selection within </a:t>
            </a:r>
            <a:r>
              <a:rPr lang="en-US" dirty="0" err="1" smtClean="0"/>
              <a:t>vs</a:t>
            </a:r>
            <a:r>
              <a:rPr lang="en-US" dirty="0" smtClean="0"/>
              <a:t> between sequence-discrete populations</a:t>
            </a:r>
          </a:p>
          <a:p>
            <a:pPr lvl="1"/>
            <a:r>
              <a:rPr lang="en-US" dirty="0" smtClean="0"/>
              <a:t>Comparison of shared Trout Bog and Crystal Bog populations</a:t>
            </a:r>
            <a:endParaRPr lang="en-US" dirty="0" smtClean="0"/>
          </a:p>
          <a:p>
            <a:endParaRPr lang="en-US" dirty="0"/>
          </a:p>
        </p:txBody>
      </p:sp>
    </p:spTree>
    <p:extLst>
      <p:ext uri="{BB962C8B-B14F-4D97-AF65-F5344CB8AC3E}">
        <p14:creationId xmlns:p14="http://schemas.microsoft.com/office/powerpoint/2010/main" val="276857393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 name="Picture 5" descr="Screen Shot 2016-10-26 at 15.53.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686" y="1503546"/>
            <a:ext cx="8302171" cy="4808207"/>
          </a:xfrm>
          <a:prstGeom prst="rect">
            <a:avLst/>
          </a:prstGeom>
        </p:spPr>
      </p:pic>
    </p:spTree>
    <p:extLst>
      <p:ext uri="{BB962C8B-B14F-4D97-AF65-F5344CB8AC3E}">
        <p14:creationId xmlns:p14="http://schemas.microsoft.com/office/powerpoint/2010/main" val="2721237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TXSvB1_L06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149" y="1319006"/>
            <a:ext cx="6721702" cy="5120640"/>
          </a:xfrm>
          <a:prstGeom prst="rect">
            <a:avLst/>
          </a:prstGeom>
        </p:spPr>
      </p:pic>
      <p:sp>
        <p:nvSpPr>
          <p:cNvPr id="5" name="TextBox 4"/>
          <p:cNvSpPr txBox="1"/>
          <p:nvPr/>
        </p:nvSpPr>
        <p:spPr>
          <a:xfrm>
            <a:off x="5555570" y="6488668"/>
            <a:ext cx="3588430" cy="369332"/>
          </a:xfrm>
          <a:prstGeom prst="rect">
            <a:avLst/>
          </a:prstGeom>
          <a:noFill/>
        </p:spPr>
        <p:txBody>
          <a:bodyPr wrap="none" rtlCol="0">
            <a:spAutoFit/>
          </a:bodyPr>
          <a:lstStyle/>
          <a:p>
            <a:r>
              <a:rPr lang="en-US" dirty="0" smtClean="0"/>
              <a:t>Mendota </a:t>
            </a:r>
            <a:r>
              <a:rPr lang="en-US" dirty="0" err="1" smtClean="0"/>
              <a:t>metagenome</a:t>
            </a:r>
            <a:r>
              <a:rPr lang="en-US" dirty="0" smtClean="0"/>
              <a:t>: 9 June 2009 </a:t>
            </a:r>
            <a:endParaRPr lang="en-US" dirty="0"/>
          </a:p>
        </p:txBody>
      </p:sp>
      <p:sp>
        <p:nvSpPr>
          <p:cNvPr id="6" name="TextBox 5"/>
          <p:cNvSpPr txBox="1"/>
          <p:nvPr/>
        </p:nvSpPr>
        <p:spPr>
          <a:xfrm>
            <a:off x="4783343" y="1664682"/>
            <a:ext cx="3205099" cy="369332"/>
          </a:xfrm>
          <a:prstGeom prst="rect">
            <a:avLst/>
          </a:prstGeom>
          <a:noFill/>
        </p:spPr>
        <p:txBody>
          <a:bodyPr wrap="none" rtlCol="0">
            <a:spAutoFit/>
          </a:bodyPr>
          <a:lstStyle/>
          <a:p>
            <a:r>
              <a:rPr lang="en-US" dirty="0" smtClean="0"/>
              <a:t>Subject: acI-B1 from L. Mendota</a:t>
            </a:r>
            <a:endParaRPr lang="en-US" dirty="0"/>
          </a:p>
        </p:txBody>
      </p:sp>
      <p:sp>
        <p:nvSpPr>
          <p:cNvPr id="8" name="Left Brace 7"/>
          <p:cNvSpPr/>
          <p:nvPr/>
        </p:nvSpPr>
        <p:spPr>
          <a:xfrm rot="5400000">
            <a:off x="5356347" y="4395594"/>
            <a:ext cx="398445" cy="747127"/>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4857696" y="4084292"/>
            <a:ext cx="1395747" cy="369332"/>
          </a:xfrm>
          <a:prstGeom prst="rect">
            <a:avLst/>
          </a:prstGeom>
          <a:noFill/>
        </p:spPr>
        <p:txBody>
          <a:bodyPr wrap="none" rtlCol="0">
            <a:spAutoFit/>
          </a:bodyPr>
          <a:lstStyle/>
          <a:p>
            <a:r>
              <a:rPr lang="en-US" dirty="0" smtClean="0"/>
              <a:t>discontinuity</a:t>
            </a:r>
            <a:endParaRPr lang="en-US" dirty="0"/>
          </a:p>
        </p:txBody>
      </p:sp>
      <p:sp>
        <p:nvSpPr>
          <p:cNvPr id="2" name="Title 1"/>
          <p:cNvSpPr>
            <a:spLocks noGrp="1"/>
          </p:cNvSpPr>
          <p:nvPr>
            <p:ph type="title"/>
          </p:nvPr>
        </p:nvSpPr>
        <p:spPr>
          <a:xfrm>
            <a:off x="457200" y="161877"/>
            <a:ext cx="8229600" cy="1255761"/>
          </a:xfrm>
        </p:spPr>
        <p:txBody>
          <a:bodyPr>
            <a:normAutofit fontScale="90000"/>
          </a:bodyPr>
          <a:lstStyle/>
          <a:p>
            <a:r>
              <a:rPr lang="en-US" dirty="0" smtClean="0"/>
              <a:t>SAGs allow us to capture sequence discrete populations</a:t>
            </a:r>
            <a:endParaRPr lang="en-US" dirty="0"/>
          </a:p>
        </p:txBody>
      </p:sp>
    </p:spTree>
    <p:extLst>
      <p:ext uri="{BB962C8B-B14F-4D97-AF65-F5344CB8AC3E}">
        <p14:creationId xmlns:p14="http://schemas.microsoft.com/office/powerpoint/2010/main" val="399616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33600"/>
          </a:xfrm>
        </p:spPr>
        <p:txBody>
          <a:bodyPr/>
          <a:lstStyle/>
          <a:p>
            <a:r>
              <a:rPr lang="en-US" dirty="0" smtClean="0"/>
              <a:t>Sequence discrete populations</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1538688" y="1163788"/>
            <a:ext cx="6094023" cy="5015850"/>
          </a:xfrm>
          <a:prstGeom prst="rect">
            <a:avLst/>
          </a:prstGeom>
          <a:noFill/>
          <a:ln w="9525">
            <a:noFill/>
            <a:round/>
            <a:headEnd/>
            <a:tailEnd/>
          </a:ln>
        </p:spPr>
      </p:pic>
      <p:sp>
        <p:nvSpPr>
          <p:cNvPr id="5" name="TextBox 4"/>
          <p:cNvSpPr txBox="1"/>
          <p:nvPr/>
        </p:nvSpPr>
        <p:spPr>
          <a:xfrm>
            <a:off x="5181385" y="6439857"/>
            <a:ext cx="3783270" cy="307777"/>
          </a:xfrm>
          <a:prstGeom prst="rect">
            <a:avLst/>
          </a:prstGeom>
          <a:noFill/>
        </p:spPr>
        <p:txBody>
          <a:bodyPr wrap="none" rtlCol="0">
            <a:spAutoFit/>
          </a:bodyPr>
          <a:lstStyle/>
          <a:p>
            <a:r>
              <a:rPr lang="en-US" sz="1400" i="1" dirty="0" smtClean="0"/>
              <a:t>Caro-Quintero and </a:t>
            </a:r>
            <a:r>
              <a:rPr lang="en-US" sz="1400" i="1" dirty="0" err="1" smtClean="0"/>
              <a:t>Konstantinidis</a:t>
            </a:r>
            <a:r>
              <a:rPr lang="en-US" sz="1400" i="1" dirty="0" smtClean="0"/>
              <a:t> 2012 </a:t>
            </a:r>
            <a:r>
              <a:rPr lang="en-US" sz="1400" i="1" dirty="0" err="1" smtClean="0"/>
              <a:t>EnvMicro</a:t>
            </a:r>
            <a:endParaRPr lang="en-US" sz="1400" i="1" dirty="0"/>
          </a:p>
        </p:txBody>
      </p:sp>
    </p:spTree>
    <p:extLst>
      <p:ext uri="{BB962C8B-B14F-4D97-AF65-F5344CB8AC3E}">
        <p14:creationId xmlns:p14="http://schemas.microsoft.com/office/powerpoint/2010/main" val="3711425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TXSvB1_L06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149" y="1319006"/>
            <a:ext cx="6721702" cy="5120640"/>
          </a:xfrm>
          <a:prstGeom prst="rect">
            <a:avLst/>
          </a:prstGeom>
        </p:spPr>
      </p:pic>
      <p:sp>
        <p:nvSpPr>
          <p:cNvPr id="5" name="TextBox 4"/>
          <p:cNvSpPr txBox="1"/>
          <p:nvPr/>
        </p:nvSpPr>
        <p:spPr>
          <a:xfrm>
            <a:off x="5555570" y="6488668"/>
            <a:ext cx="3588430" cy="369332"/>
          </a:xfrm>
          <a:prstGeom prst="rect">
            <a:avLst/>
          </a:prstGeom>
          <a:noFill/>
        </p:spPr>
        <p:txBody>
          <a:bodyPr wrap="none" rtlCol="0">
            <a:spAutoFit/>
          </a:bodyPr>
          <a:lstStyle/>
          <a:p>
            <a:r>
              <a:rPr lang="en-US" dirty="0" smtClean="0"/>
              <a:t>Mendota </a:t>
            </a:r>
            <a:r>
              <a:rPr lang="en-US" dirty="0" err="1" smtClean="0"/>
              <a:t>metagenome</a:t>
            </a:r>
            <a:r>
              <a:rPr lang="en-US" dirty="0" smtClean="0"/>
              <a:t>: 9 June 2009 </a:t>
            </a:r>
            <a:endParaRPr lang="en-US" dirty="0"/>
          </a:p>
        </p:txBody>
      </p:sp>
      <p:sp>
        <p:nvSpPr>
          <p:cNvPr id="6" name="TextBox 5"/>
          <p:cNvSpPr txBox="1"/>
          <p:nvPr/>
        </p:nvSpPr>
        <p:spPr>
          <a:xfrm>
            <a:off x="4783343" y="1664682"/>
            <a:ext cx="3205099" cy="369332"/>
          </a:xfrm>
          <a:prstGeom prst="rect">
            <a:avLst/>
          </a:prstGeom>
          <a:noFill/>
        </p:spPr>
        <p:txBody>
          <a:bodyPr wrap="none" rtlCol="0">
            <a:spAutoFit/>
          </a:bodyPr>
          <a:lstStyle/>
          <a:p>
            <a:r>
              <a:rPr lang="en-US" dirty="0" smtClean="0"/>
              <a:t>Subject: acI-B1 from L. Mendota</a:t>
            </a:r>
            <a:endParaRPr lang="en-US" dirty="0"/>
          </a:p>
        </p:txBody>
      </p:sp>
      <p:sp>
        <p:nvSpPr>
          <p:cNvPr id="8" name="Left Brace 7"/>
          <p:cNvSpPr/>
          <p:nvPr/>
        </p:nvSpPr>
        <p:spPr>
          <a:xfrm rot="5400000">
            <a:off x="5356347" y="4395594"/>
            <a:ext cx="398445" cy="747127"/>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4857696" y="4084292"/>
            <a:ext cx="1395747" cy="369332"/>
          </a:xfrm>
          <a:prstGeom prst="rect">
            <a:avLst/>
          </a:prstGeom>
          <a:noFill/>
        </p:spPr>
        <p:txBody>
          <a:bodyPr wrap="none" rtlCol="0">
            <a:spAutoFit/>
          </a:bodyPr>
          <a:lstStyle/>
          <a:p>
            <a:r>
              <a:rPr lang="en-US" dirty="0" smtClean="0"/>
              <a:t>discontinuity</a:t>
            </a:r>
            <a:endParaRPr lang="en-US" dirty="0"/>
          </a:p>
        </p:txBody>
      </p:sp>
      <p:sp>
        <p:nvSpPr>
          <p:cNvPr id="2" name="Title 1"/>
          <p:cNvSpPr>
            <a:spLocks noGrp="1"/>
          </p:cNvSpPr>
          <p:nvPr>
            <p:ph type="title"/>
          </p:nvPr>
        </p:nvSpPr>
        <p:spPr>
          <a:xfrm>
            <a:off x="457200" y="161877"/>
            <a:ext cx="8229600" cy="1255761"/>
          </a:xfrm>
        </p:spPr>
        <p:txBody>
          <a:bodyPr>
            <a:normAutofit fontScale="90000"/>
          </a:bodyPr>
          <a:lstStyle/>
          <a:p>
            <a:r>
              <a:rPr lang="en-US" dirty="0" smtClean="0"/>
              <a:t>SAGs allow us to capture sequence discrete populations</a:t>
            </a:r>
            <a:endParaRPr lang="en-US" dirty="0"/>
          </a:p>
        </p:txBody>
      </p:sp>
    </p:spTree>
    <p:extLst>
      <p:ext uri="{BB962C8B-B14F-4D97-AF65-F5344CB8AC3E}">
        <p14:creationId xmlns:p14="http://schemas.microsoft.com/office/powerpoint/2010/main" val="1633372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1696"/>
            <a:ext cx="8229600" cy="1143000"/>
          </a:xfrm>
        </p:spPr>
        <p:txBody>
          <a:bodyPr/>
          <a:lstStyle/>
          <a:p>
            <a:endParaRPr lang="en-US" dirty="0"/>
          </a:p>
        </p:txBody>
      </p:sp>
      <p:grpSp>
        <p:nvGrpSpPr>
          <p:cNvPr id="8" name="Group 7"/>
          <p:cNvGrpSpPr/>
          <p:nvPr/>
        </p:nvGrpSpPr>
        <p:grpSpPr>
          <a:xfrm>
            <a:off x="367390" y="1388447"/>
            <a:ext cx="3853543" cy="4231174"/>
            <a:chOff x="367390" y="1388447"/>
            <a:chExt cx="3853543" cy="4231174"/>
          </a:xfrm>
        </p:grpSpPr>
        <p:pic>
          <p:nvPicPr>
            <p:cNvPr id="3" name="Picture 2" descr="Fig3_seqdiscdenplots-20161004.pdf"/>
            <p:cNvPicPr>
              <a:picLocks noChangeAspect="1"/>
            </p:cNvPicPr>
            <p:nvPr/>
          </p:nvPicPr>
          <p:blipFill rotWithShape="1">
            <a:blip r:embed="rId2">
              <a:extLst>
                <a:ext uri="{28A0092B-C50C-407E-A947-70E740481C1C}">
                  <a14:useLocalDpi xmlns:a14="http://schemas.microsoft.com/office/drawing/2010/main" val="0"/>
                </a:ext>
              </a:extLst>
            </a:blip>
            <a:srcRect r="79637" b="49695"/>
            <a:stretch/>
          </p:blipFill>
          <p:spPr>
            <a:xfrm>
              <a:off x="367390" y="1388447"/>
              <a:ext cx="3853543" cy="4231174"/>
            </a:xfrm>
            <a:prstGeom prst="rect">
              <a:avLst/>
            </a:prstGeom>
          </p:spPr>
        </p:pic>
        <p:sp>
          <p:nvSpPr>
            <p:cNvPr id="7" name="Rectangle 6"/>
            <p:cNvSpPr/>
            <p:nvPr/>
          </p:nvSpPr>
          <p:spPr>
            <a:xfrm>
              <a:off x="367390" y="1439508"/>
              <a:ext cx="293010" cy="25140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4706351" y="1366676"/>
            <a:ext cx="3796137" cy="4231174"/>
            <a:chOff x="4876149" y="1388447"/>
            <a:chExt cx="3796137" cy="4231174"/>
          </a:xfrm>
        </p:grpSpPr>
        <p:pic>
          <p:nvPicPr>
            <p:cNvPr id="4" name="Picture 3" descr="Fig3_seqdiscdenplots-20161004.pdf"/>
            <p:cNvPicPr>
              <a:picLocks noChangeAspect="1"/>
            </p:cNvPicPr>
            <p:nvPr/>
          </p:nvPicPr>
          <p:blipFill rotWithShape="1">
            <a:blip r:embed="rId3">
              <a:extLst>
                <a:ext uri="{28A0092B-C50C-407E-A947-70E740481C1C}">
                  <a14:useLocalDpi xmlns:a14="http://schemas.microsoft.com/office/drawing/2010/main" val="0"/>
                </a:ext>
              </a:extLst>
            </a:blip>
            <a:srcRect t="49884" r="79773"/>
            <a:stretch/>
          </p:blipFill>
          <p:spPr>
            <a:xfrm>
              <a:off x="4876149" y="1439508"/>
              <a:ext cx="3796137" cy="4180113"/>
            </a:xfrm>
            <a:prstGeom prst="rect">
              <a:avLst/>
            </a:prstGeom>
          </p:spPr>
        </p:pic>
        <p:sp>
          <p:nvSpPr>
            <p:cNvPr id="9" name="Rectangle 8"/>
            <p:cNvSpPr/>
            <p:nvPr/>
          </p:nvSpPr>
          <p:spPr>
            <a:xfrm>
              <a:off x="4876149" y="1388447"/>
              <a:ext cx="348994" cy="30246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Fig3_seqdiscdenplots-20161004.pdf"/>
          <p:cNvPicPr>
            <a:picLocks noChangeAspect="1"/>
          </p:cNvPicPr>
          <p:nvPr/>
        </p:nvPicPr>
        <p:blipFill rotWithShape="1">
          <a:blip r:embed="rId4">
            <a:extLst>
              <a:ext uri="{28A0092B-C50C-407E-A947-70E740481C1C}">
                <a14:useLocalDpi xmlns:a14="http://schemas.microsoft.com/office/drawing/2010/main" val="0"/>
              </a:ext>
            </a:extLst>
          </a:blip>
          <a:srcRect l="21089" t="12244" r="67619" b="68368"/>
          <a:stretch/>
        </p:blipFill>
        <p:spPr>
          <a:xfrm>
            <a:off x="2104571" y="5597850"/>
            <a:ext cx="1255485" cy="957970"/>
          </a:xfrm>
          <a:prstGeom prst="rect">
            <a:avLst/>
          </a:prstGeom>
        </p:spPr>
      </p:pic>
      <p:pic>
        <p:nvPicPr>
          <p:cNvPr id="6" name="Picture 5" descr="Fig3_seqdiscdenplots-20161004.pdf"/>
          <p:cNvPicPr>
            <a:picLocks noChangeAspect="1"/>
          </p:cNvPicPr>
          <p:nvPr/>
        </p:nvPicPr>
        <p:blipFill rotWithShape="1">
          <a:blip r:embed="rId5">
            <a:extLst>
              <a:ext uri="{28A0092B-C50C-407E-A947-70E740481C1C}">
                <a14:useLocalDpi xmlns:a14="http://schemas.microsoft.com/office/drawing/2010/main" val="0"/>
              </a:ext>
            </a:extLst>
          </a:blip>
          <a:srcRect l="20227" t="58017" r="67619" b="14129"/>
          <a:stretch/>
        </p:blipFill>
        <p:spPr>
          <a:xfrm>
            <a:off x="6466535" y="5537200"/>
            <a:ext cx="1121153" cy="1141992"/>
          </a:xfrm>
          <a:prstGeom prst="rect">
            <a:avLst/>
          </a:prstGeom>
        </p:spPr>
      </p:pic>
    </p:spTree>
    <p:extLst>
      <p:ext uri="{BB962C8B-B14F-4D97-AF65-F5344CB8AC3E}">
        <p14:creationId xmlns:p14="http://schemas.microsoft.com/office/powerpoint/2010/main" val="380807846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4" y="129495"/>
            <a:ext cx="8229600" cy="1143000"/>
          </a:xfrm>
        </p:spPr>
        <p:txBody>
          <a:bodyPr/>
          <a:lstStyle/>
          <a:p>
            <a:endParaRPr lang="en-US" dirty="0"/>
          </a:p>
        </p:txBody>
      </p:sp>
      <p:grpSp>
        <p:nvGrpSpPr>
          <p:cNvPr id="11" name="Group 10"/>
          <p:cNvGrpSpPr/>
          <p:nvPr/>
        </p:nvGrpSpPr>
        <p:grpSpPr>
          <a:xfrm>
            <a:off x="4572004" y="1366676"/>
            <a:ext cx="3773714" cy="4159605"/>
            <a:chOff x="4731661" y="1366676"/>
            <a:chExt cx="3773714" cy="4159605"/>
          </a:xfrm>
        </p:grpSpPr>
        <p:pic>
          <p:nvPicPr>
            <p:cNvPr id="5" name="Picture 4" descr="Fig3_seqdiscdenplots-20161004.pdf"/>
            <p:cNvPicPr>
              <a:picLocks noChangeAspect="1"/>
            </p:cNvPicPr>
            <p:nvPr/>
          </p:nvPicPr>
          <p:blipFill rotWithShape="1">
            <a:blip r:embed="rId2">
              <a:extLst>
                <a:ext uri="{28A0092B-C50C-407E-A947-70E740481C1C}">
                  <a14:useLocalDpi xmlns:a14="http://schemas.microsoft.com/office/drawing/2010/main" val="0"/>
                </a:ext>
              </a:extLst>
            </a:blip>
            <a:srcRect l="32936" t="49643" r="46666"/>
            <a:stretch/>
          </p:blipFill>
          <p:spPr>
            <a:xfrm>
              <a:off x="4731661" y="1385473"/>
              <a:ext cx="3773714" cy="4140808"/>
            </a:xfrm>
            <a:prstGeom prst="rect">
              <a:avLst/>
            </a:prstGeom>
          </p:spPr>
        </p:pic>
        <p:sp>
          <p:nvSpPr>
            <p:cNvPr id="8" name="Rectangle 7"/>
            <p:cNvSpPr/>
            <p:nvPr/>
          </p:nvSpPr>
          <p:spPr>
            <a:xfrm>
              <a:off x="4767294" y="1366676"/>
              <a:ext cx="348994" cy="30246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406400" y="1366676"/>
            <a:ext cx="3788229" cy="4191770"/>
            <a:chOff x="406400" y="1366676"/>
            <a:chExt cx="3788229" cy="4191770"/>
          </a:xfrm>
        </p:grpSpPr>
        <p:pic>
          <p:nvPicPr>
            <p:cNvPr id="3" name="Picture 2" descr="Fig3_seqdiscdenplots-20161004.pdf"/>
            <p:cNvPicPr>
              <a:picLocks noChangeAspect="1"/>
            </p:cNvPicPr>
            <p:nvPr/>
          </p:nvPicPr>
          <p:blipFill rotWithShape="1">
            <a:blip r:embed="rId2">
              <a:extLst>
                <a:ext uri="{28A0092B-C50C-407E-A947-70E740481C1C}">
                  <a14:useLocalDpi xmlns:a14="http://schemas.microsoft.com/office/drawing/2010/main" val="0"/>
                </a:ext>
              </a:extLst>
            </a:blip>
            <a:srcRect l="33492" r="46191" b="49643"/>
            <a:stretch/>
          </p:blipFill>
          <p:spPr>
            <a:xfrm>
              <a:off x="406400" y="1385473"/>
              <a:ext cx="3788229" cy="4172973"/>
            </a:xfrm>
            <a:prstGeom prst="rect">
              <a:avLst/>
            </a:prstGeom>
          </p:spPr>
        </p:pic>
        <p:sp>
          <p:nvSpPr>
            <p:cNvPr id="9" name="Rectangle 8"/>
            <p:cNvSpPr/>
            <p:nvPr/>
          </p:nvSpPr>
          <p:spPr>
            <a:xfrm>
              <a:off x="406400" y="1366676"/>
              <a:ext cx="348994" cy="30246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6" descr="Fig3_seqdiscdenplots-20161004.pdf"/>
          <p:cNvPicPr>
            <a:picLocks noChangeAspect="1"/>
          </p:cNvPicPr>
          <p:nvPr/>
        </p:nvPicPr>
        <p:blipFill rotWithShape="1">
          <a:blip r:embed="rId2">
            <a:extLst>
              <a:ext uri="{28A0092B-C50C-407E-A947-70E740481C1C}">
                <a14:useLocalDpi xmlns:a14="http://schemas.microsoft.com/office/drawing/2010/main" val="0"/>
              </a:ext>
            </a:extLst>
          </a:blip>
          <a:srcRect l="54444" t="11964" r="35317" b="68036"/>
          <a:stretch/>
        </p:blipFill>
        <p:spPr>
          <a:xfrm>
            <a:off x="1923144" y="5449966"/>
            <a:ext cx="1240971" cy="1077432"/>
          </a:xfrm>
          <a:prstGeom prst="rect">
            <a:avLst/>
          </a:prstGeom>
        </p:spPr>
      </p:pic>
      <p:pic>
        <p:nvPicPr>
          <p:cNvPr id="6" name="Picture 5" descr="Fig3_seqdiscdenplots-20161004.pdf"/>
          <p:cNvPicPr>
            <a:picLocks noChangeAspect="1"/>
          </p:cNvPicPr>
          <p:nvPr/>
        </p:nvPicPr>
        <p:blipFill rotWithShape="1">
          <a:blip r:embed="rId2">
            <a:extLst>
              <a:ext uri="{28A0092B-C50C-407E-A947-70E740481C1C}">
                <a14:useLocalDpi xmlns:a14="http://schemas.microsoft.com/office/drawing/2010/main" val="0"/>
              </a:ext>
            </a:extLst>
          </a:blip>
          <a:srcRect l="53492" t="61429" r="33809" b="16964"/>
          <a:stretch/>
        </p:blipFill>
        <p:spPr>
          <a:xfrm>
            <a:off x="6335486" y="5449966"/>
            <a:ext cx="1494971" cy="1130572"/>
          </a:xfrm>
          <a:prstGeom prst="rect">
            <a:avLst/>
          </a:prstGeom>
        </p:spPr>
      </p:pic>
    </p:spTree>
    <p:extLst>
      <p:ext uri="{BB962C8B-B14F-4D97-AF65-F5344CB8AC3E}">
        <p14:creationId xmlns:p14="http://schemas.microsoft.com/office/powerpoint/2010/main" val="221706565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other lineages?</a:t>
            </a:r>
            <a:endParaRPr lang="en-US" dirty="0"/>
          </a:p>
        </p:txBody>
      </p:sp>
      <p:pic>
        <p:nvPicPr>
          <p:cNvPr id="3" name="Picture 2" descr="Fig3_seqdiscdenplots-20161004.pdf"/>
          <p:cNvPicPr>
            <a:picLocks noChangeAspect="1"/>
          </p:cNvPicPr>
          <p:nvPr/>
        </p:nvPicPr>
        <p:blipFill rotWithShape="1">
          <a:blip r:embed="rId2">
            <a:extLst>
              <a:ext uri="{28A0092B-C50C-407E-A947-70E740481C1C}">
                <a14:useLocalDpi xmlns:a14="http://schemas.microsoft.com/office/drawing/2010/main" val="0"/>
              </a:ext>
            </a:extLst>
          </a:blip>
          <a:srcRect l="66032" b="47857"/>
          <a:stretch/>
        </p:blipFill>
        <p:spPr>
          <a:xfrm>
            <a:off x="1917231" y="1966687"/>
            <a:ext cx="5648342" cy="3853543"/>
          </a:xfrm>
          <a:prstGeom prst="rect">
            <a:avLst/>
          </a:prstGeom>
        </p:spPr>
      </p:pic>
    </p:spTree>
    <p:extLst>
      <p:ext uri="{BB962C8B-B14F-4D97-AF65-F5344CB8AC3E}">
        <p14:creationId xmlns:p14="http://schemas.microsoft.com/office/powerpoint/2010/main" val="273302582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127</TotalTime>
  <Words>343</Words>
  <Application>Microsoft Macintosh PowerPoint</Application>
  <PresentationFormat>On-screen Show (4:3)</PresentationFormat>
  <Paragraphs>52</Paragraphs>
  <Slides>14</Slides>
  <Notes>5</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4th Year Committee Meeting</vt:lpstr>
      <vt:lpstr>Agenda</vt:lpstr>
      <vt:lpstr>PowerPoint Presentation</vt:lpstr>
      <vt:lpstr>SAGs allow us to capture sequence discrete populations</vt:lpstr>
      <vt:lpstr>Sequence discrete populations</vt:lpstr>
      <vt:lpstr>SAGs allow us to capture sequence discrete populations</vt:lpstr>
      <vt:lpstr>PowerPoint Presentation</vt:lpstr>
      <vt:lpstr>PowerPoint Presentation</vt:lpstr>
      <vt:lpstr>What about other lineages?</vt:lpstr>
      <vt:lpstr>PowerPoint Presentation</vt:lpstr>
      <vt:lpstr>QUESTIONS</vt:lpstr>
      <vt:lpstr>Microbes as colored dots figure</vt:lpstr>
      <vt:lpstr>Crystal Bog (CB) v. Trout Bog (TB)</vt:lpstr>
      <vt:lpstr>Next Questions</vt:lpstr>
    </vt:vector>
  </TitlesOfParts>
  <Company>McMahon Lab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4th Year Committee Meeting</dc:title>
  <dc:creator>Sarah Stevens</dc:creator>
  <cp:lastModifiedBy>Sarah Stevens</cp:lastModifiedBy>
  <cp:revision>22</cp:revision>
  <dcterms:created xsi:type="dcterms:W3CDTF">2016-10-26T18:57:10Z</dcterms:created>
  <dcterms:modified xsi:type="dcterms:W3CDTF">2016-10-26T21:04:17Z</dcterms:modified>
</cp:coreProperties>
</file>