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8" r:id="rId3"/>
    <p:sldId id="279" r:id="rId4"/>
    <p:sldId id="280" r:id="rId5"/>
    <p:sldId id="271" r:id="rId6"/>
    <p:sldId id="261" r:id="rId7"/>
    <p:sldId id="262" r:id="rId8"/>
    <p:sldId id="263" r:id="rId9"/>
    <p:sldId id="277" r:id="rId10"/>
    <p:sldId id="267" r:id="rId11"/>
    <p:sldId id="268" r:id="rId12"/>
    <p:sldId id="269" r:id="rId13"/>
    <p:sldId id="273" r:id="rId14"/>
    <p:sldId id="278" r:id="rId15"/>
    <p:sldId id="274" r:id="rId16"/>
    <p:sldId id="259"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8B7049-0ADF-8F49-B7F9-64A0A5BF8FB7}">
          <p14:sldIdLst>
            <p14:sldId id="270"/>
            <p14:sldId id="258"/>
          </p14:sldIdLst>
        </p14:section>
        <p14:section name="Intro" id="{D8B685A9-0AAD-7543-883D-95E09FCFE2CC}">
          <p14:sldIdLst>
            <p14:sldId id="279"/>
            <p14:sldId id="280"/>
            <p14:sldId id="271"/>
          </p14:sldIdLst>
        </p14:section>
        <p14:section name="Seq-disc pops" id="{2CF4BE85-90CF-8747-9CF6-D929166FF0DA}">
          <p14:sldIdLst>
            <p14:sldId id="261"/>
            <p14:sldId id="262"/>
            <p14:sldId id="263"/>
          </p14:sldIdLst>
        </p14:section>
        <p14:section name="FW_SAG" id="{A060CDC7-3516-C04C-B4CD-7A06A2F3AF75}">
          <p14:sldIdLst>
            <p14:sldId id="277"/>
            <p14:sldId id="267"/>
            <p14:sldId id="268"/>
            <p14:sldId id="269"/>
            <p14:sldId id="273"/>
          </p14:sldIdLst>
        </p14:section>
        <p14:section name="newQ selection" id="{D4EF7B4F-9358-EF46-9E72-ABD9447F9847}">
          <p14:sldIdLst>
            <p14:sldId id="278"/>
            <p14:sldId id="274"/>
          </p14:sldIdLst>
        </p14:section>
        <p14:section name="newQ TB vs CB" id="{13BE6138-C886-F44C-B651-ED3CD75CCBC0}">
          <p14:sldIdLst>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8" autoAdjust="0"/>
  </p:normalViewPr>
  <p:slideViewPr>
    <p:cSldViewPr snapToGrid="0" snapToObjects="1">
      <p:cViewPr varScale="1">
        <p:scale>
          <a:sx n="175" d="100"/>
          <a:sy n="175" d="100"/>
        </p:scale>
        <p:origin x="-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D126E3-FD87-804E-9B94-9466551D12C6}"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26FDB-C243-F04F-A3A4-63881AA9751B}" type="slidenum">
              <a:rPr lang="en-US" smtClean="0"/>
              <a:t>‹#›</a:t>
            </a:fld>
            <a:endParaRPr lang="en-US"/>
          </a:p>
        </p:txBody>
      </p:sp>
    </p:spTree>
    <p:extLst>
      <p:ext uri="{BB962C8B-B14F-4D97-AF65-F5344CB8AC3E}">
        <p14:creationId xmlns:p14="http://schemas.microsoft.com/office/powerpoint/2010/main" val="387627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24C21EA-28B2-0442-AFB4-706342F125BD}" type="slidenum">
              <a:rPr lang="en-US" smtClean="0"/>
              <a:t>2</a:t>
            </a:fld>
            <a:endParaRPr lang="en-US"/>
          </a:p>
        </p:txBody>
      </p:sp>
    </p:spTree>
    <p:extLst>
      <p:ext uri="{BB962C8B-B14F-4D97-AF65-F5344CB8AC3E}">
        <p14:creationId xmlns:p14="http://schemas.microsoft.com/office/powerpoint/2010/main" val="324879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Mary</a:t>
            </a:r>
            <a:r>
              <a:rPr lang="en-US" baseline="0" dirty="0" smtClean="0"/>
              <a:t> Lake never mixes-</a:t>
            </a:r>
            <a:r>
              <a:rPr lang="en-US" baseline="0" dirty="0" err="1" smtClean="0"/>
              <a:t>meromictic</a:t>
            </a:r>
            <a:endParaRPr lang="en-US" baseline="0" dirty="0" smtClean="0"/>
          </a:p>
          <a:p>
            <a:r>
              <a:rPr lang="en-US" baseline="0" dirty="0" smtClean="0"/>
              <a:t>Bog too?</a:t>
            </a:r>
          </a:p>
          <a:p>
            <a:r>
              <a:rPr lang="en-US" dirty="0" smtClean="0"/>
              <a:t>*Are there related sequence-discrete populations in TB and CB?  How closely related are they?  Do they share a common gene pool?  Are there genes present in one lake but not the other for these closely related populations? Is there an ecological or physical barrier to recombination between these two lakes?*</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17</a:t>
            </a:fld>
            <a:endParaRPr lang="en-US"/>
          </a:p>
        </p:txBody>
      </p:sp>
    </p:spTree>
    <p:extLst>
      <p:ext uri="{BB962C8B-B14F-4D97-AF65-F5344CB8AC3E}">
        <p14:creationId xmlns:p14="http://schemas.microsoft.com/office/powerpoint/2010/main" val="250211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Azam</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Malfatti</a:t>
            </a:r>
            <a:r>
              <a:rPr lang="en-US" sz="1200" b="0" i="0" u="none" strike="noStrike" kern="1200" baseline="0" dirty="0" smtClean="0">
                <a:solidFill>
                  <a:schemeClr val="tx1"/>
                </a:solidFill>
                <a:latin typeface="+mn-lt"/>
                <a:ea typeface="+mn-ea"/>
                <a:cs typeface="+mn-cs"/>
              </a:rPr>
              <a:t> Nature Rev </a:t>
            </a:r>
            <a:r>
              <a:rPr lang="en-US" sz="1200" b="0" i="0" u="none" strike="noStrike" kern="1200" baseline="0" dirty="0" err="1" smtClean="0">
                <a:solidFill>
                  <a:schemeClr val="tx1"/>
                </a:solidFill>
                <a:latin typeface="+mn-lt"/>
                <a:ea typeface="+mn-ea"/>
                <a:cs typeface="+mn-cs"/>
              </a:rPr>
              <a:t>Microbiol</a:t>
            </a:r>
            <a:r>
              <a:rPr lang="en-US" sz="1200" b="0" i="0" u="none" strike="noStrike" kern="1200" baseline="0" dirty="0" smtClean="0">
                <a:solidFill>
                  <a:schemeClr val="tx1"/>
                </a:solidFill>
                <a:latin typeface="+mn-lt"/>
                <a:ea typeface="+mn-ea"/>
                <a:cs typeface="+mn-cs"/>
              </a:rPr>
              <a:t> 2007</a:t>
            </a:r>
            <a:endParaRPr lang="en-US" dirty="0"/>
          </a:p>
        </p:txBody>
      </p:sp>
      <p:sp>
        <p:nvSpPr>
          <p:cNvPr id="4" name="Slide Number Placeholder 3"/>
          <p:cNvSpPr>
            <a:spLocks noGrp="1"/>
          </p:cNvSpPr>
          <p:nvPr>
            <p:ph type="sldNum" sz="quarter" idx="10"/>
          </p:nvPr>
        </p:nvSpPr>
        <p:spPr/>
        <p:txBody>
          <a:bodyPr/>
          <a:lstStyle/>
          <a:p>
            <a:fld id="{35EF5441-D692-534E-884D-601F4C7E917A}" type="slidenum">
              <a:rPr lang="en-US" smtClean="0"/>
              <a:t>3</a:t>
            </a:fld>
            <a:endParaRPr lang="en-US"/>
          </a:p>
        </p:txBody>
      </p:sp>
    </p:spTree>
    <p:extLst>
      <p:ext uri="{BB962C8B-B14F-4D97-AF65-F5344CB8AC3E}">
        <p14:creationId xmlns:p14="http://schemas.microsoft.com/office/powerpoint/2010/main" val="371842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Lake Lanier to isolate genome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7</a:t>
            </a:fld>
            <a:endParaRPr lang="en-US"/>
          </a:p>
        </p:txBody>
      </p:sp>
    </p:spTree>
    <p:extLst>
      <p:ext uri="{BB962C8B-B14F-4D97-AF65-F5344CB8AC3E}">
        <p14:creationId xmlns:p14="http://schemas.microsoft.com/office/powerpoint/2010/main" val="194695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SAGs</a:t>
            </a:r>
            <a:r>
              <a:rPr lang="en-US" baseline="0" dirty="0" smtClean="0"/>
              <a:t> from other lakes don’t many recruit reads with high ID</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10</a:t>
            </a:fld>
            <a:endParaRPr lang="en-US"/>
          </a:p>
        </p:txBody>
      </p:sp>
    </p:spTree>
    <p:extLst>
      <p:ext uri="{BB962C8B-B14F-4D97-AF65-F5344CB8AC3E}">
        <p14:creationId xmlns:p14="http://schemas.microsoft.com/office/powerpoint/2010/main" val="50634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Sparkling metagenomes</a:t>
            </a:r>
          </a:p>
          <a:p>
            <a:r>
              <a:rPr lang="en-US" baseline="0" dirty="0" smtClean="0"/>
              <a:t>LD12 are in earlier stages of differentiation?</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11</a:t>
            </a:fld>
            <a:endParaRPr lang="en-US"/>
          </a:p>
        </p:txBody>
      </p:sp>
    </p:spTree>
    <p:extLst>
      <p:ext uri="{BB962C8B-B14F-4D97-AF65-F5344CB8AC3E}">
        <p14:creationId xmlns:p14="http://schemas.microsoft.com/office/powerpoint/2010/main" val="327448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with </a:t>
            </a:r>
            <a:r>
              <a:rPr lang="en-US" dirty="0" smtClean="0"/>
              <a:t>competitive</a:t>
            </a:r>
          </a:p>
          <a:p>
            <a:endParaRPr lang="en-US" dirty="0" smtClean="0"/>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J17 poorly correlated with the other acI-B1 L06 and A23 (maximum Spearman rank correlation = 0.294)</a:t>
            </a:r>
            <a:r>
              <a:rPr lang="en-US" dirty="0" smtClean="0">
                <a:effectLst/>
              </a:rPr>
              <a:t> </a:t>
            </a:r>
          </a:p>
          <a:p>
            <a:endParaRPr lang="en-US" dirty="0" smtClean="0">
              <a:effectLst/>
            </a:endParaRPr>
          </a:p>
          <a:p>
            <a:r>
              <a:rPr lang="en-US" sz="1200" kern="1200" dirty="0" err="1" smtClean="0">
                <a:solidFill>
                  <a:schemeClr val="tx1"/>
                </a:solidFill>
                <a:effectLst/>
                <a:latin typeface="+mn-lt"/>
                <a:ea typeface="+mn-ea"/>
                <a:cs typeface="+mn-cs"/>
              </a:rPr>
              <a:t>Abund</a:t>
            </a:r>
            <a:r>
              <a:rPr lang="en-US" sz="1200" kern="1200" dirty="0" smtClean="0">
                <a:solidFill>
                  <a:schemeClr val="tx1"/>
                </a:solidFill>
                <a:effectLst/>
                <a:latin typeface="+mn-lt"/>
                <a:ea typeface="+mn-ea"/>
                <a:cs typeface="+mn-cs"/>
              </a:rPr>
              <a:t> of J10, L15, and C06 strongly correlated (Spearman rank correlation = 0.997-0.999). D10 not as strongly correlated to the other LD12 populations (Spearman rank correlation = 0.712-0.725). C07 was also correlated to both the J10-L15-C06 populations and the D10 population (Spearman rank correlation = 0.861-0.873)</a:t>
            </a:r>
            <a:r>
              <a:rPr lang="en-US" dirty="0" smtClean="0">
                <a:effectLst/>
              </a:rPr>
              <a:t> </a:t>
            </a:r>
            <a:r>
              <a:rPr lang="en-US" baseline="0" dirty="0">
                <a:effectLst/>
              </a:rPr>
              <a:t> </a:t>
            </a:r>
            <a:r>
              <a:rPr lang="en-US" baseline="0" dirty="0" smtClean="0">
                <a:effectLst/>
              </a:rPr>
              <a:t>- lowest correlation within LD12 (0.</a:t>
            </a:r>
            <a:r>
              <a:rPr lang="en-US" sz="1200" kern="1200" dirty="0" smtClean="0">
                <a:solidFill>
                  <a:schemeClr val="tx1"/>
                </a:solidFill>
                <a:effectLst/>
                <a:latin typeface="+mn-lt"/>
                <a:ea typeface="+mn-ea"/>
                <a:cs typeface="+mn-cs"/>
              </a:rPr>
              <a:t>712)</a:t>
            </a:r>
            <a:endParaRPr lang="en-US" dirty="0" smtClean="0">
              <a:effectLst/>
            </a:endParaRPr>
          </a:p>
        </p:txBody>
      </p:sp>
      <p:sp>
        <p:nvSpPr>
          <p:cNvPr id="4" name="Slide Number Placeholder 3"/>
          <p:cNvSpPr>
            <a:spLocks noGrp="1"/>
          </p:cNvSpPr>
          <p:nvPr>
            <p:ph type="sldNum" sz="quarter" idx="10"/>
          </p:nvPr>
        </p:nvSpPr>
        <p:spPr/>
        <p:txBody>
          <a:bodyPr/>
          <a:lstStyle/>
          <a:p>
            <a:fld id="{03226FDB-C243-F04F-A3A4-63881AA9751B}" type="slidenum">
              <a:rPr lang="en-US" smtClean="0"/>
              <a:t>13</a:t>
            </a:fld>
            <a:endParaRPr lang="en-US"/>
          </a:p>
        </p:txBody>
      </p:sp>
    </p:spTree>
    <p:extLst>
      <p:ext uri="{BB962C8B-B14F-4D97-AF65-F5344CB8AC3E}">
        <p14:creationId xmlns:p14="http://schemas.microsoft.com/office/powerpoint/2010/main" val="254265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Neg</a:t>
            </a:r>
            <a:r>
              <a:rPr lang="en-US" dirty="0" smtClean="0"/>
              <a:t>/purifying </a:t>
            </a:r>
            <a:r>
              <a:rPr lang="mr-IN" dirty="0" smtClean="0"/>
              <a:t>–</a:t>
            </a:r>
            <a:r>
              <a:rPr lang="en-US" dirty="0" smtClean="0"/>
              <a:t> remove deleterious alleles </a:t>
            </a:r>
            <a:r>
              <a:rPr lang="mr-IN" dirty="0" smtClean="0"/>
              <a:t>–</a:t>
            </a:r>
            <a:r>
              <a:rPr lang="en-US" dirty="0" smtClean="0"/>
              <a:t> </a:t>
            </a:r>
            <a:r>
              <a:rPr lang="en-US" dirty="0" err="1" smtClean="0"/>
              <a:t>dnds</a:t>
            </a:r>
            <a:r>
              <a:rPr lang="en-US" dirty="0" smtClean="0"/>
              <a:t> &lt;1???</a:t>
            </a:r>
          </a:p>
          <a:p>
            <a:r>
              <a:rPr lang="en-US" dirty="0" err="1" smtClean="0"/>
              <a:t>Pos</a:t>
            </a:r>
            <a:r>
              <a:rPr lang="en-US" dirty="0" smtClean="0"/>
              <a:t>/</a:t>
            </a:r>
            <a:r>
              <a:rPr lang="en-US" dirty="0" err="1" smtClean="0"/>
              <a:t>darwinian</a:t>
            </a:r>
            <a:r>
              <a:rPr lang="en-US" baseline="0" dirty="0" smtClean="0"/>
              <a:t> </a:t>
            </a:r>
            <a:r>
              <a:rPr lang="mr-IN" baseline="0" dirty="0" smtClean="0"/>
              <a:t>–</a:t>
            </a:r>
            <a:r>
              <a:rPr lang="en-US" baseline="0" dirty="0" smtClean="0"/>
              <a:t> advantageous alleles go to fixation </a:t>
            </a:r>
            <a:r>
              <a:rPr lang="mr-IN" baseline="0" dirty="0" smtClean="0"/>
              <a:t>–</a:t>
            </a:r>
            <a:r>
              <a:rPr lang="en-US" baseline="0" dirty="0" smtClean="0"/>
              <a:t> </a:t>
            </a:r>
            <a:r>
              <a:rPr lang="en-US" baseline="0" dirty="0" err="1" smtClean="0"/>
              <a:t>dnds</a:t>
            </a:r>
            <a:r>
              <a:rPr lang="en-US" baseline="0" dirty="0" smtClean="0"/>
              <a:t> &gt; 1</a:t>
            </a:r>
          </a:p>
          <a:p>
            <a:r>
              <a:rPr lang="en-US" baseline="0" dirty="0" smtClean="0"/>
              <a:t>McDonald-</a:t>
            </a:r>
            <a:r>
              <a:rPr lang="en-US" baseline="0" dirty="0" err="1" smtClean="0"/>
              <a:t>Kreitman</a:t>
            </a:r>
            <a:r>
              <a:rPr lang="en-US" baseline="0" dirty="0" smtClean="0"/>
              <a:t> test </a:t>
            </a:r>
            <a:r>
              <a:rPr lang="mr-IN" baseline="0" dirty="0" smtClean="0"/>
              <a:t>–</a:t>
            </a:r>
            <a:r>
              <a:rPr lang="en-US" baseline="0" dirty="0" smtClean="0"/>
              <a:t> </a:t>
            </a:r>
            <a:r>
              <a:rPr lang="en-US" baseline="0" dirty="0" err="1" smtClean="0"/>
              <a:t>Dn</a:t>
            </a:r>
            <a:r>
              <a:rPr lang="en-US" baseline="0" dirty="0" smtClean="0"/>
              <a:t>/Ds to </a:t>
            </a:r>
            <a:r>
              <a:rPr lang="en-US" baseline="0" dirty="0" err="1" smtClean="0"/>
              <a:t>Pn</a:t>
            </a:r>
            <a:r>
              <a:rPr lang="en-US" baseline="0" dirty="0" smtClean="0"/>
              <a:t>/Ps (test for selection within species/ populations?)</a:t>
            </a:r>
          </a:p>
          <a:p>
            <a:r>
              <a:rPr lang="en-US" baseline="0" dirty="0" smtClean="0"/>
              <a:t>	- </a:t>
            </a:r>
            <a:r>
              <a:rPr lang="en-US" baseline="0" dirty="0" err="1" smtClean="0"/>
              <a:t>DnDs</a:t>
            </a:r>
            <a:r>
              <a:rPr lang="en-US" baseline="0" dirty="0" smtClean="0"/>
              <a:t> &gt; PnPs  </a:t>
            </a:r>
            <a:r>
              <a:rPr lang="en-US" baseline="0" dirty="0" smtClean="0">
                <a:sym typeface="Wingdings"/>
              </a:rPr>
              <a:t>positive selection</a:t>
            </a:r>
          </a:p>
          <a:p>
            <a:r>
              <a:rPr lang="en-US" baseline="0" dirty="0" smtClean="0">
                <a:sym typeface="Wingdings"/>
              </a:rPr>
              <a:t>	- </a:t>
            </a:r>
            <a:r>
              <a:rPr lang="en-US" baseline="0" dirty="0" err="1" smtClean="0">
                <a:sym typeface="Wingdings"/>
              </a:rPr>
              <a:t>DnDs</a:t>
            </a:r>
            <a:r>
              <a:rPr lang="en-US" baseline="0" dirty="0" smtClean="0">
                <a:sym typeface="Wingdings"/>
              </a:rPr>
              <a:t> &lt; </a:t>
            </a:r>
            <a:r>
              <a:rPr lang="en-US" baseline="0" dirty="0" err="1" smtClean="0">
                <a:sym typeface="Wingdings"/>
              </a:rPr>
              <a:t>PnPS</a:t>
            </a:r>
            <a:r>
              <a:rPr lang="en-US" baseline="0" dirty="0" smtClean="0">
                <a:sym typeface="Wingdings"/>
              </a:rPr>
              <a:t>  negative selection</a:t>
            </a:r>
          </a:p>
          <a:p>
            <a:r>
              <a:rPr lang="en-US" baseline="0" dirty="0" smtClean="0">
                <a:sym typeface="Wingdings"/>
              </a:rPr>
              <a:t>	- alpha (prop of </a:t>
            </a:r>
            <a:r>
              <a:rPr lang="en-US" baseline="0" dirty="0" err="1" smtClean="0">
                <a:sym typeface="Wingdings"/>
              </a:rPr>
              <a:t>nonsyn</a:t>
            </a:r>
            <a:r>
              <a:rPr lang="en-US" baseline="0" dirty="0" smtClean="0">
                <a:sym typeface="Wingdings"/>
              </a:rPr>
              <a:t> subs under </a:t>
            </a:r>
            <a:r>
              <a:rPr lang="en-US" baseline="0" dirty="0" err="1" smtClean="0">
                <a:sym typeface="Wingdings"/>
              </a:rPr>
              <a:t>pos</a:t>
            </a:r>
            <a:r>
              <a:rPr lang="en-US" baseline="0" dirty="0" smtClean="0">
                <a:sym typeface="Wingdings"/>
              </a:rPr>
              <a:t> select) calculated for each gene or genome-wide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14</a:t>
            </a:fld>
            <a:endParaRPr lang="en-US"/>
          </a:p>
        </p:txBody>
      </p:sp>
    </p:spTree>
    <p:extLst>
      <p:ext uri="{BB962C8B-B14F-4D97-AF65-F5344CB8AC3E}">
        <p14:creationId xmlns:p14="http://schemas.microsoft.com/office/powerpoint/2010/main" val="120061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SNPs</a:t>
            </a:r>
            <a:r>
              <a:rPr lang="en-US" baseline="0" dirty="0" smtClean="0"/>
              <a:t> change as expected based on the selection values though time?</a:t>
            </a:r>
            <a:endParaRPr lang="en-US" dirty="0"/>
          </a:p>
        </p:txBody>
      </p:sp>
      <p:sp>
        <p:nvSpPr>
          <p:cNvPr id="4" name="Slide Number Placeholder 3"/>
          <p:cNvSpPr>
            <a:spLocks noGrp="1"/>
          </p:cNvSpPr>
          <p:nvPr>
            <p:ph type="sldNum" sz="quarter" idx="10"/>
          </p:nvPr>
        </p:nvSpPr>
        <p:spPr/>
        <p:txBody>
          <a:bodyPr/>
          <a:lstStyle/>
          <a:p>
            <a:fld id="{03226FDB-C243-F04F-A3A4-63881AA9751B}" type="slidenum">
              <a:rPr lang="en-US" smtClean="0"/>
              <a:t>15</a:t>
            </a:fld>
            <a:endParaRPr lang="en-US"/>
          </a:p>
        </p:txBody>
      </p:sp>
    </p:spTree>
    <p:extLst>
      <p:ext uri="{BB962C8B-B14F-4D97-AF65-F5344CB8AC3E}">
        <p14:creationId xmlns:p14="http://schemas.microsoft.com/office/powerpoint/2010/main" val="161429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a:t>
            </a:r>
            <a:r>
              <a:rPr lang="en-US" baseline="0" dirty="0" smtClean="0"/>
              <a:t> – </a:t>
            </a:r>
            <a:r>
              <a:rPr lang="en-US" baseline="0" dirty="0" err="1" smtClean="0"/>
              <a:t>Dimictic</a:t>
            </a:r>
            <a:endParaRPr lang="en-US" baseline="0" dirty="0" smtClean="0"/>
          </a:p>
          <a:p>
            <a:r>
              <a:rPr lang="en-US" baseline="0" dirty="0" smtClean="0"/>
              <a:t>CB -- </a:t>
            </a:r>
            <a:r>
              <a:rPr lang="en-US" baseline="0" dirty="0" err="1" smtClean="0"/>
              <a:t>Polymictic</a:t>
            </a:r>
            <a:endParaRPr lang="en-US" dirty="0"/>
          </a:p>
        </p:txBody>
      </p:sp>
      <p:sp>
        <p:nvSpPr>
          <p:cNvPr id="4" name="Slide Number Placeholder 3"/>
          <p:cNvSpPr>
            <a:spLocks noGrp="1"/>
          </p:cNvSpPr>
          <p:nvPr>
            <p:ph type="sldNum" sz="quarter" idx="10"/>
          </p:nvPr>
        </p:nvSpPr>
        <p:spPr/>
        <p:txBody>
          <a:bodyPr/>
          <a:lstStyle/>
          <a:p>
            <a:fld id="{E24C21EA-28B2-0442-AFB4-706342F125BD}" type="slidenum">
              <a:rPr lang="en-US" smtClean="0"/>
              <a:t>16</a:t>
            </a:fld>
            <a:endParaRPr lang="en-US"/>
          </a:p>
        </p:txBody>
      </p:sp>
    </p:spTree>
    <p:extLst>
      <p:ext uri="{BB962C8B-B14F-4D97-AF65-F5344CB8AC3E}">
        <p14:creationId xmlns:p14="http://schemas.microsoft.com/office/powerpoint/2010/main" val="370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940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491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5393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3513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EE717-EDC7-3148-8218-36A4F68267A5}"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615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13223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EE717-EDC7-3148-8218-36A4F68267A5}"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205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CEE717-EDC7-3148-8218-36A4F68267A5}"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5975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E717-EDC7-3148-8218-36A4F68267A5}"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27669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182200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EE717-EDC7-3148-8218-36A4F68267A5}"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1B019-B6DF-E244-AA0C-6E2B1451E255}" type="slidenum">
              <a:rPr lang="en-US" smtClean="0"/>
              <a:t>‹#›</a:t>
            </a:fld>
            <a:endParaRPr lang="en-US"/>
          </a:p>
        </p:txBody>
      </p:sp>
    </p:spTree>
    <p:extLst>
      <p:ext uri="{BB962C8B-B14F-4D97-AF65-F5344CB8AC3E}">
        <p14:creationId xmlns:p14="http://schemas.microsoft.com/office/powerpoint/2010/main" val="33614502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E717-EDC7-3148-8218-36A4F68267A5}" type="datetimeFigureOut">
              <a:rPr lang="en-US" smtClean="0"/>
              <a:t>10/27/16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1B019-B6DF-E244-AA0C-6E2B1451E255}" type="slidenum">
              <a:rPr lang="en-US" smtClean="0"/>
              <a:t>‹#›</a:t>
            </a:fld>
            <a:endParaRPr lang="en-US"/>
          </a:p>
        </p:txBody>
      </p:sp>
    </p:spTree>
    <p:extLst>
      <p:ext uri="{BB962C8B-B14F-4D97-AF65-F5344CB8AC3E}">
        <p14:creationId xmlns:p14="http://schemas.microsoft.com/office/powerpoint/2010/main" val="180903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0209-EFFEC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13" y="1120194"/>
            <a:ext cx="9948779" cy="5628589"/>
          </a:xfrm>
          <a:prstGeom prst="rect">
            <a:avLst/>
          </a:prstGeom>
        </p:spPr>
      </p:pic>
      <p:sp>
        <p:nvSpPr>
          <p:cNvPr id="2" name="Title 1"/>
          <p:cNvSpPr>
            <a:spLocks noGrp="1"/>
          </p:cNvSpPr>
          <p:nvPr>
            <p:ph type="ctrTitle"/>
          </p:nvPr>
        </p:nvSpPr>
        <p:spPr>
          <a:xfrm>
            <a:off x="812492" y="-20449"/>
            <a:ext cx="7772400" cy="1470025"/>
          </a:xfrm>
        </p:spPr>
        <p:txBody>
          <a:bodyPr>
            <a:normAutofit/>
          </a:bodyPr>
          <a:lstStyle/>
          <a:p>
            <a:r>
              <a:rPr lang="en-US" dirty="0" smtClean="0"/>
              <a:t>4</a:t>
            </a:r>
            <a:r>
              <a:rPr lang="en-US" baseline="30000" dirty="0" smtClean="0"/>
              <a:t>th</a:t>
            </a:r>
            <a:r>
              <a:rPr lang="en-US" dirty="0" smtClean="0"/>
              <a:t> Year Committee Meeting</a:t>
            </a:r>
            <a:endParaRPr lang="en-US" dirty="0"/>
          </a:p>
        </p:txBody>
      </p:sp>
      <p:sp>
        <p:nvSpPr>
          <p:cNvPr id="3" name="Subtitle 2"/>
          <p:cNvSpPr>
            <a:spLocks noGrp="1"/>
          </p:cNvSpPr>
          <p:nvPr>
            <p:ph type="subTitle" idx="1"/>
          </p:nvPr>
        </p:nvSpPr>
        <p:spPr>
          <a:xfrm>
            <a:off x="4001034" y="4590659"/>
            <a:ext cx="6400800" cy="1752600"/>
          </a:xfrm>
        </p:spPr>
        <p:txBody>
          <a:bodyPr/>
          <a:lstStyle/>
          <a:p>
            <a:r>
              <a:rPr lang="en-US" dirty="0" smtClean="0">
                <a:solidFill>
                  <a:schemeClr val="bg1"/>
                </a:solidFill>
              </a:rPr>
              <a:t>Sarah Stevens</a:t>
            </a:r>
          </a:p>
          <a:p>
            <a:r>
              <a:rPr lang="en-US" dirty="0" smtClean="0">
                <a:solidFill>
                  <a:schemeClr val="bg1"/>
                </a:solidFill>
              </a:rPr>
              <a:t>@</a:t>
            </a:r>
            <a:r>
              <a:rPr lang="en-US" dirty="0" err="1" smtClean="0">
                <a:solidFill>
                  <a:schemeClr val="bg1"/>
                </a:solidFill>
              </a:rPr>
              <a:t>microStevens</a:t>
            </a:r>
            <a:endParaRPr lang="en-US" dirty="0" smtClean="0">
              <a:solidFill>
                <a:schemeClr val="bg1"/>
              </a:solidFill>
            </a:endParaRPr>
          </a:p>
          <a:p>
            <a:r>
              <a:rPr lang="en-US" dirty="0" smtClean="0">
                <a:solidFill>
                  <a:schemeClr val="bg1"/>
                </a:solidFill>
              </a:rPr>
              <a:t>McMahon Lab</a:t>
            </a:r>
            <a:endParaRPr lang="en-US" dirty="0">
              <a:solidFill>
                <a:schemeClr val="bg1"/>
              </a:solidFill>
            </a:endParaRPr>
          </a:p>
        </p:txBody>
      </p:sp>
    </p:spTree>
    <p:extLst>
      <p:ext uri="{BB962C8B-B14F-4D97-AF65-F5344CB8AC3E}">
        <p14:creationId xmlns:p14="http://schemas.microsoft.com/office/powerpoint/2010/main" val="39771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96"/>
            <a:ext cx="8229600" cy="1143000"/>
          </a:xfrm>
        </p:spPr>
        <p:txBody>
          <a:bodyPr>
            <a:normAutofit fontScale="90000"/>
          </a:bodyPr>
          <a:lstStyle/>
          <a:p>
            <a:r>
              <a:rPr lang="en-US" dirty="0" smtClean="0"/>
              <a:t>acI SAGs from Lake Mendota recruit reads and are discrete at ~95-97%ID</a:t>
            </a:r>
            <a:endParaRPr lang="en-US" dirty="0"/>
          </a:p>
        </p:txBody>
      </p:sp>
      <p:grpSp>
        <p:nvGrpSpPr>
          <p:cNvPr id="8" name="Group 7"/>
          <p:cNvGrpSpPr/>
          <p:nvPr/>
        </p:nvGrpSpPr>
        <p:grpSpPr>
          <a:xfrm>
            <a:off x="367390" y="1388447"/>
            <a:ext cx="3853543" cy="4231174"/>
            <a:chOff x="367390" y="1388447"/>
            <a:chExt cx="3853543" cy="4231174"/>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r="79637" b="49695"/>
            <a:stretch/>
          </p:blipFill>
          <p:spPr>
            <a:xfrm>
              <a:off x="367390" y="1388447"/>
              <a:ext cx="3853543" cy="4231174"/>
            </a:xfrm>
            <a:prstGeom prst="rect">
              <a:avLst/>
            </a:prstGeom>
          </p:spPr>
        </p:pic>
        <p:sp>
          <p:nvSpPr>
            <p:cNvPr id="7" name="Rectangle 6"/>
            <p:cNvSpPr/>
            <p:nvPr/>
          </p:nvSpPr>
          <p:spPr>
            <a:xfrm>
              <a:off x="367390" y="1439508"/>
              <a:ext cx="293010" cy="251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706351" y="1366676"/>
            <a:ext cx="3796137" cy="4231174"/>
            <a:chOff x="4876149" y="1388447"/>
            <a:chExt cx="3796137" cy="4231174"/>
          </a:xfrm>
        </p:grpSpPr>
        <p:pic>
          <p:nvPicPr>
            <p:cNvPr id="4" name="Picture 3" descr="Fig3_seqdiscdenplots-20161004.pdf"/>
            <p:cNvPicPr>
              <a:picLocks noChangeAspect="1"/>
            </p:cNvPicPr>
            <p:nvPr/>
          </p:nvPicPr>
          <p:blipFill rotWithShape="1">
            <a:blip r:embed="rId4">
              <a:extLst>
                <a:ext uri="{28A0092B-C50C-407E-A947-70E740481C1C}">
                  <a14:useLocalDpi xmlns:a14="http://schemas.microsoft.com/office/drawing/2010/main" val="0"/>
                </a:ext>
              </a:extLst>
            </a:blip>
            <a:srcRect t="49884" r="79773"/>
            <a:stretch/>
          </p:blipFill>
          <p:spPr>
            <a:xfrm>
              <a:off x="4876149" y="1439508"/>
              <a:ext cx="3796137" cy="4180113"/>
            </a:xfrm>
            <a:prstGeom prst="rect">
              <a:avLst/>
            </a:prstGeom>
          </p:spPr>
        </p:pic>
        <p:sp>
          <p:nvSpPr>
            <p:cNvPr id="9" name="Rectangle 8"/>
            <p:cNvSpPr/>
            <p:nvPr/>
          </p:nvSpPr>
          <p:spPr>
            <a:xfrm>
              <a:off x="4876149" y="1388447"/>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Fig3_seqdiscdenplots-20161004.pdf"/>
          <p:cNvPicPr>
            <a:picLocks noChangeAspect="1"/>
          </p:cNvPicPr>
          <p:nvPr/>
        </p:nvPicPr>
        <p:blipFill rotWithShape="1">
          <a:blip r:embed="rId5">
            <a:extLst>
              <a:ext uri="{28A0092B-C50C-407E-A947-70E740481C1C}">
                <a14:useLocalDpi xmlns:a14="http://schemas.microsoft.com/office/drawing/2010/main" val="0"/>
              </a:ext>
            </a:extLst>
          </a:blip>
          <a:srcRect l="21089" t="12244" r="67619" b="68368"/>
          <a:stretch/>
        </p:blipFill>
        <p:spPr>
          <a:xfrm>
            <a:off x="2104571" y="5597850"/>
            <a:ext cx="1255485" cy="957970"/>
          </a:xfrm>
          <a:prstGeom prst="rect">
            <a:avLst/>
          </a:prstGeom>
        </p:spPr>
      </p:pic>
      <p:pic>
        <p:nvPicPr>
          <p:cNvPr id="6" name="Picture 5" descr="Fig3_seqdiscdenplots-20161004.pdf"/>
          <p:cNvPicPr>
            <a:picLocks noChangeAspect="1"/>
          </p:cNvPicPr>
          <p:nvPr/>
        </p:nvPicPr>
        <p:blipFill rotWithShape="1">
          <a:blip r:embed="rId6">
            <a:extLst>
              <a:ext uri="{28A0092B-C50C-407E-A947-70E740481C1C}">
                <a14:useLocalDpi xmlns:a14="http://schemas.microsoft.com/office/drawing/2010/main" val="0"/>
              </a:ext>
            </a:extLst>
          </a:blip>
          <a:srcRect l="20227" t="58017" r="67619" b="14129"/>
          <a:stretch/>
        </p:blipFill>
        <p:spPr>
          <a:xfrm>
            <a:off x="6466535" y="5537200"/>
            <a:ext cx="1121153" cy="1141992"/>
          </a:xfrm>
          <a:prstGeom prst="rect">
            <a:avLst/>
          </a:prstGeom>
        </p:spPr>
      </p:pic>
    </p:spTree>
    <p:extLst>
      <p:ext uri="{BB962C8B-B14F-4D97-AF65-F5344CB8AC3E}">
        <p14:creationId xmlns:p14="http://schemas.microsoft.com/office/powerpoint/2010/main" val="38080784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4" y="129495"/>
            <a:ext cx="8229600" cy="1143000"/>
          </a:xfrm>
        </p:spPr>
        <p:txBody>
          <a:bodyPr>
            <a:normAutofit/>
          </a:bodyPr>
          <a:lstStyle/>
          <a:p>
            <a:r>
              <a:rPr lang="en-US" dirty="0" smtClean="0"/>
              <a:t>LD12 populations are highly similar</a:t>
            </a:r>
            <a:endParaRPr lang="en-US" dirty="0"/>
          </a:p>
        </p:txBody>
      </p:sp>
      <p:grpSp>
        <p:nvGrpSpPr>
          <p:cNvPr id="11" name="Group 10"/>
          <p:cNvGrpSpPr/>
          <p:nvPr/>
        </p:nvGrpSpPr>
        <p:grpSpPr>
          <a:xfrm>
            <a:off x="4572004" y="1366676"/>
            <a:ext cx="3773714" cy="4159605"/>
            <a:chOff x="4731661" y="1366676"/>
            <a:chExt cx="3773714" cy="4159605"/>
          </a:xfrm>
        </p:grpSpPr>
        <p:pic>
          <p:nvPicPr>
            <p:cNvPr id="5" name="Picture 4"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2936" t="49643" r="46666"/>
            <a:stretch/>
          </p:blipFill>
          <p:spPr>
            <a:xfrm>
              <a:off x="4731661" y="1385473"/>
              <a:ext cx="3773714" cy="4140808"/>
            </a:xfrm>
            <a:prstGeom prst="rect">
              <a:avLst/>
            </a:prstGeom>
          </p:spPr>
        </p:pic>
        <p:sp>
          <p:nvSpPr>
            <p:cNvPr id="8" name="Rectangle 7"/>
            <p:cNvSpPr/>
            <p:nvPr/>
          </p:nvSpPr>
          <p:spPr>
            <a:xfrm>
              <a:off x="4767294"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06400" y="1366676"/>
            <a:ext cx="3788229" cy="4191770"/>
            <a:chOff x="406400" y="1366676"/>
            <a:chExt cx="3788229" cy="4191770"/>
          </a:xfrm>
        </p:grpSpPr>
        <p:pic>
          <p:nvPicPr>
            <p:cNvPr id="3" name="Picture 2"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33492" r="46191" b="49643"/>
            <a:stretch/>
          </p:blipFill>
          <p:spPr>
            <a:xfrm>
              <a:off x="406400" y="1385473"/>
              <a:ext cx="3788229" cy="4172973"/>
            </a:xfrm>
            <a:prstGeom prst="rect">
              <a:avLst/>
            </a:prstGeom>
          </p:spPr>
        </p:pic>
        <p:sp>
          <p:nvSpPr>
            <p:cNvPr id="9" name="Rectangle 8"/>
            <p:cNvSpPr/>
            <p:nvPr/>
          </p:nvSpPr>
          <p:spPr>
            <a:xfrm>
              <a:off x="406400" y="1366676"/>
              <a:ext cx="348994" cy="302467"/>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4444" t="11964" r="35317" b="68036"/>
          <a:stretch/>
        </p:blipFill>
        <p:spPr>
          <a:xfrm>
            <a:off x="1923144" y="5449966"/>
            <a:ext cx="1240971" cy="1077432"/>
          </a:xfrm>
          <a:prstGeom prst="rect">
            <a:avLst/>
          </a:prstGeom>
        </p:spPr>
      </p:pic>
      <p:pic>
        <p:nvPicPr>
          <p:cNvPr id="6" name="Picture 5" descr="Fig3_seqdiscdenplots-20161004.pdf"/>
          <p:cNvPicPr>
            <a:picLocks noChangeAspect="1"/>
          </p:cNvPicPr>
          <p:nvPr/>
        </p:nvPicPr>
        <p:blipFill rotWithShape="1">
          <a:blip r:embed="rId3">
            <a:extLst>
              <a:ext uri="{28A0092B-C50C-407E-A947-70E740481C1C}">
                <a14:useLocalDpi xmlns:a14="http://schemas.microsoft.com/office/drawing/2010/main" val="0"/>
              </a:ext>
            </a:extLst>
          </a:blip>
          <a:srcRect l="53492" t="61429" r="33809" b="16964"/>
          <a:stretch/>
        </p:blipFill>
        <p:spPr>
          <a:xfrm>
            <a:off x="6335486" y="5449966"/>
            <a:ext cx="1494971" cy="1130572"/>
          </a:xfrm>
          <a:prstGeom prst="rect">
            <a:avLst/>
          </a:prstGeom>
        </p:spPr>
      </p:pic>
    </p:spTree>
    <p:extLst>
      <p:ext uri="{BB962C8B-B14F-4D97-AF65-F5344CB8AC3E}">
        <p14:creationId xmlns:p14="http://schemas.microsoft.com/office/powerpoint/2010/main" val="2217065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other lineages?</a:t>
            </a:r>
            <a:endParaRPr lang="en-US" dirty="0"/>
          </a:p>
        </p:txBody>
      </p:sp>
      <p:pic>
        <p:nvPicPr>
          <p:cNvPr id="3" name="Picture 2" descr="Fig3_seqdiscdenplots-20161004.pdf"/>
          <p:cNvPicPr>
            <a:picLocks noChangeAspect="1"/>
          </p:cNvPicPr>
          <p:nvPr/>
        </p:nvPicPr>
        <p:blipFill rotWithShape="1">
          <a:blip r:embed="rId2">
            <a:extLst>
              <a:ext uri="{28A0092B-C50C-407E-A947-70E740481C1C}">
                <a14:useLocalDpi xmlns:a14="http://schemas.microsoft.com/office/drawing/2010/main" val="0"/>
              </a:ext>
            </a:extLst>
          </a:blip>
          <a:srcRect l="66032" b="47857"/>
          <a:stretch/>
        </p:blipFill>
        <p:spPr>
          <a:xfrm>
            <a:off x="1917231" y="1966687"/>
            <a:ext cx="5648342" cy="3853543"/>
          </a:xfrm>
          <a:prstGeom prst="rect">
            <a:avLst/>
          </a:prstGeom>
        </p:spPr>
      </p:pic>
    </p:spTree>
    <p:extLst>
      <p:ext uri="{BB962C8B-B14F-4D97-AF65-F5344CB8AC3E}">
        <p14:creationId xmlns:p14="http://schemas.microsoft.com/office/powerpoint/2010/main" val="2733025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acI populations have different abundance patterns though time, where LD12 are tightly synchronized</a:t>
            </a:r>
            <a:endParaRPr lang="en-US" sz="2800" dirty="0"/>
          </a:p>
        </p:txBody>
      </p:sp>
      <p:grpSp>
        <p:nvGrpSpPr>
          <p:cNvPr id="8" name="Group 7"/>
          <p:cNvGrpSpPr/>
          <p:nvPr/>
        </p:nvGrpSpPr>
        <p:grpSpPr>
          <a:xfrm>
            <a:off x="1712686" y="1417638"/>
            <a:ext cx="6320971" cy="5334364"/>
            <a:chOff x="1712686" y="1417638"/>
            <a:chExt cx="6320971" cy="5334364"/>
          </a:xfrm>
        </p:grpSpPr>
        <p:grpSp>
          <p:nvGrpSpPr>
            <p:cNvPr id="5" name="Group 4"/>
            <p:cNvGrpSpPr/>
            <p:nvPr/>
          </p:nvGrpSpPr>
          <p:grpSpPr>
            <a:xfrm>
              <a:off x="1712686" y="1417638"/>
              <a:ext cx="6320971" cy="5334364"/>
              <a:chOff x="1712686" y="1417638"/>
              <a:chExt cx="6320971" cy="5334364"/>
            </a:xfrm>
          </p:grpSpPr>
          <p:pic>
            <p:nvPicPr>
              <p:cNvPr id="3" name="Picture 2" descr="Fig4-line-graph-abundances-20161010.pdf"/>
              <p:cNvPicPr>
                <a:picLocks noChangeAspect="1"/>
              </p:cNvPicPr>
              <p:nvPr/>
            </p:nvPicPr>
            <p:blipFill rotWithShape="1">
              <a:blip r:embed="rId3">
                <a:extLst>
                  <a:ext uri="{28A0092B-C50C-407E-A947-70E740481C1C}">
                    <a14:useLocalDpi xmlns:a14="http://schemas.microsoft.com/office/drawing/2010/main" val="0"/>
                  </a:ext>
                </a:extLst>
              </a:blip>
              <a:srcRect t="32487"/>
              <a:stretch/>
            </p:blipFill>
            <p:spPr>
              <a:xfrm>
                <a:off x="1712686" y="1417638"/>
                <a:ext cx="6320971" cy="5334364"/>
              </a:xfrm>
              <a:prstGeom prst="rect">
                <a:avLst/>
              </a:prstGeom>
            </p:spPr>
          </p:pic>
          <p:sp>
            <p:nvSpPr>
              <p:cNvPr id="4" name="Rectangle 3"/>
              <p:cNvSpPr/>
              <p:nvPr/>
            </p:nvSpPr>
            <p:spPr>
              <a:xfrm>
                <a:off x="1712686" y="6524171"/>
                <a:ext cx="1030514"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Rectangle 5"/>
            <p:cNvSpPr/>
            <p:nvPr/>
          </p:nvSpPr>
          <p:spPr>
            <a:xfrm>
              <a:off x="2627085" y="1596571"/>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56113" y="4194628"/>
              <a:ext cx="246743" cy="2278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67272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9" y="1361149"/>
            <a:ext cx="8170765" cy="5032393"/>
          </a:xfrm>
          <a:prstGeom prst="rect">
            <a:avLst/>
          </a:prstGeom>
        </p:spPr>
      </p:pic>
    </p:spTree>
    <p:extLst>
      <p:ext uri="{BB962C8B-B14F-4D97-AF65-F5344CB8AC3E}">
        <p14:creationId xmlns:p14="http://schemas.microsoft.com/office/powerpoint/2010/main" val="19345943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lnSpcReduction="10000"/>
          </a:bodyPr>
          <a:lstStyle/>
          <a:p>
            <a:r>
              <a:rPr lang="en-US" dirty="0"/>
              <a:t>How does selection differ </a:t>
            </a:r>
            <a:r>
              <a:rPr lang="en-US" dirty="0" smtClean="0"/>
              <a:t>within </a:t>
            </a:r>
            <a:r>
              <a:rPr lang="en-US" dirty="0" err="1"/>
              <a:t>vs</a:t>
            </a:r>
            <a:r>
              <a:rPr lang="en-US" dirty="0"/>
              <a:t> between sequence-discrete populations?  </a:t>
            </a:r>
            <a:r>
              <a:rPr lang="en-US" dirty="0" smtClean="0"/>
              <a:t>(past vs. current selection)</a:t>
            </a:r>
          </a:p>
          <a:p>
            <a:pPr lvl="1"/>
            <a:r>
              <a:rPr lang="en-US" dirty="0" smtClean="0"/>
              <a:t>How many genotypes are within a population?</a:t>
            </a:r>
          </a:p>
          <a:p>
            <a:pPr lvl="1"/>
            <a:r>
              <a:rPr lang="en-US" dirty="0" smtClean="0"/>
              <a:t>Neutral variation or ecologically distinct?</a:t>
            </a:r>
          </a:p>
          <a:p>
            <a:r>
              <a:rPr lang="en-US" dirty="0" smtClean="0"/>
              <a:t>Does </a:t>
            </a:r>
            <a:r>
              <a:rPr lang="en-US" dirty="0"/>
              <a:t>selection act differently on homologous genes shared by different populations?  </a:t>
            </a:r>
            <a:endParaRPr lang="en-US" dirty="0" smtClean="0"/>
          </a:p>
          <a:p>
            <a:r>
              <a:rPr lang="en-US" dirty="0" smtClean="0"/>
              <a:t>Which (shared) traits </a:t>
            </a:r>
            <a:r>
              <a:rPr lang="en-US" dirty="0"/>
              <a:t>are under strong selection</a:t>
            </a:r>
            <a:r>
              <a:rPr lang="en-US" dirty="0" smtClean="0"/>
              <a:t>?</a:t>
            </a:r>
          </a:p>
        </p:txBody>
      </p:sp>
    </p:spTree>
    <p:extLst>
      <p:ext uri="{BB962C8B-B14F-4D97-AF65-F5344CB8AC3E}">
        <p14:creationId xmlns:p14="http://schemas.microsoft.com/office/powerpoint/2010/main" val="2850722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Bog (CB) v. Trout Bog (TB)</a:t>
            </a:r>
            <a:endParaRPr lang="en-US" dirty="0"/>
          </a:p>
        </p:txBody>
      </p:sp>
      <p:sp>
        <p:nvSpPr>
          <p:cNvPr id="3" name="Content Placeholder 2"/>
          <p:cNvSpPr>
            <a:spLocks noGrp="1"/>
          </p:cNvSpPr>
          <p:nvPr>
            <p:ph idx="1"/>
          </p:nvPr>
        </p:nvSpPr>
        <p:spPr/>
        <p:txBody>
          <a:bodyPr>
            <a:normAutofit lnSpcReduction="10000"/>
          </a:bodyPr>
          <a:lstStyle/>
          <a:p>
            <a:r>
              <a:rPr lang="en-US" dirty="0" smtClean="0"/>
              <a:t>Both dystrophic (high in DOC)</a:t>
            </a:r>
          </a:p>
          <a:p>
            <a:r>
              <a:rPr lang="en-US" dirty="0" smtClean="0"/>
              <a:t>Both seepage lakes</a:t>
            </a:r>
          </a:p>
          <a:p>
            <a:r>
              <a:rPr lang="en-US" dirty="0" smtClean="0"/>
              <a:t>Share 45-60% of their top 20 clades based on 16S tags</a:t>
            </a:r>
          </a:p>
          <a:p>
            <a:r>
              <a:rPr lang="en-US" dirty="0" smtClean="0"/>
              <a:t>Different mixing regimes </a:t>
            </a:r>
          </a:p>
          <a:p>
            <a:r>
              <a:rPr lang="en-US" dirty="0" smtClean="0"/>
              <a:t>CB has a smaller surface area</a:t>
            </a:r>
          </a:p>
          <a:p>
            <a:r>
              <a:rPr lang="en-US" dirty="0" smtClean="0"/>
              <a:t>TB is deeper</a:t>
            </a:r>
          </a:p>
          <a:p>
            <a:r>
              <a:rPr lang="en-US" dirty="0" smtClean="0"/>
              <a:t>About 5 miles apart</a:t>
            </a:r>
          </a:p>
        </p:txBody>
      </p:sp>
    </p:spTree>
    <p:extLst>
      <p:ext uri="{BB962C8B-B14F-4D97-AF65-F5344CB8AC3E}">
        <p14:creationId xmlns:p14="http://schemas.microsoft.com/office/powerpoint/2010/main" val="9540743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there related sequence-discrete populations in TB and CB? </a:t>
            </a:r>
          </a:p>
          <a:p>
            <a:r>
              <a:rPr lang="en-US" dirty="0" smtClean="0"/>
              <a:t>How similar are they based on ANI?</a:t>
            </a:r>
          </a:p>
          <a:p>
            <a:pPr lvl="1"/>
            <a:r>
              <a:rPr lang="en-US" dirty="0" smtClean="0"/>
              <a:t>ANI for reference GFMs to each other</a:t>
            </a:r>
          </a:p>
          <a:p>
            <a:pPr lvl="1"/>
            <a:r>
              <a:rPr lang="en-US" dirty="0" smtClean="0"/>
              <a:t>ANI when mapping reads from same </a:t>
            </a:r>
            <a:r>
              <a:rPr lang="en-US" dirty="0" err="1" smtClean="0"/>
              <a:t>vs</a:t>
            </a:r>
            <a:r>
              <a:rPr lang="en-US" dirty="0" smtClean="0"/>
              <a:t> different lake</a:t>
            </a:r>
          </a:p>
          <a:p>
            <a:r>
              <a:rPr lang="en-US" dirty="0" smtClean="0"/>
              <a:t>For populations that are very similar between the two lakes:</a:t>
            </a:r>
          </a:p>
          <a:p>
            <a:pPr lvl="1"/>
            <a:r>
              <a:rPr lang="en-US" dirty="0"/>
              <a:t>A</a:t>
            </a:r>
            <a:r>
              <a:rPr lang="en-US" dirty="0" smtClean="0"/>
              <a:t>re there genes present in one lake but not the other?</a:t>
            </a:r>
          </a:p>
          <a:p>
            <a:pPr lvl="1"/>
            <a:r>
              <a:rPr lang="en-US" dirty="0" smtClean="0"/>
              <a:t>Is there evidence for (ecological or physical) barrier to recombination?</a:t>
            </a:r>
          </a:p>
          <a:p>
            <a:r>
              <a:rPr lang="en-US" dirty="0" smtClean="0"/>
              <a:t>Might also be able to compare MAGs from Mary Lake </a:t>
            </a:r>
            <a:endParaRPr lang="en-US" dirty="0"/>
          </a:p>
        </p:txBody>
      </p:sp>
    </p:spTree>
    <p:extLst>
      <p:ext uri="{BB962C8B-B14F-4D97-AF65-F5344CB8AC3E}">
        <p14:creationId xmlns:p14="http://schemas.microsoft.com/office/powerpoint/2010/main" val="38438622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 Sequence-discrete populations</a:t>
            </a:r>
          </a:p>
          <a:p>
            <a:r>
              <a:rPr lang="en-US" dirty="0" smtClean="0"/>
              <a:t>Contrasting </a:t>
            </a:r>
            <a:r>
              <a:rPr lang="en-US" dirty="0"/>
              <a:t>patterns of genome-level diversity across distinct co-occurring populations</a:t>
            </a:r>
            <a:endParaRPr lang="en-US" dirty="0" smtClean="0"/>
          </a:p>
          <a:p>
            <a:r>
              <a:rPr lang="en-US" dirty="0" smtClean="0"/>
              <a:t>Next Questions</a:t>
            </a:r>
          </a:p>
          <a:p>
            <a:pPr lvl="1"/>
            <a:r>
              <a:rPr lang="en-US" dirty="0" smtClean="0"/>
              <a:t>Selection within </a:t>
            </a:r>
            <a:r>
              <a:rPr lang="en-US" dirty="0" err="1" smtClean="0"/>
              <a:t>vs</a:t>
            </a:r>
            <a:r>
              <a:rPr lang="en-US" dirty="0" smtClean="0"/>
              <a:t> between sequence-discrete populations</a:t>
            </a:r>
          </a:p>
          <a:p>
            <a:pPr lvl="1"/>
            <a:r>
              <a:rPr lang="en-US" dirty="0" smtClean="0"/>
              <a:t>Comparison of shared Trout Bog and Crystal Bog populations</a:t>
            </a:r>
          </a:p>
          <a:p>
            <a:endParaRPr lang="en-US" dirty="0"/>
          </a:p>
        </p:txBody>
      </p:sp>
    </p:spTree>
    <p:extLst>
      <p:ext uri="{BB962C8B-B14F-4D97-AF65-F5344CB8AC3E}">
        <p14:creationId xmlns:p14="http://schemas.microsoft.com/office/powerpoint/2010/main" val="27685739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3"/>
            <a:ext cx="8229600" cy="1143000"/>
          </a:xfrm>
        </p:spPr>
        <p:txBody>
          <a:bodyPr>
            <a:normAutofit fontScale="90000"/>
          </a:bodyPr>
          <a:lstStyle/>
          <a:p>
            <a:r>
              <a:rPr lang="en-US" dirty="0" smtClean="0"/>
              <a:t>Microbes Perform Many Nutrient Transformations in Lakes</a:t>
            </a:r>
            <a:endParaRPr lang="en-US" dirty="0"/>
          </a:p>
        </p:txBody>
      </p:sp>
      <p:sp>
        <p:nvSpPr>
          <p:cNvPr id="3" name="Content Placeholder 2"/>
          <p:cNvSpPr>
            <a:spLocks noGrp="1"/>
          </p:cNvSpPr>
          <p:nvPr>
            <p:ph idx="1"/>
          </p:nvPr>
        </p:nvSpPr>
        <p:spPr/>
        <p:txBody>
          <a:bodyPr/>
          <a:lstStyle/>
          <a:p>
            <a:endParaRPr lang="en-US"/>
          </a:p>
        </p:txBody>
      </p:sp>
      <p:pic>
        <p:nvPicPr>
          <p:cNvPr id="5" name="Picture 4" descr="MicrobialFoodWeb-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36" y="1370262"/>
            <a:ext cx="8043333" cy="5237975"/>
          </a:xfrm>
          <a:prstGeom prst="rect">
            <a:avLst/>
          </a:prstGeom>
        </p:spPr>
      </p:pic>
      <p:sp>
        <p:nvSpPr>
          <p:cNvPr id="6" name="Rectangle 5"/>
          <p:cNvSpPr/>
          <p:nvPr/>
        </p:nvSpPr>
        <p:spPr>
          <a:xfrm>
            <a:off x="4110074" y="6263243"/>
            <a:ext cx="4475128" cy="369332"/>
          </a:xfrm>
          <a:prstGeom prst="rect">
            <a:avLst/>
          </a:prstGeom>
        </p:spPr>
        <p:txBody>
          <a:bodyPr wrap="none">
            <a:spAutoFit/>
          </a:bodyPr>
          <a:lstStyle/>
          <a:p>
            <a:r>
              <a:rPr lang="en-US" dirty="0" err="1"/>
              <a:t>Azam</a:t>
            </a:r>
            <a:r>
              <a:rPr lang="en-US" dirty="0"/>
              <a:t> and </a:t>
            </a:r>
            <a:r>
              <a:rPr lang="en-US" dirty="0" err="1"/>
              <a:t>Malfatti</a:t>
            </a:r>
            <a:r>
              <a:rPr lang="en-US" dirty="0"/>
              <a:t> Nature Rev </a:t>
            </a:r>
            <a:r>
              <a:rPr lang="en-US" dirty="0" err="1"/>
              <a:t>Microbiol</a:t>
            </a:r>
            <a:r>
              <a:rPr lang="en-US" dirty="0"/>
              <a:t> 2007</a:t>
            </a:r>
          </a:p>
        </p:txBody>
      </p:sp>
    </p:spTree>
    <p:extLst>
      <p:ext uri="{BB962C8B-B14F-4D97-AF65-F5344CB8AC3E}">
        <p14:creationId xmlns:p14="http://schemas.microsoft.com/office/powerpoint/2010/main" val="17123004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kuloth\2014\July\29-07-2014\nrg_aop\slides_img\nrg3785-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609600"/>
            <a:ext cx="51943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01005" y="6386677"/>
            <a:ext cx="4507589" cy="369332"/>
          </a:xfrm>
          <a:prstGeom prst="rect">
            <a:avLst/>
          </a:prstGeom>
        </p:spPr>
        <p:txBody>
          <a:bodyPr wrap="none">
            <a:spAutoFit/>
          </a:bodyPr>
          <a:lstStyle/>
          <a:p>
            <a:r>
              <a:rPr lang="en-US" dirty="0" err="1"/>
              <a:t>Lasken</a:t>
            </a:r>
            <a:r>
              <a:rPr lang="en-US" dirty="0"/>
              <a:t> and McLean Nature Rev Genetics 2014</a:t>
            </a:r>
            <a:endParaRPr lang="en-US" dirty="0"/>
          </a:p>
        </p:txBody>
      </p:sp>
      <p:sp>
        <p:nvSpPr>
          <p:cNvPr id="2" name="Rectangle 1"/>
          <p:cNvSpPr/>
          <p:nvPr/>
        </p:nvSpPr>
        <p:spPr>
          <a:xfrm>
            <a:off x="6117771" y="4884057"/>
            <a:ext cx="1284515" cy="14441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651830" y="4884057"/>
            <a:ext cx="1451428" cy="14441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9881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 name="Picture 5" descr="Screen Shot 2016-10-26 at 15.53.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14" y="881210"/>
            <a:ext cx="9056286" cy="5244953"/>
          </a:xfrm>
          <a:prstGeom prst="rect">
            <a:avLst/>
          </a:prstGeom>
        </p:spPr>
      </p:pic>
    </p:spTree>
    <p:extLst>
      <p:ext uri="{BB962C8B-B14F-4D97-AF65-F5344CB8AC3E}">
        <p14:creationId xmlns:p14="http://schemas.microsoft.com/office/powerpoint/2010/main" val="27212376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399616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3600"/>
          </a:xfrm>
        </p:spPr>
        <p:txBody>
          <a:bodyPr/>
          <a:lstStyle/>
          <a:p>
            <a:r>
              <a:rPr lang="en-US" dirty="0" smtClean="0"/>
              <a:t>Sequence discrete populations</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538688" y="1163788"/>
            <a:ext cx="6094023" cy="5015850"/>
          </a:xfrm>
          <a:prstGeom prst="rect">
            <a:avLst/>
          </a:prstGeom>
          <a:noFill/>
          <a:ln w="9525">
            <a:noFill/>
            <a:round/>
            <a:headEnd/>
            <a:tailEnd/>
          </a:ln>
        </p:spPr>
      </p:pic>
      <p:sp>
        <p:nvSpPr>
          <p:cNvPr id="5" name="TextBox 4"/>
          <p:cNvSpPr txBox="1"/>
          <p:nvPr/>
        </p:nvSpPr>
        <p:spPr>
          <a:xfrm>
            <a:off x="5181385" y="6439857"/>
            <a:ext cx="3783270" cy="307777"/>
          </a:xfrm>
          <a:prstGeom prst="rect">
            <a:avLst/>
          </a:prstGeom>
          <a:noFill/>
        </p:spPr>
        <p:txBody>
          <a:bodyPr wrap="none" rtlCol="0">
            <a:spAutoFit/>
          </a:bodyPr>
          <a:lstStyle/>
          <a:p>
            <a:r>
              <a:rPr lang="en-US" sz="1400" i="1" dirty="0" smtClean="0"/>
              <a:t>Caro-Quintero and </a:t>
            </a:r>
            <a:r>
              <a:rPr lang="en-US" sz="1400" i="1" dirty="0" err="1" smtClean="0"/>
              <a:t>Konstantinidis</a:t>
            </a:r>
            <a:r>
              <a:rPr lang="en-US" sz="1400" i="1" dirty="0" smtClean="0"/>
              <a:t> 2012 </a:t>
            </a:r>
            <a:r>
              <a:rPr lang="en-US" sz="1400" i="1" dirty="0" err="1" smtClean="0"/>
              <a:t>EnvMicro</a:t>
            </a:r>
            <a:endParaRPr lang="en-US" sz="1400" i="1" dirty="0"/>
          </a:p>
        </p:txBody>
      </p:sp>
    </p:spTree>
    <p:extLst>
      <p:ext uri="{BB962C8B-B14F-4D97-AF65-F5344CB8AC3E}">
        <p14:creationId xmlns:p14="http://schemas.microsoft.com/office/powerpoint/2010/main" val="37114252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TXSvB1_L06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49" y="1319006"/>
            <a:ext cx="6721702" cy="5120640"/>
          </a:xfrm>
          <a:prstGeom prst="rect">
            <a:avLst/>
          </a:prstGeom>
        </p:spPr>
      </p:pic>
      <p:sp>
        <p:nvSpPr>
          <p:cNvPr id="5" name="TextBox 4"/>
          <p:cNvSpPr txBox="1"/>
          <p:nvPr/>
        </p:nvSpPr>
        <p:spPr>
          <a:xfrm>
            <a:off x="5555570" y="6488668"/>
            <a:ext cx="3588430" cy="369332"/>
          </a:xfrm>
          <a:prstGeom prst="rect">
            <a:avLst/>
          </a:prstGeom>
          <a:noFill/>
        </p:spPr>
        <p:txBody>
          <a:bodyPr wrap="none" rtlCol="0">
            <a:spAutoFit/>
          </a:bodyPr>
          <a:lstStyle/>
          <a:p>
            <a:r>
              <a:rPr lang="en-US" dirty="0" smtClean="0"/>
              <a:t>Mendota </a:t>
            </a:r>
            <a:r>
              <a:rPr lang="en-US" dirty="0" err="1" smtClean="0"/>
              <a:t>metagenome</a:t>
            </a:r>
            <a:r>
              <a:rPr lang="en-US" dirty="0" smtClean="0"/>
              <a:t>: 9 June 2009 </a:t>
            </a:r>
            <a:endParaRPr lang="en-US" dirty="0"/>
          </a:p>
        </p:txBody>
      </p:sp>
      <p:sp>
        <p:nvSpPr>
          <p:cNvPr id="6" name="TextBox 5"/>
          <p:cNvSpPr txBox="1"/>
          <p:nvPr/>
        </p:nvSpPr>
        <p:spPr>
          <a:xfrm>
            <a:off x="4783343" y="1664682"/>
            <a:ext cx="3205099" cy="369332"/>
          </a:xfrm>
          <a:prstGeom prst="rect">
            <a:avLst/>
          </a:prstGeom>
          <a:noFill/>
        </p:spPr>
        <p:txBody>
          <a:bodyPr wrap="none" rtlCol="0">
            <a:spAutoFit/>
          </a:bodyPr>
          <a:lstStyle/>
          <a:p>
            <a:r>
              <a:rPr lang="en-US" dirty="0" smtClean="0"/>
              <a:t>Subject: acI-B1 from L. Mendota</a:t>
            </a:r>
            <a:endParaRPr lang="en-US" dirty="0"/>
          </a:p>
        </p:txBody>
      </p:sp>
      <p:sp>
        <p:nvSpPr>
          <p:cNvPr id="8" name="Left Brace 7"/>
          <p:cNvSpPr/>
          <p:nvPr/>
        </p:nvSpPr>
        <p:spPr>
          <a:xfrm rot="5400000">
            <a:off x="5356347" y="4395594"/>
            <a:ext cx="398445" cy="747127"/>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857696" y="4084292"/>
            <a:ext cx="1395747" cy="369332"/>
          </a:xfrm>
          <a:prstGeom prst="rect">
            <a:avLst/>
          </a:prstGeom>
          <a:noFill/>
        </p:spPr>
        <p:txBody>
          <a:bodyPr wrap="none" rtlCol="0">
            <a:spAutoFit/>
          </a:bodyPr>
          <a:lstStyle/>
          <a:p>
            <a:r>
              <a:rPr lang="en-US" dirty="0" smtClean="0"/>
              <a:t>discontinuity</a:t>
            </a:r>
            <a:endParaRPr lang="en-US" dirty="0"/>
          </a:p>
        </p:txBody>
      </p:sp>
      <p:sp>
        <p:nvSpPr>
          <p:cNvPr id="2" name="Title 1"/>
          <p:cNvSpPr>
            <a:spLocks noGrp="1"/>
          </p:cNvSpPr>
          <p:nvPr>
            <p:ph type="title"/>
          </p:nvPr>
        </p:nvSpPr>
        <p:spPr>
          <a:xfrm>
            <a:off x="457200" y="161877"/>
            <a:ext cx="8229600" cy="1255761"/>
          </a:xfrm>
        </p:spPr>
        <p:txBody>
          <a:bodyPr>
            <a:normAutofit fontScale="90000"/>
          </a:bodyPr>
          <a:lstStyle/>
          <a:p>
            <a:r>
              <a:rPr lang="en-US" dirty="0" smtClean="0"/>
              <a:t>SAGs allow us to capture sequence discrete populations</a:t>
            </a:r>
            <a:endParaRPr lang="en-US" dirty="0"/>
          </a:p>
        </p:txBody>
      </p:sp>
    </p:spTree>
    <p:extLst>
      <p:ext uri="{BB962C8B-B14F-4D97-AF65-F5344CB8AC3E}">
        <p14:creationId xmlns:p14="http://schemas.microsoft.com/office/powerpoint/2010/main" val="16333720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Fig1-Trees+ANI-16S-16080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92" y="274638"/>
            <a:ext cx="8617267" cy="6155191"/>
          </a:xfrm>
          <a:prstGeom prst="rect">
            <a:avLst/>
          </a:prstGeom>
        </p:spPr>
      </p:pic>
    </p:spTree>
    <p:extLst>
      <p:ext uri="{BB962C8B-B14F-4D97-AF65-F5344CB8AC3E}">
        <p14:creationId xmlns:p14="http://schemas.microsoft.com/office/powerpoint/2010/main" val="227172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TotalTime>
  <Words>648</Words>
  <Application>Microsoft Macintosh PowerPoint</Application>
  <PresentationFormat>On-screen Show (4:3)</PresentationFormat>
  <Paragraphs>83</Paragraphs>
  <Slides>17</Slides>
  <Notes>10</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4th Year Committee Meeting</vt:lpstr>
      <vt:lpstr>Agenda</vt:lpstr>
      <vt:lpstr>Microbes Perform Many Nutrient Transformations in Lakes</vt:lpstr>
      <vt:lpstr>PowerPoint Presentation</vt:lpstr>
      <vt:lpstr>PowerPoint Presentation</vt:lpstr>
      <vt:lpstr>SAGs allow us to capture sequence discrete populations</vt:lpstr>
      <vt:lpstr>Sequence discrete populations</vt:lpstr>
      <vt:lpstr>SAGs allow us to capture sequence discrete populations</vt:lpstr>
      <vt:lpstr>PowerPoint Presentation</vt:lpstr>
      <vt:lpstr>acI SAGs from Lake Mendota recruit reads and are discrete at ~95-97%ID</vt:lpstr>
      <vt:lpstr>LD12 populations are highly similar</vt:lpstr>
      <vt:lpstr>What about other lineages?</vt:lpstr>
      <vt:lpstr>acI populations have different abundance patterns though time, where LD12 are tightly synchronized</vt:lpstr>
      <vt:lpstr>Schematic</vt:lpstr>
      <vt:lpstr>Next Questions</vt:lpstr>
      <vt:lpstr>Crystal Bog (CB) v. Trout Bog (TB)</vt:lpstr>
      <vt:lpstr>Next Questions</vt:lpstr>
    </vt:vector>
  </TitlesOfParts>
  <Company>McMahon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Committee Meeting</dc:title>
  <dc:creator>Sarah Stevens</dc:creator>
  <cp:lastModifiedBy>Sarah Stevens</cp:lastModifiedBy>
  <cp:revision>52</cp:revision>
  <dcterms:created xsi:type="dcterms:W3CDTF">2016-10-26T18:57:10Z</dcterms:created>
  <dcterms:modified xsi:type="dcterms:W3CDTF">2016-10-27T16:38:04Z</dcterms:modified>
</cp:coreProperties>
</file>