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68" r:id="rId2"/>
    <p:sldId id="261" r:id="rId3"/>
    <p:sldId id="285" r:id="rId4"/>
    <p:sldId id="259" r:id="rId5"/>
    <p:sldId id="264" r:id="rId6"/>
    <p:sldId id="287" r:id="rId7"/>
    <p:sldId id="271" r:id="rId8"/>
    <p:sldId id="292" r:id="rId9"/>
    <p:sldId id="278" r:id="rId10"/>
    <p:sldId id="277" r:id="rId11"/>
    <p:sldId id="280" r:id="rId12"/>
    <p:sldId id="282" r:id="rId13"/>
    <p:sldId id="290" r:id="rId14"/>
    <p:sldId id="295" r:id="rId15"/>
    <p:sldId id="294" r:id="rId16"/>
    <p:sldId id="293" r:id="rId17"/>
    <p:sldId id="291" r:id="rId18"/>
    <p:sldId id="283" r:id="rId19"/>
    <p:sldId id="289" r:id="rId20"/>
    <p:sldId id="273" r:id="rId21"/>
    <p:sldId id="276" r:id="rId22"/>
    <p:sldId id="275" r:id="rId23"/>
    <p:sldId id="258"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17" autoAdjust="0"/>
    <p:restoredTop sz="52962" autoAdjust="0"/>
  </p:normalViewPr>
  <p:slideViewPr>
    <p:cSldViewPr snapToGrid="0">
      <p:cViewPr varScale="1">
        <p:scale>
          <a:sx n="30" d="100"/>
          <a:sy n="30" d="100"/>
        </p:scale>
        <p:origin x="3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996101-4AAD-47FB-A688-E88CFC4C4F60}" type="datetimeFigureOut">
              <a:rPr lang="en-US" smtClean="0"/>
              <a:t>9/11/2019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EA7D7A-8002-4A2C-84D6-677C6F176481}" type="slidenum">
              <a:rPr lang="en-US" smtClean="0"/>
              <a:t>‹#›</a:t>
            </a:fld>
            <a:endParaRPr lang="en-US"/>
          </a:p>
        </p:txBody>
      </p:sp>
    </p:spTree>
    <p:extLst>
      <p:ext uri="{BB962C8B-B14F-4D97-AF65-F5344CB8AC3E}">
        <p14:creationId xmlns:p14="http://schemas.microsoft.com/office/powerpoint/2010/main" val="349421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7C51C1-9819-4643-A9BE-FEBECE5AA7E7}" type="slidenum">
              <a:rPr lang="en-US" smtClean="0"/>
              <a:t>1</a:t>
            </a:fld>
            <a:endParaRPr lang="en-US"/>
          </a:p>
        </p:txBody>
      </p:sp>
    </p:spTree>
    <p:extLst>
      <p:ext uri="{BB962C8B-B14F-4D97-AF65-F5344CB8AC3E}">
        <p14:creationId xmlns:p14="http://schemas.microsoft.com/office/powerpoint/2010/main" val="2022240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Assumption</a:t>
            </a:r>
            <a:r>
              <a:rPr lang="en-US" baseline="0" dirty="0" smtClean="0"/>
              <a:t> of bivalent interference (meaning only inside pair of homologous sisters participate in COs</a:t>
            </a:r>
          </a:p>
          <a:p>
            <a:endParaRPr lang="en-US" baseline="0" dirty="0" smtClean="0"/>
          </a:p>
          <a:p>
            <a:endParaRPr lang="en-US" baseline="0" dirty="0" smtClean="0"/>
          </a:p>
          <a:p>
            <a:r>
              <a:rPr lang="en-US" sz="1200" b="0" i="1" u="none" strike="noStrike" kern="1200" baseline="0" dirty="0" smtClean="0">
                <a:solidFill>
                  <a:schemeClr val="tx1"/>
                </a:solidFill>
                <a:latin typeface="+mn-lt"/>
                <a:ea typeface="+mn-ea"/>
                <a:cs typeface="+mn-cs"/>
              </a:rPr>
              <a:t>The release of sister chromatid cohesion distal to chiasmata allows homologs to separate.</a:t>
            </a:r>
          </a:p>
          <a:p>
            <a:endParaRPr lang="en-US" sz="1200" b="0" i="1"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11</a:t>
            </a:fld>
            <a:endParaRPr lang="en-US"/>
          </a:p>
        </p:txBody>
      </p:sp>
    </p:spTree>
    <p:extLst>
      <p:ext uri="{BB962C8B-B14F-4D97-AF65-F5344CB8AC3E}">
        <p14:creationId xmlns:p14="http://schemas.microsoft.com/office/powerpoint/2010/main" val="935427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From bivalent measures: (intervals for calculating sis-</a:t>
            </a:r>
            <a:r>
              <a:rPr lang="en-US" dirty="0" err="1" smtClean="0"/>
              <a:t>coten</a:t>
            </a:r>
            <a:r>
              <a:rPr lang="en-US" dirty="0" smtClean="0"/>
              <a:t>)</a:t>
            </a:r>
          </a:p>
          <a:p>
            <a:r>
              <a:rPr lang="en-US" dirty="0" smtClean="0"/>
              <a:t>If bivalent is 2CO: sis-co-ten =  IFD</a:t>
            </a:r>
          </a:p>
          <a:p>
            <a:r>
              <a:rPr lang="en-US" dirty="0" smtClean="0"/>
              <a:t>If bivalent is 1CO: sis-co-ten = foci1 to end</a:t>
            </a:r>
          </a:p>
          <a:p>
            <a:r>
              <a:rPr lang="en-US" dirty="0" smtClean="0"/>
              <a:t>If 3CO: sis-co-ten = IFD1 + foci3 to end</a:t>
            </a:r>
          </a:p>
          <a:p>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12</a:t>
            </a:fld>
            <a:endParaRPr lang="en-US"/>
          </a:p>
        </p:txBody>
      </p:sp>
    </p:spTree>
    <p:extLst>
      <p:ext uri="{BB962C8B-B14F-4D97-AF65-F5344CB8AC3E}">
        <p14:creationId xmlns:p14="http://schemas.microsoft.com/office/powerpoint/2010/main" val="2879161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siscoten</a:t>
            </a:r>
            <a:r>
              <a:rPr lang="en-US" dirty="0" smtClean="0"/>
              <a:t> by </a:t>
            </a:r>
            <a:r>
              <a:rPr lang="en-US" dirty="0" smtClean="0"/>
              <a:t>chromosome class</a:t>
            </a:r>
          </a:p>
          <a:p>
            <a:endParaRPr lang="en-US" dirty="0" smtClean="0"/>
          </a:p>
          <a:p>
            <a:endParaRPr lang="en-US" dirty="0" smtClean="0"/>
          </a:p>
          <a:p>
            <a:r>
              <a:rPr lang="en-US" dirty="0" smtClean="0"/>
              <a:t>Enrichment for </a:t>
            </a:r>
            <a:r>
              <a:rPr lang="en-US" dirty="0" err="1" smtClean="0"/>
              <a:t>telomeric</a:t>
            </a:r>
            <a:r>
              <a:rPr lang="en-US" dirty="0" smtClean="0"/>
              <a:t> foci</a:t>
            </a:r>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13</a:t>
            </a:fld>
            <a:endParaRPr lang="en-US"/>
          </a:p>
        </p:txBody>
      </p:sp>
    </p:spTree>
    <p:extLst>
      <p:ext uri="{BB962C8B-B14F-4D97-AF65-F5344CB8AC3E}">
        <p14:creationId xmlns:p14="http://schemas.microsoft.com/office/powerpoint/2010/main" val="1201077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7C51C1-9819-4643-A9BE-FEBECE5AA7E7}" type="slidenum">
              <a:rPr lang="en-US" smtClean="0"/>
              <a:t>14</a:t>
            </a:fld>
            <a:endParaRPr lang="en-US"/>
          </a:p>
        </p:txBody>
      </p:sp>
    </p:spTree>
    <p:extLst>
      <p:ext uri="{BB962C8B-B14F-4D97-AF65-F5344CB8AC3E}">
        <p14:creationId xmlns:p14="http://schemas.microsoft.com/office/powerpoint/2010/main" val="3996763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16</a:t>
            </a:fld>
            <a:endParaRPr lang="en-US"/>
          </a:p>
        </p:txBody>
      </p:sp>
    </p:spTree>
    <p:extLst>
      <p:ext uri="{BB962C8B-B14F-4D97-AF65-F5344CB8AC3E}">
        <p14:creationId xmlns:p14="http://schemas.microsoft.com/office/powerpoint/2010/main" val="1579029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PWD has more </a:t>
            </a:r>
          </a:p>
          <a:p>
            <a:endParaRPr lang="en-US" dirty="0" smtClean="0"/>
          </a:p>
          <a:p>
            <a:endParaRPr lang="en-US" dirty="0" smtClean="0"/>
          </a:p>
          <a:p>
            <a:r>
              <a:rPr lang="en-US" dirty="0" smtClean="0"/>
              <a:t>It seems like the 2CO </a:t>
            </a:r>
            <a:r>
              <a:rPr lang="en-US" dirty="0" err="1" smtClean="0"/>
              <a:t>bivs</a:t>
            </a:r>
            <a:r>
              <a:rPr lang="en-US" dirty="0" smtClean="0"/>
              <a:t> in PWD provide more tension compared to</a:t>
            </a:r>
            <a:r>
              <a:rPr lang="en-US" baseline="0" dirty="0" smtClean="0"/>
              <a:t> KAZ (the average is higher)</a:t>
            </a:r>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18</a:t>
            </a:fld>
            <a:endParaRPr lang="en-US"/>
          </a:p>
        </p:txBody>
      </p:sp>
    </p:spTree>
    <p:extLst>
      <p:ext uri="{BB962C8B-B14F-4D97-AF65-F5344CB8AC3E}">
        <p14:creationId xmlns:p14="http://schemas.microsoft.com/office/powerpoint/2010/main" val="12205535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21</a:t>
            </a:fld>
            <a:endParaRPr lang="en-US"/>
          </a:p>
        </p:txBody>
      </p:sp>
    </p:spTree>
    <p:extLst>
      <p:ext uri="{BB962C8B-B14F-4D97-AF65-F5344CB8AC3E}">
        <p14:creationId xmlns:p14="http://schemas.microsoft.com/office/powerpoint/2010/main" val="2255441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Pactyene</a:t>
            </a:r>
            <a:r>
              <a:rPr lang="en-US" dirty="0" smtClean="0"/>
              <a:t>  SC – the glue holding the </a:t>
            </a:r>
            <a:r>
              <a:rPr lang="en-US" dirty="0" err="1" smtClean="0"/>
              <a:t>chrms</a:t>
            </a:r>
            <a:r>
              <a:rPr lang="en-US" dirty="0" smtClean="0"/>
              <a:t> together is</a:t>
            </a:r>
            <a:r>
              <a:rPr lang="en-US" baseline="0" dirty="0" smtClean="0"/>
              <a:t> the SC</a:t>
            </a:r>
          </a:p>
          <a:p>
            <a:endParaRPr lang="en-US" baseline="0" dirty="0" smtClean="0"/>
          </a:p>
          <a:p>
            <a:r>
              <a:rPr lang="en-US" baseline="0" dirty="0" err="1" smtClean="0"/>
              <a:t>Pachtyene</a:t>
            </a:r>
            <a:r>
              <a:rPr lang="en-US" baseline="0" dirty="0" smtClean="0"/>
              <a:t> – breaks down at </a:t>
            </a:r>
            <a:r>
              <a:rPr lang="en-US" baseline="0" dirty="0" err="1" smtClean="0"/>
              <a:t>diplotyene</a:t>
            </a:r>
            <a:endParaRPr lang="en-US" baseline="0" dirty="0" smtClean="0"/>
          </a:p>
          <a:p>
            <a:endParaRPr lang="en-US" baseline="0" dirty="0" smtClean="0"/>
          </a:p>
          <a:p>
            <a:r>
              <a:rPr lang="en-US" baseline="0" dirty="0" err="1" smtClean="0"/>
              <a:t>Diplotene</a:t>
            </a:r>
            <a:r>
              <a:rPr lang="en-US" baseline="0" dirty="0" smtClean="0"/>
              <a:t> on wards the glue holding the </a:t>
            </a:r>
            <a:r>
              <a:rPr lang="en-US" baseline="0" dirty="0" err="1" smtClean="0"/>
              <a:t>chrms</a:t>
            </a:r>
            <a:r>
              <a:rPr lang="en-US" baseline="0" dirty="0" smtClean="0"/>
              <a:t> together are sister </a:t>
            </a:r>
            <a:r>
              <a:rPr lang="en-US" baseline="0" dirty="0" err="1" smtClean="0"/>
              <a:t>cohesin</a:t>
            </a:r>
            <a:endParaRPr lang="en-US" baseline="0" dirty="0" smtClean="0"/>
          </a:p>
          <a:p>
            <a:endParaRPr lang="en-US" baseline="0" dirty="0" smtClean="0"/>
          </a:p>
          <a:p>
            <a:r>
              <a:rPr lang="en-US" baseline="0" dirty="0" smtClean="0"/>
              <a:t>Because of crossovers – the DNA material changes the centromere / kinetochore it’s attached to.</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22</a:t>
            </a:fld>
            <a:endParaRPr lang="en-US"/>
          </a:p>
        </p:txBody>
      </p:sp>
    </p:spTree>
    <p:extLst>
      <p:ext uri="{BB962C8B-B14F-4D97-AF65-F5344CB8AC3E}">
        <p14:creationId xmlns:p14="http://schemas.microsoft.com/office/powerpoint/2010/main" val="9078179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Try</a:t>
            </a:r>
            <a:r>
              <a:rPr lang="en-US" baseline="0" dirty="0" smtClean="0"/>
              <a:t> to order the </a:t>
            </a:r>
            <a:r>
              <a:rPr lang="en-US" baseline="0" dirty="0" err="1" smtClean="0"/>
              <a:t>Musc</a:t>
            </a:r>
            <a:r>
              <a:rPr lang="en-US" baseline="0" dirty="0" smtClean="0"/>
              <a:t> by CO count (males)</a:t>
            </a:r>
          </a:p>
          <a:p>
            <a:endParaRPr lang="en-US" baseline="0" dirty="0" smtClean="0"/>
          </a:p>
          <a:p>
            <a:r>
              <a:rPr lang="en-US" baseline="0" dirty="0" smtClean="0"/>
              <a:t>From running a lm on the male data  (</a:t>
            </a:r>
            <a:r>
              <a:rPr lang="en-US" baseline="0" dirty="0" err="1" smtClean="0"/>
              <a:t>mean_CO</a:t>
            </a:r>
            <a:r>
              <a:rPr lang="en-US" baseline="0" dirty="0" smtClean="0"/>
              <a:t> ~ 0co + 1CO + 2CO + 3CO),  the 1 and 2 COs were the most significant</a:t>
            </a:r>
          </a:p>
          <a:p>
            <a:r>
              <a:rPr lang="en-US" baseline="0" dirty="0" smtClean="0"/>
              <a:t>(there might have also been a power effect)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23</a:t>
            </a:fld>
            <a:endParaRPr lang="en-US"/>
          </a:p>
        </p:txBody>
      </p:sp>
    </p:spTree>
    <p:extLst>
      <p:ext uri="{BB962C8B-B14F-4D97-AF65-F5344CB8AC3E}">
        <p14:creationId xmlns:p14="http://schemas.microsoft.com/office/powerpoint/2010/main" val="434397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Variation in heterochiasmy patter in </a:t>
            </a:r>
            <a:r>
              <a:rPr lang="en-US" dirty="0" err="1" smtClean="0"/>
              <a:t>musc</a:t>
            </a:r>
            <a:r>
              <a:rPr lang="en-US" dirty="0" smtClean="0"/>
              <a:t> males</a:t>
            </a:r>
          </a:p>
          <a:p>
            <a:endParaRPr lang="en-US" dirty="0" smtClean="0"/>
          </a:p>
          <a:p>
            <a:r>
              <a:rPr lang="en-US" dirty="0" smtClean="0"/>
              <a:t>‘polymorphism</a:t>
            </a:r>
            <a:r>
              <a:rPr lang="en-US" baseline="0" dirty="0" smtClean="0"/>
              <a:t>’ in </a:t>
            </a:r>
            <a:r>
              <a:rPr lang="en-US" baseline="0" dirty="0" err="1" smtClean="0"/>
              <a:t>musc</a:t>
            </a:r>
            <a:r>
              <a:rPr lang="en-US" baseline="0" dirty="0" smtClean="0"/>
              <a:t> males (that will be the focus)</a:t>
            </a:r>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2</a:t>
            </a:fld>
            <a:endParaRPr lang="en-US"/>
          </a:p>
        </p:txBody>
      </p:sp>
    </p:spTree>
    <p:extLst>
      <p:ext uri="{BB962C8B-B14F-4D97-AF65-F5344CB8AC3E}">
        <p14:creationId xmlns:p14="http://schemas.microsoft.com/office/powerpoint/2010/main" val="861434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Try</a:t>
            </a:r>
            <a:r>
              <a:rPr lang="en-US" baseline="0" dirty="0" smtClean="0"/>
              <a:t> to order the </a:t>
            </a:r>
            <a:r>
              <a:rPr lang="en-US" baseline="0" dirty="0" err="1" smtClean="0"/>
              <a:t>Musc</a:t>
            </a:r>
            <a:r>
              <a:rPr lang="en-US" baseline="0" dirty="0" smtClean="0"/>
              <a:t> by CO count (males)</a:t>
            </a:r>
          </a:p>
          <a:p>
            <a:endParaRPr lang="en-US" baseline="0" dirty="0" smtClean="0"/>
          </a:p>
          <a:p>
            <a:r>
              <a:rPr lang="en-US" baseline="0" dirty="0" smtClean="0"/>
              <a:t>From running a lm on the male data  (</a:t>
            </a:r>
            <a:r>
              <a:rPr lang="en-US" baseline="0" dirty="0" err="1" smtClean="0"/>
              <a:t>mean_CO</a:t>
            </a:r>
            <a:r>
              <a:rPr lang="en-US" baseline="0" dirty="0" smtClean="0"/>
              <a:t> ~ 0co + 1CO + 2CO + 3CO),  the 1 and 2 COs were the most significant</a:t>
            </a:r>
          </a:p>
          <a:p>
            <a:r>
              <a:rPr lang="en-US" baseline="0" dirty="0" smtClean="0"/>
              <a:t>(there might have also been a power effect)</a:t>
            </a:r>
          </a:p>
        </p:txBody>
      </p:sp>
      <p:sp>
        <p:nvSpPr>
          <p:cNvPr id="4" name="Slide Number Placeholder 3"/>
          <p:cNvSpPr>
            <a:spLocks noGrp="1"/>
          </p:cNvSpPr>
          <p:nvPr>
            <p:ph type="sldNum" sz="quarter" idx="10"/>
          </p:nvPr>
        </p:nvSpPr>
        <p:spPr/>
        <p:txBody>
          <a:bodyPr/>
          <a:lstStyle/>
          <a:p>
            <a:fld id="{F0EA7D7A-8002-4A2C-84D6-677C6F176481}" type="slidenum">
              <a:rPr lang="en-US" smtClean="0"/>
              <a:t>3</a:t>
            </a:fld>
            <a:endParaRPr lang="en-US"/>
          </a:p>
        </p:txBody>
      </p:sp>
    </p:spTree>
    <p:extLst>
      <p:ext uri="{BB962C8B-B14F-4D97-AF65-F5344CB8AC3E}">
        <p14:creationId xmlns:p14="http://schemas.microsoft.com/office/powerpoint/2010/main" val="3135656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more 0COs in the Dom than </a:t>
            </a:r>
            <a:r>
              <a:rPr lang="en-US" dirty="0" err="1" smtClean="0"/>
              <a:t>Musc</a:t>
            </a:r>
            <a:endParaRPr lang="en-US" dirty="0" smtClean="0"/>
          </a:p>
          <a:p>
            <a:r>
              <a:rPr lang="en-US" dirty="0" smtClean="0"/>
              <a:t>There are more 3COs in more </a:t>
            </a:r>
            <a:r>
              <a:rPr lang="en-US" dirty="0" err="1" smtClean="0"/>
              <a:t>Musc</a:t>
            </a:r>
            <a:endParaRPr lang="en-US" dirty="0" smtClean="0"/>
          </a:p>
          <a:p>
            <a:endParaRPr lang="en-US" dirty="0" smtClean="0"/>
          </a:p>
          <a:p>
            <a:r>
              <a:rPr lang="en-US" dirty="0" smtClean="0"/>
              <a:t>The increase in 2COs in </a:t>
            </a:r>
            <a:r>
              <a:rPr lang="en-US" dirty="0" err="1" smtClean="0"/>
              <a:t>Musc</a:t>
            </a:r>
            <a:r>
              <a:rPr lang="en-US" dirty="0" smtClean="0"/>
              <a:t> is not seen in females</a:t>
            </a:r>
          </a:p>
          <a:p>
            <a:endParaRPr lang="en-US" dirty="0" smtClean="0"/>
          </a:p>
          <a:p>
            <a:r>
              <a:rPr lang="en-US" dirty="0" smtClean="0"/>
              <a:t>In</a:t>
            </a:r>
            <a:r>
              <a:rPr lang="en-US" baseline="0" dirty="0" smtClean="0"/>
              <a:t> Dom females, there are a few more 2COs</a:t>
            </a:r>
            <a:endParaRPr lang="en-US" dirty="0" smtClean="0"/>
          </a:p>
          <a:p>
            <a:r>
              <a:rPr lang="en-US" dirty="0" smtClean="0"/>
              <a:t>(females have more lower proportion of 1COs (and mostly</a:t>
            </a:r>
            <a:r>
              <a:rPr lang="en-US" baseline="0" dirty="0" smtClean="0"/>
              <a:t> higher proportion of 2COs)</a:t>
            </a:r>
            <a:r>
              <a:rPr lang="en-US" dirty="0" smtClean="0"/>
              <a:t>– there are more 0COs in females, </a:t>
            </a:r>
          </a:p>
          <a:p>
            <a:endParaRPr lang="en-US" dirty="0" smtClean="0"/>
          </a:p>
          <a:p>
            <a:r>
              <a:rPr lang="en-US" dirty="0" smtClean="0"/>
              <a:t>The results</a:t>
            </a:r>
            <a:r>
              <a:rPr lang="en-US" baseline="0" dirty="0" smtClean="0"/>
              <a:t> support the 1CO -&gt; 2CO </a:t>
            </a:r>
          </a:p>
          <a:p>
            <a:r>
              <a:rPr lang="en-US" baseline="0" dirty="0" smtClean="0"/>
              <a:t>In male biased mice, there are more 2COs than 1COs</a:t>
            </a:r>
          </a:p>
          <a:p>
            <a:endParaRPr lang="en-US" dirty="0" smtClean="0"/>
          </a:p>
          <a:p>
            <a:r>
              <a:rPr lang="en-US" dirty="0" smtClean="0"/>
              <a:t>-what else happened?  What facilitated this?</a:t>
            </a:r>
          </a:p>
          <a:p>
            <a:r>
              <a:rPr lang="en-US" dirty="0" smtClean="0"/>
              <a:t>	-more SC?</a:t>
            </a:r>
          </a:p>
          <a:p>
            <a:r>
              <a:rPr lang="en-US" dirty="0" smtClean="0"/>
              <a:t>	-smaller</a:t>
            </a:r>
            <a:r>
              <a:rPr lang="en-US" baseline="0" dirty="0" smtClean="0"/>
              <a:t> IFD?</a:t>
            </a:r>
          </a:p>
          <a:p>
            <a:endParaRPr lang="en-US" baseline="0" dirty="0" smtClean="0"/>
          </a:p>
          <a:p>
            <a:endParaRPr lang="en-US" dirty="0" smtClean="0"/>
          </a:p>
          <a:p>
            <a:r>
              <a:rPr lang="en-US" dirty="0" smtClean="0"/>
              <a:t>The amount of 2CO </a:t>
            </a:r>
            <a:r>
              <a:rPr lang="en-US" dirty="0" err="1" smtClean="0"/>
              <a:t>chrms</a:t>
            </a:r>
            <a:r>
              <a:rPr lang="en-US" dirty="0" smtClean="0"/>
              <a:t> kind of track with the mean MLH1 for strains</a:t>
            </a:r>
          </a:p>
          <a:p>
            <a:endParaRPr lang="en-US" dirty="0" smtClean="0"/>
          </a:p>
          <a:p>
            <a:r>
              <a:rPr lang="en-US" dirty="0" smtClean="0"/>
              <a:t>The KAZ strain – proportions are closer to KAZ</a:t>
            </a:r>
          </a:p>
          <a:p>
            <a:r>
              <a:rPr lang="en-US" dirty="0" smtClean="0"/>
              <a:t>-- the difference in 0COs is more different for Dom</a:t>
            </a:r>
          </a:p>
          <a:p>
            <a:endParaRPr lang="en-US" dirty="0" smtClean="0"/>
          </a:p>
        </p:txBody>
      </p:sp>
      <p:sp>
        <p:nvSpPr>
          <p:cNvPr id="4" name="Slide Number Placeholder 3"/>
          <p:cNvSpPr>
            <a:spLocks noGrp="1"/>
          </p:cNvSpPr>
          <p:nvPr>
            <p:ph type="sldNum" sz="quarter" idx="10"/>
          </p:nvPr>
        </p:nvSpPr>
        <p:spPr/>
        <p:txBody>
          <a:bodyPr/>
          <a:lstStyle/>
          <a:p>
            <a:fld id="{F0EA7D7A-8002-4A2C-84D6-677C6F176481}" type="slidenum">
              <a:rPr lang="en-US" smtClean="0"/>
              <a:t>4</a:t>
            </a:fld>
            <a:endParaRPr lang="en-US"/>
          </a:p>
        </p:txBody>
      </p:sp>
    </p:spTree>
    <p:extLst>
      <p:ext uri="{BB962C8B-B14F-4D97-AF65-F5344CB8AC3E}">
        <p14:creationId xmlns:p14="http://schemas.microsoft.com/office/powerpoint/2010/main" val="548587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Female</a:t>
            </a:r>
            <a:r>
              <a:rPr lang="en-US" baseline="0" dirty="0" smtClean="0"/>
              <a:t> data, </a:t>
            </a:r>
            <a:r>
              <a:rPr lang="en-US" dirty="0" smtClean="0"/>
              <a:t>Just in case</a:t>
            </a:r>
          </a:p>
          <a:p>
            <a:r>
              <a:rPr lang="en-US" dirty="0" smtClean="0"/>
              <a:t>Females don’t show the striking amount</a:t>
            </a:r>
            <a:r>
              <a:rPr lang="en-US" baseline="0" dirty="0" smtClean="0"/>
              <a:t> of variation across </a:t>
            </a:r>
            <a:r>
              <a:rPr lang="en-US" baseline="0" dirty="0" err="1" smtClean="0"/>
              <a:t>subsp</a:t>
            </a:r>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5</a:t>
            </a:fld>
            <a:endParaRPr lang="en-US"/>
          </a:p>
        </p:txBody>
      </p:sp>
    </p:spTree>
    <p:extLst>
      <p:ext uri="{BB962C8B-B14F-4D97-AF65-F5344CB8AC3E}">
        <p14:creationId xmlns:p14="http://schemas.microsoft.com/office/powerpoint/2010/main" val="165259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6</a:t>
            </a:fld>
            <a:endParaRPr lang="en-US"/>
          </a:p>
        </p:txBody>
      </p:sp>
    </p:spTree>
    <p:extLst>
      <p:ext uri="{BB962C8B-B14F-4D97-AF65-F5344CB8AC3E}">
        <p14:creationId xmlns:p14="http://schemas.microsoft.com/office/powerpoint/2010/main" val="1576015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code in is </a:t>
            </a:r>
            <a:r>
              <a:rPr lang="en-US" dirty="0" err="1" smtClean="0"/>
              <a:t>main_report.rmd</a:t>
            </a:r>
            <a:endParaRPr lang="en-US" dirty="0" smtClean="0"/>
          </a:p>
          <a:p>
            <a:endParaRPr lang="en-US" dirty="0" smtClean="0"/>
          </a:p>
          <a:p>
            <a:r>
              <a:rPr lang="en-US" dirty="0" smtClean="0"/>
              <a:t>PWD and MSM have higher SC </a:t>
            </a:r>
            <a:r>
              <a:rPr lang="en-US" dirty="0" err="1" smtClean="0"/>
              <a:t>skel</a:t>
            </a:r>
            <a:r>
              <a:rPr lang="en-US" dirty="0" smtClean="0"/>
              <a:t> lengths– the mice separate into 2 groups</a:t>
            </a:r>
          </a:p>
          <a:p>
            <a:endParaRPr lang="en-US" dirty="0" smtClean="0"/>
          </a:p>
          <a:p>
            <a:endParaRPr lang="en-US" dirty="0" smtClean="0"/>
          </a:p>
          <a:p>
            <a:r>
              <a:rPr lang="en-US" dirty="0" smtClean="0"/>
              <a:t>Looks like skive, </a:t>
            </a:r>
            <a:r>
              <a:rPr lang="en-US" dirty="0" err="1" smtClean="0"/>
              <a:t>molf</a:t>
            </a:r>
            <a:r>
              <a:rPr lang="en-US" dirty="0" smtClean="0"/>
              <a:t> and </a:t>
            </a:r>
            <a:r>
              <a:rPr lang="en-US" dirty="0" err="1" smtClean="0"/>
              <a:t>kaz</a:t>
            </a:r>
            <a:r>
              <a:rPr lang="en-US" dirty="0" smtClean="0"/>
              <a:t> have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7</a:t>
            </a:fld>
            <a:endParaRPr lang="en-US"/>
          </a:p>
        </p:txBody>
      </p:sp>
    </p:spTree>
    <p:extLst>
      <p:ext uri="{BB962C8B-B14F-4D97-AF65-F5344CB8AC3E}">
        <p14:creationId xmlns:p14="http://schemas.microsoft.com/office/powerpoint/2010/main" val="2032421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puppet</a:t>
            </a:r>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9</a:t>
            </a:fld>
            <a:endParaRPr lang="en-US"/>
          </a:p>
        </p:txBody>
      </p:sp>
    </p:spTree>
    <p:extLst>
      <p:ext uri="{BB962C8B-B14F-4D97-AF65-F5344CB8AC3E}">
        <p14:creationId xmlns:p14="http://schemas.microsoft.com/office/powerpoint/2010/main" val="138774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10</a:t>
            </a:fld>
            <a:endParaRPr lang="en-US"/>
          </a:p>
        </p:txBody>
      </p:sp>
    </p:spTree>
    <p:extLst>
      <p:ext uri="{BB962C8B-B14F-4D97-AF65-F5344CB8AC3E}">
        <p14:creationId xmlns:p14="http://schemas.microsoft.com/office/powerpoint/2010/main" val="4179654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AFDB63-E6ED-410D-BDF5-2815B1BF4AAF}"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38597-75BE-4405-A638-6FBAAB49ED54}" type="slidenum">
              <a:rPr lang="en-US" smtClean="0"/>
              <a:t>‹#›</a:t>
            </a:fld>
            <a:endParaRPr lang="en-US"/>
          </a:p>
        </p:txBody>
      </p:sp>
    </p:spTree>
    <p:extLst>
      <p:ext uri="{BB962C8B-B14F-4D97-AF65-F5344CB8AC3E}">
        <p14:creationId xmlns:p14="http://schemas.microsoft.com/office/powerpoint/2010/main" val="189611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AFDB63-E6ED-410D-BDF5-2815B1BF4AAF}"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38597-75BE-4405-A638-6FBAAB49ED54}" type="slidenum">
              <a:rPr lang="en-US" smtClean="0"/>
              <a:t>‹#›</a:t>
            </a:fld>
            <a:endParaRPr lang="en-US"/>
          </a:p>
        </p:txBody>
      </p:sp>
    </p:spTree>
    <p:extLst>
      <p:ext uri="{BB962C8B-B14F-4D97-AF65-F5344CB8AC3E}">
        <p14:creationId xmlns:p14="http://schemas.microsoft.com/office/powerpoint/2010/main" val="2985678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AFDB63-E6ED-410D-BDF5-2815B1BF4AAF}"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38597-75BE-4405-A638-6FBAAB49ED54}" type="slidenum">
              <a:rPr lang="en-US" smtClean="0"/>
              <a:t>‹#›</a:t>
            </a:fld>
            <a:endParaRPr lang="en-US"/>
          </a:p>
        </p:txBody>
      </p:sp>
    </p:spTree>
    <p:extLst>
      <p:ext uri="{BB962C8B-B14F-4D97-AF65-F5344CB8AC3E}">
        <p14:creationId xmlns:p14="http://schemas.microsoft.com/office/powerpoint/2010/main" val="4150713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AFDB63-E6ED-410D-BDF5-2815B1BF4AAF}"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38597-75BE-4405-A638-6FBAAB49ED54}" type="slidenum">
              <a:rPr lang="en-US" smtClean="0"/>
              <a:t>‹#›</a:t>
            </a:fld>
            <a:endParaRPr lang="en-US"/>
          </a:p>
        </p:txBody>
      </p:sp>
    </p:spTree>
    <p:extLst>
      <p:ext uri="{BB962C8B-B14F-4D97-AF65-F5344CB8AC3E}">
        <p14:creationId xmlns:p14="http://schemas.microsoft.com/office/powerpoint/2010/main" val="1799512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AFDB63-E6ED-410D-BDF5-2815B1BF4AAF}"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38597-75BE-4405-A638-6FBAAB49ED54}" type="slidenum">
              <a:rPr lang="en-US" smtClean="0"/>
              <a:t>‹#›</a:t>
            </a:fld>
            <a:endParaRPr lang="en-US"/>
          </a:p>
        </p:txBody>
      </p:sp>
    </p:spTree>
    <p:extLst>
      <p:ext uri="{BB962C8B-B14F-4D97-AF65-F5344CB8AC3E}">
        <p14:creationId xmlns:p14="http://schemas.microsoft.com/office/powerpoint/2010/main" val="1655571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AFDB63-E6ED-410D-BDF5-2815B1BF4AAF}" type="datetimeFigureOut">
              <a:rPr lang="en-US" smtClean="0"/>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F38597-75BE-4405-A638-6FBAAB49ED54}" type="slidenum">
              <a:rPr lang="en-US" smtClean="0"/>
              <a:t>‹#›</a:t>
            </a:fld>
            <a:endParaRPr lang="en-US"/>
          </a:p>
        </p:txBody>
      </p:sp>
    </p:spTree>
    <p:extLst>
      <p:ext uri="{BB962C8B-B14F-4D97-AF65-F5344CB8AC3E}">
        <p14:creationId xmlns:p14="http://schemas.microsoft.com/office/powerpoint/2010/main" val="1882156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AFDB63-E6ED-410D-BDF5-2815B1BF4AAF}" type="datetimeFigureOut">
              <a:rPr lang="en-US" smtClean="0"/>
              <a:t>9/11/2019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F38597-75BE-4405-A638-6FBAAB49ED54}" type="slidenum">
              <a:rPr lang="en-US" smtClean="0"/>
              <a:t>‹#›</a:t>
            </a:fld>
            <a:endParaRPr lang="en-US"/>
          </a:p>
        </p:txBody>
      </p:sp>
    </p:spTree>
    <p:extLst>
      <p:ext uri="{BB962C8B-B14F-4D97-AF65-F5344CB8AC3E}">
        <p14:creationId xmlns:p14="http://schemas.microsoft.com/office/powerpoint/2010/main" val="1551122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AFDB63-E6ED-410D-BDF5-2815B1BF4AAF}" type="datetimeFigureOut">
              <a:rPr lang="en-US" smtClean="0"/>
              <a:t>9/11/2019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F38597-75BE-4405-A638-6FBAAB49ED54}" type="slidenum">
              <a:rPr lang="en-US" smtClean="0"/>
              <a:t>‹#›</a:t>
            </a:fld>
            <a:endParaRPr lang="en-US"/>
          </a:p>
        </p:txBody>
      </p:sp>
    </p:spTree>
    <p:extLst>
      <p:ext uri="{BB962C8B-B14F-4D97-AF65-F5344CB8AC3E}">
        <p14:creationId xmlns:p14="http://schemas.microsoft.com/office/powerpoint/2010/main" val="92178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AFDB63-E6ED-410D-BDF5-2815B1BF4AAF}" type="datetimeFigureOut">
              <a:rPr lang="en-US" smtClean="0"/>
              <a:t>9/11/2019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F38597-75BE-4405-A638-6FBAAB49ED54}" type="slidenum">
              <a:rPr lang="en-US" smtClean="0"/>
              <a:t>‹#›</a:t>
            </a:fld>
            <a:endParaRPr lang="en-US"/>
          </a:p>
        </p:txBody>
      </p:sp>
    </p:spTree>
    <p:extLst>
      <p:ext uri="{BB962C8B-B14F-4D97-AF65-F5344CB8AC3E}">
        <p14:creationId xmlns:p14="http://schemas.microsoft.com/office/powerpoint/2010/main" val="2777022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FDB63-E6ED-410D-BDF5-2815B1BF4AAF}" type="datetimeFigureOut">
              <a:rPr lang="en-US" smtClean="0"/>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F38597-75BE-4405-A638-6FBAAB49ED54}" type="slidenum">
              <a:rPr lang="en-US" smtClean="0"/>
              <a:t>‹#›</a:t>
            </a:fld>
            <a:endParaRPr lang="en-US"/>
          </a:p>
        </p:txBody>
      </p:sp>
    </p:spTree>
    <p:extLst>
      <p:ext uri="{BB962C8B-B14F-4D97-AF65-F5344CB8AC3E}">
        <p14:creationId xmlns:p14="http://schemas.microsoft.com/office/powerpoint/2010/main" val="558725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FDB63-E6ED-410D-BDF5-2815B1BF4AAF}" type="datetimeFigureOut">
              <a:rPr lang="en-US" smtClean="0"/>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F38597-75BE-4405-A638-6FBAAB49ED54}" type="slidenum">
              <a:rPr lang="en-US" smtClean="0"/>
              <a:t>‹#›</a:t>
            </a:fld>
            <a:endParaRPr lang="en-US"/>
          </a:p>
        </p:txBody>
      </p:sp>
    </p:spTree>
    <p:extLst>
      <p:ext uri="{BB962C8B-B14F-4D97-AF65-F5344CB8AC3E}">
        <p14:creationId xmlns:p14="http://schemas.microsoft.com/office/powerpoint/2010/main" val="2521006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AFDB63-E6ED-410D-BDF5-2815B1BF4AAF}" type="datetimeFigureOut">
              <a:rPr lang="en-US" smtClean="0"/>
              <a:t>9/11/2019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F38597-75BE-4405-A638-6FBAAB49ED54}" type="slidenum">
              <a:rPr lang="en-US" smtClean="0"/>
              <a:t>‹#›</a:t>
            </a:fld>
            <a:endParaRPr lang="en-US"/>
          </a:p>
        </p:txBody>
      </p:sp>
    </p:spTree>
    <p:extLst>
      <p:ext uri="{BB962C8B-B14F-4D97-AF65-F5344CB8AC3E}">
        <p14:creationId xmlns:p14="http://schemas.microsoft.com/office/powerpoint/2010/main" val="4097970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0.tiff"/></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tif"/><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4.tif"/><Relationship Id="rId4" Type="http://schemas.openxmlformats.org/officeDocument/2006/relationships/image" Target="../media/image13.tif"/></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2.tif"/></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Payseur Lab Meeting</a:t>
            </a:r>
            <a:br>
              <a:rPr lang="en-US" dirty="0" smtClean="0"/>
            </a:br>
            <a:r>
              <a:rPr lang="en-US" dirty="0" smtClean="0"/>
              <a:t>9.11.19</a:t>
            </a:r>
            <a:endParaRPr lang="en-US" dirty="0"/>
          </a:p>
        </p:txBody>
      </p:sp>
      <p:sp>
        <p:nvSpPr>
          <p:cNvPr id="3" name="Subtitle 2"/>
          <p:cNvSpPr>
            <a:spLocks noGrp="1"/>
          </p:cNvSpPr>
          <p:nvPr>
            <p:ph type="subTitle" idx="1"/>
          </p:nvPr>
        </p:nvSpPr>
        <p:spPr/>
        <p:txBody>
          <a:bodyPr>
            <a:normAutofit/>
          </a:bodyPr>
          <a:lstStyle/>
          <a:p>
            <a:r>
              <a:rPr lang="en-US" sz="3200" dirty="0" smtClean="0"/>
              <a:t>April Peterson Research Updates</a:t>
            </a:r>
            <a:endParaRPr lang="en-US" sz="3200" dirty="0"/>
          </a:p>
        </p:txBody>
      </p:sp>
      <p:grpSp>
        <p:nvGrpSpPr>
          <p:cNvPr id="31" name="Group 30"/>
          <p:cNvGrpSpPr/>
          <p:nvPr/>
        </p:nvGrpSpPr>
        <p:grpSpPr>
          <a:xfrm>
            <a:off x="9930706" y="5619315"/>
            <a:ext cx="2096255" cy="1240183"/>
            <a:chOff x="4149506" y="5465097"/>
            <a:chExt cx="2096255" cy="1240183"/>
          </a:xfrm>
          <a:solidFill>
            <a:schemeClr val="accent5">
              <a:lumMod val="40000"/>
              <a:lumOff val="60000"/>
            </a:schemeClr>
          </a:solidFill>
        </p:grpSpPr>
        <p:grpSp>
          <p:nvGrpSpPr>
            <p:cNvPr id="32" name="Group 31"/>
            <p:cNvGrpSpPr/>
            <p:nvPr/>
          </p:nvGrpSpPr>
          <p:grpSpPr>
            <a:xfrm>
              <a:off x="4149506" y="5465097"/>
              <a:ext cx="746011" cy="529964"/>
              <a:chOff x="9997165" y="1430028"/>
              <a:chExt cx="746011" cy="529964"/>
            </a:xfrm>
            <a:grpFill/>
          </p:grpSpPr>
          <p:cxnSp>
            <p:nvCxnSpPr>
              <p:cNvPr id="59" name="Straight Connector 58"/>
              <p:cNvCxnSpPr/>
              <p:nvPr/>
            </p:nvCxnSpPr>
            <p:spPr>
              <a:xfrm flipH="1" flipV="1">
                <a:off x="10010797" y="1625488"/>
                <a:ext cx="146608" cy="62150"/>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flipV="1">
                <a:off x="9997165" y="1687638"/>
                <a:ext cx="151882" cy="18366"/>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10028296" y="1705233"/>
                <a:ext cx="129110" cy="31431"/>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10059029" y="1430028"/>
                <a:ext cx="684147" cy="529964"/>
                <a:chOff x="1911952" y="5213997"/>
                <a:chExt cx="1139551" cy="745067"/>
              </a:xfrm>
              <a:grpFill/>
            </p:grpSpPr>
            <p:sp>
              <p:nvSpPr>
                <p:cNvPr id="67" name="Teardrop 66"/>
                <p:cNvSpPr/>
                <p:nvPr/>
              </p:nvSpPr>
              <p:spPr>
                <a:xfrm rot="12560319" flipH="1">
                  <a:off x="1911952" y="5281246"/>
                  <a:ext cx="254000" cy="184278"/>
                </a:xfrm>
                <a:prstGeom prst="teardrop">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Chord 67"/>
                <p:cNvSpPr/>
                <p:nvPr/>
              </p:nvSpPr>
              <p:spPr>
                <a:xfrm rot="6768170">
                  <a:off x="2007914" y="5258111"/>
                  <a:ext cx="745067" cy="656839"/>
                </a:xfrm>
                <a:prstGeom prst="chord">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2616853" y="5693372"/>
                  <a:ext cx="434650" cy="180318"/>
                </a:xfrm>
                <a:custGeom>
                  <a:avLst/>
                  <a:gdLst>
                    <a:gd name="connsiteX0" fmla="*/ 67733 w 373103"/>
                    <a:gd name="connsiteY0" fmla="*/ 0 h 169333"/>
                    <a:gd name="connsiteX1" fmla="*/ 372533 w 373103"/>
                    <a:gd name="connsiteY1" fmla="*/ 33866 h 169333"/>
                    <a:gd name="connsiteX2" fmla="*/ 0 w 373103"/>
                    <a:gd name="connsiteY2" fmla="*/ 169333 h 169333"/>
                    <a:gd name="connsiteX3" fmla="*/ 0 w 373103"/>
                    <a:gd name="connsiteY3" fmla="*/ 169333 h 169333"/>
                  </a:gdLst>
                  <a:ahLst/>
                  <a:cxnLst>
                    <a:cxn ang="0">
                      <a:pos x="connsiteX0" y="connsiteY0"/>
                    </a:cxn>
                    <a:cxn ang="0">
                      <a:pos x="connsiteX1" y="connsiteY1"/>
                    </a:cxn>
                    <a:cxn ang="0">
                      <a:pos x="connsiteX2" y="connsiteY2"/>
                    </a:cxn>
                    <a:cxn ang="0">
                      <a:pos x="connsiteX3" y="connsiteY3"/>
                    </a:cxn>
                  </a:cxnLst>
                  <a:rect l="l" t="t" r="r" b="b"/>
                  <a:pathLst>
                    <a:path w="373103" h="169333">
                      <a:moveTo>
                        <a:pt x="67733" y="0"/>
                      </a:moveTo>
                      <a:cubicBezTo>
                        <a:pt x="225777" y="2822"/>
                        <a:pt x="383822" y="5644"/>
                        <a:pt x="372533" y="33866"/>
                      </a:cubicBezTo>
                      <a:cubicBezTo>
                        <a:pt x="361244" y="62088"/>
                        <a:pt x="0" y="169333"/>
                        <a:pt x="0" y="169333"/>
                      </a:cubicBezTo>
                      <a:lnTo>
                        <a:pt x="0" y="169333"/>
                      </a:lnTo>
                    </a:path>
                  </a:pathLst>
                </a:custGeom>
                <a:no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ardrop 69"/>
                <p:cNvSpPr/>
                <p:nvPr/>
              </p:nvSpPr>
              <p:spPr>
                <a:xfrm rot="9039681">
                  <a:off x="2135718" y="5281247"/>
                  <a:ext cx="254000" cy="184278"/>
                </a:xfrm>
                <a:prstGeom prst="teardrop">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p:cNvGrpSpPr/>
              <p:nvPr/>
            </p:nvGrpSpPr>
            <p:grpSpPr>
              <a:xfrm>
                <a:off x="10163903" y="1639392"/>
                <a:ext cx="151882" cy="101592"/>
                <a:chOff x="10114972" y="1933763"/>
                <a:chExt cx="151882" cy="101592"/>
              </a:xfrm>
              <a:grpFill/>
            </p:grpSpPr>
            <p:cxnSp>
              <p:nvCxnSpPr>
                <p:cNvPr id="64" name="Straight Connector 63"/>
                <p:cNvCxnSpPr/>
                <p:nvPr/>
              </p:nvCxnSpPr>
              <p:spPr>
                <a:xfrm flipV="1">
                  <a:off x="10114972" y="1933763"/>
                  <a:ext cx="146608" cy="62150"/>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10114972" y="1979170"/>
                  <a:ext cx="151882" cy="18366"/>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0114972" y="2003924"/>
                  <a:ext cx="129110" cy="31431"/>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33" name="Group 32"/>
            <p:cNvGrpSpPr/>
            <p:nvPr/>
          </p:nvGrpSpPr>
          <p:grpSpPr>
            <a:xfrm>
              <a:off x="4895517" y="6175316"/>
              <a:ext cx="746011" cy="529964"/>
              <a:chOff x="9997165" y="1430028"/>
              <a:chExt cx="746011" cy="529964"/>
            </a:xfrm>
            <a:grpFill/>
          </p:grpSpPr>
          <p:cxnSp>
            <p:nvCxnSpPr>
              <p:cNvPr id="47" name="Straight Connector 46"/>
              <p:cNvCxnSpPr/>
              <p:nvPr/>
            </p:nvCxnSpPr>
            <p:spPr>
              <a:xfrm flipH="1" flipV="1">
                <a:off x="10010797" y="1625488"/>
                <a:ext cx="146608" cy="62150"/>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9997165" y="1687638"/>
                <a:ext cx="151882" cy="18366"/>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10028296" y="1705233"/>
                <a:ext cx="129110" cy="31431"/>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10059029" y="1430028"/>
                <a:ext cx="684147" cy="529964"/>
                <a:chOff x="1911952" y="5213997"/>
                <a:chExt cx="1139551" cy="745067"/>
              </a:xfrm>
              <a:grpFill/>
            </p:grpSpPr>
            <p:sp>
              <p:nvSpPr>
                <p:cNvPr id="55" name="Teardrop 54"/>
                <p:cNvSpPr/>
                <p:nvPr/>
              </p:nvSpPr>
              <p:spPr>
                <a:xfrm rot="12560319" flipH="1">
                  <a:off x="1911952" y="5281246"/>
                  <a:ext cx="254000" cy="184278"/>
                </a:xfrm>
                <a:prstGeom prst="teardrop">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hord 55"/>
                <p:cNvSpPr/>
                <p:nvPr/>
              </p:nvSpPr>
              <p:spPr>
                <a:xfrm rot="6768170">
                  <a:off x="2007914" y="5258111"/>
                  <a:ext cx="745067" cy="656839"/>
                </a:xfrm>
                <a:prstGeom prst="chord">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p:cNvSpPr/>
                <p:nvPr/>
              </p:nvSpPr>
              <p:spPr>
                <a:xfrm>
                  <a:off x="2616853" y="5693372"/>
                  <a:ext cx="434650" cy="180318"/>
                </a:xfrm>
                <a:custGeom>
                  <a:avLst/>
                  <a:gdLst>
                    <a:gd name="connsiteX0" fmla="*/ 67733 w 373103"/>
                    <a:gd name="connsiteY0" fmla="*/ 0 h 169333"/>
                    <a:gd name="connsiteX1" fmla="*/ 372533 w 373103"/>
                    <a:gd name="connsiteY1" fmla="*/ 33866 h 169333"/>
                    <a:gd name="connsiteX2" fmla="*/ 0 w 373103"/>
                    <a:gd name="connsiteY2" fmla="*/ 169333 h 169333"/>
                    <a:gd name="connsiteX3" fmla="*/ 0 w 373103"/>
                    <a:gd name="connsiteY3" fmla="*/ 169333 h 169333"/>
                  </a:gdLst>
                  <a:ahLst/>
                  <a:cxnLst>
                    <a:cxn ang="0">
                      <a:pos x="connsiteX0" y="connsiteY0"/>
                    </a:cxn>
                    <a:cxn ang="0">
                      <a:pos x="connsiteX1" y="connsiteY1"/>
                    </a:cxn>
                    <a:cxn ang="0">
                      <a:pos x="connsiteX2" y="connsiteY2"/>
                    </a:cxn>
                    <a:cxn ang="0">
                      <a:pos x="connsiteX3" y="connsiteY3"/>
                    </a:cxn>
                  </a:cxnLst>
                  <a:rect l="l" t="t" r="r" b="b"/>
                  <a:pathLst>
                    <a:path w="373103" h="169333">
                      <a:moveTo>
                        <a:pt x="67733" y="0"/>
                      </a:moveTo>
                      <a:cubicBezTo>
                        <a:pt x="225777" y="2822"/>
                        <a:pt x="383822" y="5644"/>
                        <a:pt x="372533" y="33866"/>
                      </a:cubicBezTo>
                      <a:cubicBezTo>
                        <a:pt x="361244" y="62088"/>
                        <a:pt x="0" y="169333"/>
                        <a:pt x="0" y="169333"/>
                      </a:cubicBezTo>
                      <a:lnTo>
                        <a:pt x="0" y="169333"/>
                      </a:lnTo>
                    </a:path>
                  </a:pathLst>
                </a:custGeom>
                <a:no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ardrop 57"/>
                <p:cNvSpPr/>
                <p:nvPr/>
              </p:nvSpPr>
              <p:spPr>
                <a:xfrm rot="9039681">
                  <a:off x="2135718" y="5281247"/>
                  <a:ext cx="254000" cy="184278"/>
                </a:xfrm>
                <a:prstGeom prst="teardrop">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p:cNvGrpSpPr/>
              <p:nvPr/>
            </p:nvGrpSpPr>
            <p:grpSpPr>
              <a:xfrm>
                <a:off x="10163903" y="1639392"/>
                <a:ext cx="151882" cy="101592"/>
                <a:chOff x="10114972" y="1933763"/>
                <a:chExt cx="151882" cy="101592"/>
              </a:xfrm>
              <a:grpFill/>
            </p:grpSpPr>
            <p:cxnSp>
              <p:nvCxnSpPr>
                <p:cNvPr id="52" name="Straight Connector 51"/>
                <p:cNvCxnSpPr/>
                <p:nvPr/>
              </p:nvCxnSpPr>
              <p:spPr>
                <a:xfrm flipV="1">
                  <a:off x="10114972" y="1933763"/>
                  <a:ext cx="146608" cy="62150"/>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10114972" y="1979170"/>
                  <a:ext cx="151882" cy="18366"/>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0114972" y="2003924"/>
                  <a:ext cx="129110" cy="31431"/>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34" name="Group 33"/>
            <p:cNvGrpSpPr/>
            <p:nvPr/>
          </p:nvGrpSpPr>
          <p:grpSpPr>
            <a:xfrm>
              <a:off x="5499750" y="5557095"/>
              <a:ext cx="746011" cy="529964"/>
              <a:chOff x="9997165" y="1430028"/>
              <a:chExt cx="746011" cy="529964"/>
            </a:xfrm>
            <a:grpFill/>
          </p:grpSpPr>
          <p:cxnSp>
            <p:nvCxnSpPr>
              <p:cNvPr id="35" name="Straight Connector 34"/>
              <p:cNvCxnSpPr/>
              <p:nvPr/>
            </p:nvCxnSpPr>
            <p:spPr>
              <a:xfrm flipH="1" flipV="1">
                <a:off x="10010797" y="1625488"/>
                <a:ext cx="146608" cy="62150"/>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9997165" y="1687638"/>
                <a:ext cx="151882" cy="18366"/>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10028296" y="1705233"/>
                <a:ext cx="129110" cy="31431"/>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10059029" y="1430028"/>
                <a:ext cx="684147" cy="529964"/>
                <a:chOff x="1911952" y="5213997"/>
                <a:chExt cx="1139551" cy="745067"/>
              </a:xfrm>
              <a:grpFill/>
            </p:grpSpPr>
            <p:sp>
              <p:nvSpPr>
                <p:cNvPr id="43" name="Teardrop 42"/>
                <p:cNvSpPr/>
                <p:nvPr/>
              </p:nvSpPr>
              <p:spPr>
                <a:xfrm rot="12560319" flipH="1">
                  <a:off x="1911952" y="5281246"/>
                  <a:ext cx="254000" cy="184278"/>
                </a:xfrm>
                <a:prstGeom prst="teardrop">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hord 43"/>
                <p:cNvSpPr/>
                <p:nvPr/>
              </p:nvSpPr>
              <p:spPr>
                <a:xfrm rot="6768170">
                  <a:off x="2007914" y="5258111"/>
                  <a:ext cx="745067" cy="656839"/>
                </a:xfrm>
                <a:prstGeom prst="chord">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a:xfrm>
                  <a:off x="2616853" y="5693372"/>
                  <a:ext cx="434650" cy="180318"/>
                </a:xfrm>
                <a:custGeom>
                  <a:avLst/>
                  <a:gdLst>
                    <a:gd name="connsiteX0" fmla="*/ 67733 w 373103"/>
                    <a:gd name="connsiteY0" fmla="*/ 0 h 169333"/>
                    <a:gd name="connsiteX1" fmla="*/ 372533 w 373103"/>
                    <a:gd name="connsiteY1" fmla="*/ 33866 h 169333"/>
                    <a:gd name="connsiteX2" fmla="*/ 0 w 373103"/>
                    <a:gd name="connsiteY2" fmla="*/ 169333 h 169333"/>
                    <a:gd name="connsiteX3" fmla="*/ 0 w 373103"/>
                    <a:gd name="connsiteY3" fmla="*/ 169333 h 169333"/>
                  </a:gdLst>
                  <a:ahLst/>
                  <a:cxnLst>
                    <a:cxn ang="0">
                      <a:pos x="connsiteX0" y="connsiteY0"/>
                    </a:cxn>
                    <a:cxn ang="0">
                      <a:pos x="connsiteX1" y="connsiteY1"/>
                    </a:cxn>
                    <a:cxn ang="0">
                      <a:pos x="connsiteX2" y="connsiteY2"/>
                    </a:cxn>
                    <a:cxn ang="0">
                      <a:pos x="connsiteX3" y="connsiteY3"/>
                    </a:cxn>
                  </a:cxnLst>
                  <a:rect l="l" t="t" r="r" b="b"/>
                  <a:pathLst>
                    <a:path w="373103" h="169333">
                      <a:moveTo>
                        <a:pt x="67733" y="0"/>
                      </a:moveTo>
                      <a:cubicBezTo>
                        <a:pt x="225777" y="2822"/>
                        <a:pt x="383822" y="5644"/>
                        <a:pt x="372533" y="33866"/>
                      </a:cubicBezTo>
                      <a:cubicBezTo>
                        <a:pt x="361244" y="62088"/>
                        <a:pt x="0" y="169333"/>
                        <a:pt x="0" y="169333"/>
                      </a:cubicBezTo>
                      <a:lnTo>
                        <a:pt x="0" y="169333"/>
                      </a:lnTo>
                    </a:path>
                  </a:pathLst>
                </a:custGeom>
                <a:no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ardrop 45"/>
                <p:cNvSpPr/>
                <p:nvPr/>
              </p:nvSpPr>
              <p:spPr>
                <a:xfrm rot="9039681">
                  <a:off x="2135718" y="5281247"/>
                  <a:ext cx="254000" cy="184278"/>
                </a:xfrm>
                <a:prstGeom prst="teardrop">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p:cNvGrpSpPr/>
              <p:nvPr/>
            </p:nvGrpSpPr>
            <p:grpSpPr>
              <a:xfrm>
                <a:off x="10163903" y="1639392"/>
                <a:ext cx="151882" cy="101592"/>
                <a:chOff x="10114972" y="1933763"/>
                <a:chExt cx="151882" cy="101592"/>
              </a:xfrm>
              <a:grpFill/>
            </p:grpSpPr>
            <p:cxnSp>
              <p:nvCxnSpPr>
                <p:cNvPr id="40" name="Straight Connector 39"/>
                <p:cNvCxnSpPr/>
                <p:nvPr/>
              </p:nvCxnSpPr>
              <p:spPr>
                <a:xfrm flipV="1">
                  <a:off x="10114972" y="1933763"/>
                  <a:ext cx="146608" cy="62150"/>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10114972" y="1979170"/>
                  <a:ext cx="151882" cy="18366"/>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0114972" y="2003924"/>
                  <a:ext cx="129110" cy="31431"/>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39208569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Prophase review</a:t>
            </a:r>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5"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3753" y="1690688"/>
            <a:ext cx="7434075" cy="4791395"/>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13760" t="8242" r="64394" b="10879"/>
          <a:stretch/>
        </p:blipFill>
        <p:spPr>
          <a:xfrm>
            <a:off x="9630228" y="1016173"/>
            <a:ext cx="836641" cy="2322388"/>
          </a:xfrm>
          <a:prstGeom prst="rect">
            <a:avLst/>
          </a:prstGeom>
        </p:spPr>
      </p:pic>
    </p:spTree>
    <p:extLst>
      <p:ext uri="{BB962C8B-B14F-4D97-AF65-F5344CB8AC3E}">
        <p14:creationId xmlns:p14="http://schemas.microsoft.com/office/powerpoint/2010/main" val="2670640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e role of sister chromatid cohesion in meiosis. Cohesion complex proteins deposited along chromosomes (red and blue) during premeiotic S phase ensure sister chromatid cohesion and are necessary for the formation of the SC. This facilitates the formation of interhomolog exchanges during pachytene, which are evident as chiasmata. Cohesion between sister chromatid arms maintains the chiasmata, which keep the two homologs connected up to and during metaphase I. In S. cerevisiae, the monopolins bind to centromeres and facilitate monopolar kinetochore orientation at metaphase I (55, 56). Homolog segregation at anaphase I is made possible by the release of cohesion along chromatid arms, whereas cohesion at the centromere is protected from release until anaphase II. Â "/>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2494641" y="1911220"/>
            <a:ext cx="7725229" cy="404521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357256" y="6176963"/>
            <a:ext cx="5334000" cy="461665"/>
          </a:xfrm>
          <a:prstGeom prst="rect">
            <a:avLst/>
          </a:prstGeom>
          <a:noFill/>
        </p:spPr>
        <p:txBody>
          <a:bodyPr wrap="square" rtlCol="0">
            <a:spAutoFit/>
          </a:bodyPr>
          <a:lstStyle/>
          <a:p>
            <a:r>
              <a:rPr lang="en-US" sz="1200" dirty="0"/>
              <a:t>Page, Scott L., and R. Scott Hawley. "Chromosome choreography: the meiotic ballet." </a:t>
            </a:r>
            <a:r>
              <a:rPr lang="en-US" sz="1200" i="1" dirty="0"/>
              <a:t>Science</a:t>
            </a:r>
            <a:r>
              <a:rPr lang="en-US" sz="1200" dirty="0"/>
              <a:t> 301.5634 (2003): </a:t>
            </a:r>
            <a:r>
              <a:rPr lang="en-US" sz="1200" dirty="0" smtClean="0"/>
              <a:t>785-789.APA</a:t>
            </a:r>
            <a:endParaRPr lang="en-US" dirty="0"/>
          </a:p>
        </p:txBody>
      </p:sp>
      <p:sp>
        <p:nvSpPr>
          <p:cNvPr id="8" name="Oval 7"/>
          <p:cNvSpPr/>
          <p:nvPr/>
        </p:nvSpPr>
        <p:spPr>
          <a:xfrm>
            <a:off x="5031013" y="1856484"/>
            <a:ext cx="609600" cy="684020"/>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838696" y="4152381"/>
            <a:ext cx="801917" cy="788437"/>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878281" y="4021753"/>
            <a:ext cx="754742" cy="788437"/>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878281" y="1911220"/>
            <a:ext cx="609600" cy="684020"/>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586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Sister cohesion tension metric</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3760" t="8242" r="64394" b="10879"/>
          <a:stretch/>
        </p:blipFill>
        <p:spPr>
          <a:xfrm>
            <a:off x="3286642" y="2052604"/>
            <a:ext cx="1311621" cy="3640859"/>
          </a:xfrm>
          <a:prstGeom prst="rect">
            <a:avLst/>
          </a:prstGeom>
        </p:spPr>
      </p:pic>
      <p:sp>
        <p:nvSpPr>
          <p:cNvPr id="8" name="Left Brace 7"/>
          <p:cNvSpPr/>
          <p:nvPr/>
        </p:nvSpPr>
        <p:spPr>
          <a:xfrm>
            <a:off x="2693518" y="3452903"/>
            <a:ext cx="593124" cy="1686656"/>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12600" t="10980" r="68563" b="16901"/>
          <a:stretch/>
        </p:blipFill>
        <p:spPr>
          <a:xfrm>
            <a:off x="1050829" y="2052604"/>
            <a:ext cx="1219919" cy="3501887"/>
          </a:xfrm>
          <a:prstGeom prst="rect">
            <a:avLst/>
          </a:prstGeom>
        </p:spPr>
      </p:pic>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l="18121" t="11204" r="66294" b="14313"/>
          <a:stretch/>
        </p:blipFill>
        <p:spPr>
          <a:xfrm>
            <a:off x="5628270" y="2052604"/>
            <a:ext cx="987624" cy="3539126"/>
          </a:xfrm>
          <a:prstGeom prst="rect">
            <a:avLst/>
          </a:prstGeom>
        </p:spPr>
      </p:pic>
      <p:sp>
        <p:nvSpPr>
          <p:cNvPr id="9" name="Left Brace 8"/>
          <p:cNvSpPr/>
          <p:nvPr/>
        </p:nvSpPr>
        <p:spPr>
          <a:xfrm>
            <a:off x="395729" y="4363118"/>
            <a:ext cx="531148" cy="1075985"/>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Left Brace 9"/>
          <p:cNvSpPr/>
          <p:nvPr/>
        </p:nvSpPr>
        <p:spPr>
          <a:xfrm>
            <a:off x="5186840" y="3064920"/>
            <a:ext cx="363693" cy="1144473"/>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p:cNvSpPr/>
          <p:nvPr/>
        </p:nvSpPr>
        <p:spPr>
          <a:xfrm>
            <a:off x="5186840" y="4901110"/>
            <a:ext cx="363693" cy="238449"/>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Content Placeholder 2"/>
          <p:cNvSpPr>
            <a:spLocks noGrp="1"/>
          </p:cNvSpPr>
          <p:nvPr>
            <p:ph sz="half" idx="1"/>
          </p:nvPr>
        </p:nvSpPr>
        <p:spPr>
          <a:xfrm>
            <a:off x="7362495" y="1697364"/>
            <a:ext cx="4656083" cy="4351338"/>
          </a:xfrm>
        </p:spPr>
        <p:txBody>
          <a:bodyPr>
            <a:normAutofit/>
          </a:bodyPr>
          <a:lstStyle/>
          <a:p>
            <a:pPr marL="0" indent="0">
              <a:buNone/>
            </a:pPr>
            <a:r>
              <a:rPr lang="en-US" dirty="0" smtClean="0"/>
              <a:t>Assumptions</a:t>
            </a:r>
          </a:p>
          <a:p>
            <a:pPr lvl="1"/>
            <a:r>
              <a:rPr lang="en-US" dirty="0"/>
              <a:t>Bivalent </a:t>
            </a:r>
            <a:r>
              <a:rPr lang="en-US" dirty="0" smtClean="0"/>
              <a:t>interference: </a:t>
            </a:r>
            <a:r>
              <a:rPr lang="en-US" dirty="0"/>
              <a:t>only 2 of 4 chromatids have </a:t>
            </a:r>
            <a:r>
              <a:rPr lang="en-US" dirty="0" smtClean="0"/>
              <a:t>COs</a:t>
            </a:r>
          </a:p>
          <a:p>
            <a:pPr lvl="1"/>
            <a:r>
              <a:rPr lang="en-US" dirty="0" smtClean="0"/>
              <a:t>Uniform condensation across chromatids from pachytene to metaphase</a:t>
            </a:r>
          </a:p>
          <a:p>
            <a:pPr lvl="1"/>
            <a:endParaRPr lang="en-US" dirty="0"/>
          </a:p>
        </p:txBody>
      </p:sp>
    </p:spTree>
    <p:extLst>
      <p:ext uri="{BB962C8B-B14F-4D97-AF65-F5344CB8AC3E}">
        <p14:creationId xmlns:p14="http://schemas.microsoft.com/office/powerpoint/2010/main" val="28952152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a:blip r:embed="rId3"/>
          <a:stretch>
            <a:fillRect/>
          </a:stretch>
        </p:blipFill>
        <p:spPr>
          <a:xfrm>
            <a:off x="704335" y="1825625"/>
            <a:ext cx="5181600" cy="4611204"/>
          </a:xfrm>
          <a:prstGeom prst="rect">
            <a:avLst/>
          </a:prstGeom>
        </p:spPr>
      </p:pic>
      <p:sp>
        <p:nvSpPr>
          <p:cNvPr id="6" name="TextBox 5"/>
          <p:cNvSpPr txBox="1"/>
          <p:nvPr/>
        </p:nvSpPr>
        <p:spPr>
          <a:xfrm>
            <a:off x="10527957" y="4399005"/>
            <a:ext cx="1112108" cy="923330"/>
          </a:xfrm>
          <a:prstGeom prst="rect">
            <a:avLst/>
          </a:prstGeom>
          <a:noFill/>
        </p:spPr>
        <p:txBody>
          <a:bodyPr wrap="square" rtlCol="0">
            <a:spAutoFit/>
          </a:bodyPr>
          <a:lstStyle/>
          <a:p>
            <a:r>
              <a:rPr lang="en-US" dirty="0" smtClean="0"/>
              <a:t>Make relative box</a:t>
            </a:r>
            <a:endParaRPr lang="en-US" dirty="0"/>
          </a:p>
        </p:txBody>
      </p:sp>
      <p:pic>
        <p:nvPicPr>
          <p:cNvPr id="7" name="Picture 6"/>
          <p:cNvPicPr>
            <a:picLocks noChangeAspect="1"/>
          </p:cNvPicPr>
          <p:nvPr/>
        </p:nvPicPr>
        <p:blipFill>
          <a:blip r:embed="rId4"/>
          <a:stretch>
            <a:fillRect/>
          </a:stretch>
        </p:blipFill>
        <p:spPr>
          <a:xfrm>
            <a:off x="6153665" y="1825625"/>
            <a:ext cx="5350073" cy="4701209"/>
          </a:xfrm>
          <a:prstGeom prst="rect">
            <a:avLst/>
          </a:prstGeom>
        </p:spPr>
      </p:pic>
    </p:spTree>
    <p:extLst>
      <p:ext uri="{BB962C8B-B14F-4D97-AF65-F5344CB8AC3E}">
        <p14:creationId xmlns:p14="http://schemas.microsoft.com/office/powerpoint/2010/main" val="18223424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556917" y="2531327"/>
            <a:ext cx="4148254" cy="4135094"/>
            <a:chOff x="6936059" y="2246568"/>
            <a:chExt cx="4148254" cy="4466467"/>
          </a:xfrm>
        </p:grpSpPr>
        <p:pic>
          <p:nvPicPr>
            <p:cNvPr id="2" name="Picture 1"/>
            <p:cNvPicPr>
              <a:picLocks noChangeAspect="1"/>
            </p:cNvPicPr>
            <p:nvPr/>
          </p:nvPicPr>
          <p:blipFill rotWithShape="1">
            <a:blip r:embed="rId3"/>
            <a:srcRect t="3219" r="14907"/>
            <a:stretch/>
          </p:blipFill>
          <p:spPr>
            <a:xfrm>
              <a:off x="6936059" y="2376365"/>
              <a:ext cx="4148254" cy="4336670"/>
            </a:xfrm>
            <a:prstGeom prst="rect">
              <a:avLst/>
            </a:prstGeom>
          </p:spPr>
        </p:pic>
        <p:sp>
          <p:nvSpPr>
            <p:cNvPr id="14" name="TextBox 13"/>
            <p:cNvSpPr txBox="1"/>
            <p:nvPr/>
          </p:nvSpPr>
          <p:spPr>
            <a:xfrm>
              <a:off x="7238296" y="2246568"/>
              <a:ext cx="1692676" cy="369332"/>
            </a:xfrm>
            <a:prstGeom prst="rect">
              <a:avLst/>
            </a:prstGeom>
            <a:solidFill>
              <a:schemeClr val="bg1"/>
            </a:solidFill>
            <a:ln>
              <a:solidFill>
                <a:schemeClr val="accent2"/>
              </a:solidFill>
            </a:ln>
          </p:spPr>
          <p:txBody>
            <a:bodyPr wrap="square" rtlCol="0">
              <a:spAutoFit/>
            </a:bodyPr>
            <a:lstStyle/>
            <a:p>
              <a:pPr algn="ctr"/>
              <a:r>
                <a:rPr lang="en-US" dirty="0" smtClean="0"/>
                <a:t>PWD</a:t>
              </a:r>
              <a:endParaRPr lang="en-US" dirty="0"/>
            </a:p>
          </p:txBody>
        </p:sp>
      </p:grpSp>
      <p:grpSp>
        <p:nvGrpSpPr>
          <p:cNvPr id="16" name="Group 15"/>
          <p:cNvGrpSpPr/>
          <p:nvPr/>
        </p:nvGrpSpPr>
        <p:grpSpPr>
          <a:xfrm>
            <a:off x="721336" y="2431234"/>
            <a:ext cx="4716966" cy="4042266"/>
            <a:chOff x="1234292" y="2431234"/>
            <a:chExt cx="4716966" cy="4042266"/>
          </a:xfrm>
        </p:grpSpPr>
        <p:pic>
          <p:nvPicPr>
            <p:cNvPr id="3" name="Picture 2"/>
            <p:cNvPicPr>
              <a:picLocks noChangeAspect="1"/>
            </p:cNvPicPr>
            <p:nvPr/>
          </p:nvPicPr>
          <p:blipFill rotWithShape="1">
            <a:blip r:embed="rId4"/>
            <a:srcRect r="15653" b="34309"/>
            <a:stretch/>
          </p:blipFill>
          <p:spPr>
            <a:xfrm>
              <a:off x="1234292" y="2615900"/>
              <a:ext cx="4716966" cy="3857600"/>
            </a:xfrm>
            <a:prstGeom prst="rect">
              <a:avLst/>
            </a:prstGeom>
          </p:spPr>
        </p:pic>
        <p:sp>
          <p:nvSpPr>
            <p:cNvPr id="13" name="TextBox 12"/>
            <p:cNvSpPr txBox="1"/>
            <p:nvPr/>
          </p:nvSpPr>
          <p:spPr>
            <a:xfrm>
              <a:off x="1536838" y="2431234"/>
              <a:ext cx="1692676" cy="369332"/>
            </a:xfrm>
            <a:prstGeom prst="rect">
              <a:avLst/>
            </a:prstGeom>
            <a:solidFill>
              <a:schemeClr val="bg1"/>
            </a:solidFill>
            <a:ln>
              <a:solidFill>
                <a:schemeClr val="accent2"/>
              </a:solidFill>
            </a:ln>
          </p:spPr>
          <p:txBody>
            <a:bodyPr wrap="square" rtlCol="0">
              <a:spAutoFit/>
            </a:bodyPr>
            <a:lstStyle/>
            <a:p>
              <a:pPr algn="ctr"/>
              <a:r>
                <a:rPr lang="en-US" dirty="0" smtClean="0"/>
                <a:t>KAZ</a:t>
              </a:r>
              <a:endParaRPr lang="en-US" dirty="0"/>
            </a:p>
          </p:txBody>
        </p:sp>
      </p:grpSp>
      <p:graphicFrame>
        <p:nvGraphicFramePr>
          <p:cNvPr id="4" name="Table 3"/>
          <p:cNvGraphicFramePr>
            <a:graphicFrameLocks noGrp="1"/>
          </p:cNvGraphicFramePr>
          <p:nvPr>
            <p:extLst/>
          </p:nvPr>
        </p:nvGraphicFramePr>
        <p:xfrm>
          <a:off x="7705492" y="483272"/>
          <a:ext cx="3272752" cy="1483360"/>
        </p:xfrm>
        <a:graphic>
          <a:graphicData uri="http://schemas.openxmlformats.org/drawingml/2006/table">
            <a:tbl>
              <a:tblPr firstRow="1" bandRow="1">
                <a:tableStyleId>{5C22544A-7EE6-4342-B048-85BDC9FD1C3A}</a:tableStyleId>
              </a:tblPr>
              <a:tblGrid>
                <a:gridCol w="1636376"/>
                <a:gridCol w="1636376"/>
              </a:tblGrid>
              <a:tr h="370840">
                <a:tc>
                  <a:txBody>
                    <a:bodyPr/>
                    <a:lstStyle/>
                    <a:p>
                      <a:r>
                        <a:rPr lang="en-US" dirty="0" err="1" smtClean="0"/>
                        <a:t>t.test</a:t>
                      </a:r>
                      <a:endParaRPr lang="en-US" dirty="0"/>
                    </a:p>
                  </a:txBody>
                  <a:tcPr/>
                </a:tc>
                <a:tc>
                  <a:txBody>
                    <a:bodyPr/>
                    <a:lstStyle/>
                    <a:p>
                      <a:r>
                        <a:rPr lang="en-US" dirty="0" err="1" smtClean="0"/>
                        <a:t>p.value</a:t>
                      </a:r>
                      <a:endParaRPr lang="en-US" dirty="0"/>
                    </a:p>
                  </a:txBody>
                  <a:tcPr/>
                </a:tc>
              </a:tr>
              <a:tr h="370840">
                <a:tc>
                  <a:txBody>
                    <a:bodyPr/>
                    <a:lstStyle/>
                    <a:p>
                      <a:r>
                        <a:rPr lang="en-US" dirty="0" smtClean="0"/>
                        <a:t>1CO</a:t>
                      </a:r>
                    </a:p>
                  </a:txBody>
                  <a:tcPr/>
                </a:tc>
                <a:tc>
                  <a:txBody>
                    <a:bodyPr/>
                    <a:lstStyle/>
                    <a:p>
                      <a:r>
                        <a:rPr lang="en-US" dirty="0" smtClean="0"/>
                        <a:t>0.5468</a:t>
                      </a:r>
                      <a:endParaRPr lang="en-US" dirty="0"/>
                    </a:p>
                  </a:txBody>
                  <a:tcPr/>
                </a:tc>
              </a:tr>
              <a:tr h="370840">
                <a:tc>
                  <a:txBody>
                    <a:bodyPr/>
                    <a:lstStyle/>
                    <a:p>
                      <a:r>
                        <a:rPr lang="en-US" dirty="0" smtClean="0"/>
                        <a:t>2CO   1</a:t>
                      </a:r>
                      <a:r>
                        <a:rPr lang="en-US" baseline="30000" dirty="0" smtClean="0"/>
                        <a:t>st</a:t>
                      </a:r>
                      <a:endParaRPr lang="en-US" dirty="0" smtClean="0"/>
                    </a:p>
                  </a:txBody>
                  <a:tcPr/>
                </a:tc>
                <a:tc>
                  <a:txBody>
                    <a:bodyPr/>
                    <a:lstStyle/>
                    <a:p>
                      <a:r>
                        <a:rPr lang="en-US" dirty="0" smtClean="0"/>
                        <a:t>0.9421</a:t>
                      </a:r>
                      <a:endParaRPr lang="en-US" dirty="0"/>
                    </a:p>
                  </a:txBody>
                  <a:tcPr/>
                </a:tc>
              </a:tr>
              <a:tr h="370840">
                <a:tc>
                  <a:txBody>
                    <a:bodyPr/>
                    <a:lstStyle/>
                    <a:p>
                      <a:r>
                        <a:rPr lang="en-US" dirty="0" smtClean="0"/>
                        <a:t>2CO  2nd</a:t>
                      </a:r>
                    </a:p>
                  </a:txBody>
                  <a:tcPr/>
                </a:tc>
                <a:tc>
                  <a:txBody>
                    <a:bodyPr/>
                    <a:lstStyle/>
                    <a:p>
                      <a:r>
                        <a:rPr lang="en-US" dirty="0" smtClean="0"/>
                        <a:t>0.5403</a:t>
                      </a:r>
                      <a:endParaRPr lang="en-US" dirty="0"/>
                    </a:p>
                  </a:txBody>
                  <a:tcPr/>
                </a:tc>
              </a:tr>
            </a:tbl>
          </a:graphicData>
        </a:graphic>
      </p:graphicFrame>
      <p:sp>
        <p:nvSpPr>
          <p:cNvPr id="5" name="Title 1"/>
          <p:cNvSpPr txBox="1">
            <a:spLocks/>
          </p:cNvSpPr>
          <p:nvPr/>
        </p:nvSpPr>
        <p:spPr>
          <a:xfrm>
            <a:off x="442555" y="31894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No Difference in Average</a:t>
            </a:r>
          </a:p>
          <a:p>
            <a:r>
              <a:rPr lang="en-US" dirty="0" smtClean="0"/>
              <a:t>Normalized CO Positions</a:t>
            </a:r>
            <a:endParaRPr lang="en-US" dirty="0"/>
          </a:p>
        </p:txBody>
      </p:sp>
      <p:cxnSp>
        <p:nvCxnSpPr>
          <p:cNvPr id="7" name="Straight Connector 6"/>
          <p:cNvCxnSpPr/>
          <p:nvPr/>
        </p:nvCxnSpPr>
        <p:spPr>
          <a:xfrm>
            <a:off x="4471639" y="3098030"/>
            <a:ext cx="0" cy="14000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831659" y="3098030"/>
            <a:ext cx="0" cy="14000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059258" y="4858215"/>
            <a:ext cx="0" cy="140005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764964" y="4988313"/>
            <a:ext cx="0" cy="140005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754137" y="4858215"/>
            <a:ext cx="0" cy="1400056"/>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013795" y="4988313"/>
            <a:ext cx="0" cy="1400056"/>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33321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40357497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r>
              <a:rPr lang="en-US" dirty="0" smtClean="0"/>
              <a:t>Compare sis-</a:t>
            </a:r>
            <a:r>
              <a:rPr lang="en-US" dirty="0" err="1" smtClean="0"/>
              <a:t>coten</a:t>
            </a:r>
            <a:r>
              <a:rPr lang="en-US" dirty="0" smtClean="0"/>
              <a:t> with normalized foci positions</a:t>
            </a:r>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943127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890201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dirty="0"/>
          </a:p>
        </p:txBody>
      </p:sp>
      <p:pic>
        <p:nvPicPr>
          <p:cNvPr id="5" name="Picture 4"/>
          <p:cNvPicPr>
            <a:picLocks noChangeAspect="1"/>
          </p:cNvPicPr>
          <p:nvPr/>
        </p:nvPicPr>
        <p:blipFill>
          <a:blip r:embed="rId3"/>
          <a:stretch>
            <a:fillRect/>
          </a:stretch>
        </p:blipFill>
        <p:spPr>
          <a:xfrm>
            <a:off x="437712" y="1593323"/>
            <a:ext cx="5333619" cy="4265490"/>
          </a:xfrm>
          <a:prstGeom prst="rect">
            <a:avLst/>
          </a:prstGeom>
        </p:spPr>
      </p:pic>
      <p:pic>
        <p:nvPicPr>
          <p:cNvPr id="6" name="Picture 5"/>
          <p:cNvPicPr>
            <a:picLocks noChangeAspect="1"/>
          </p:cNvPicPr>
          <p:nvPr/>
        </p:nvPicPr>
        <p:blipFill>
          <a:blip r:embed="rId4"/>
          <a:stretch>
            <a:fillRect/>
          </a:stretch>
        </p:blipFill>
        <p:spPr>
          <a:xfrm>
            <a:off x="5971765" y="1593323"/>
            <a:ext cx="5382035" cy="4304210"/>
          </a:xfrm>
          <a:prstGeom prst="rect">
            <a:avLst/>
          </a:prstGeom>
        </p:spPr>
      </p:pic>
    </p:spTree>
    <p:extLst>
      <p:ext uri="{BB962C8B-B14F-4D97-AF65-F5344CB8AC3E}">
        <p14:creationId xmlns:p14="http://schemas.microsoft.com/office/powerpoint/2010/main" val="39883777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2463400" y="365125"/>
            <a:ext cx="7112800" cy="6329815"/>
          </a:xfrm>
          <a:prstGeom prst="rect">
            <a:avLst/>
          </a:prstGeom>
        </p:spPr>
      </p:pic>
    </p:spTree>
    <p:extLst>
      <p:ext uri="{BB962C8B-B14F-4D97-AF65-F5344CB8AC3E}">
        <p14:creationId xmlns:p14="http://schemas.microsoft.com/office/powerpoint/2010/main" val="23402195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alpeterson7\Documents\MLH1repo\doc\Main_Report_files\figure-html\HetC.plot-1.png"/>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00309" y="1414939"/>
            <a:ext cx="6956578" cy="4592427"/>
          </a:xfrm>
          <a:prstGeom prst="rect">
            <a:avLst/>
          </a:prstGeom>
          <a:noFill/>
          <a:ln>
            <a:noFill/>
          </a:ln>
        </p:spPr>
      </p:pic>
      <p:sp>
        <p:nvSpPr>
          <p:cNvPr id="5" name="TextBox 4"/>
          <p:cNvSpPr txBox="1"/>
          <p:nvPr/>
        </p:nvSpPr>
        <p:spPr>
          <a:xfrm>
            <a:off x="6730564" y="3817786"/>
            <a:ext cx="898902" cy="646331"/>
          </a:xfrm>
          <a:prstGeom prst="rect">
            <a:avLst/>
          </a:prstGeom>
          <a:noFill/>
        </p:spPr>
        <p:txBody>
          <a:bodyPr wrap="square" rtlCol="0">
            <a:spAutoFit/>
          </a:bodyPr>
          <a:lstStyle/>
          <a:p>
            <a:r>
              <a:rPr lang="en-US" dirty="0" smtClean="0"/>
              <a:t>PWD,</a:t>
            </a:r>
          </a:p>
          <a:p>
            <a:r>
              <a:rPr lang="en-US" dirty="0" smtClean="0"/>
              <a:t>29</a:t>
            </a:r>
            <a:endParaRPr lang="en-US" dirty="0"/>
          </a:p>
        </p:txBody>
      </p:sp>
      <p:sp>
        <p:nvSpPr>
          <p:cNvPr id="6" name="TextBox 5"/>
          <p:cNvSpPr txBox="1"/>
          <p:nvPr/>
        </p:nvSpPr>
        <p:spPr>
          <a:xfrm>
            <a:off x="7429749" y="2893908"/>
            <a:ext cx="898902" cy="646331"/>
          </a:xfrm>
          <a:prstGeom prst="rect">
            <a:avLst/>
          </a:prstGeom>
          <a:noFill/>
        </p:spPr>
        <p:txBody>
          <a:bodyPr wrap="square" rtlCol="0">
            <a:spAutoFit/>
          </a:bodyPr>
          <a:lstStyle/>
          <a:p>
            <a:r>
              <a:rPr lang="en-US" dirty="0" smtClean="0"/>
              <a:t>MSM, 31</a:t>
            </a:r>
            <a:endParaRPr lang="en-US" dirty="0"/>
          </a:p>
        </p:txBody>
      </p:sp>
      <p:sp>
        <p:nvSpPr>
          <p:cNvPr id="7" name="TextBox 6"/>
          <p:cNvSpPr txBox="1"/>
          <p:nvPr/>
        </p:nvSpPr>
        <p:spPr>
          <a:xfrm>
            <a:off x="5634589" y="4043750"/>
            <a:ext cx="898902" cy="646331"/>
          </a:xfrm>
          <a:prstGeom prst="rect">
            <a:avLst/>
          </a:prstGeom>
          <a:noFill/>
        </p:spPr>
        <p:txBody>
          <a:bodyPr wrap="square" rtlCol="0">
            <a:spAutoFit/>
          </a:bodyPr>
          <a:lstStyle/>
          <a:p>
            <a:r>
              <a:rPr lang="en-US" dirty="0" smtClean="0"/>
              <a:t>SKIVE,</a:t>
            </a:r>
          </a:p>
          <a:p>
            <a:r>
              <a:rPr lang="en-US" dirty="0" smtClean="0"/>
              <a:t>27</a:t>
            </a:r>
            <a:endParaRPr lang="en-US" dirty="0"/>
          </a:p>
        </p:txBody>
      </p:sp>
      <p:sp>
        <p:nvSpPr>
          <p:cNvPr id="8" name="TextBox 7"/>
          <p:cNvSpPr txBox="1"/>
          <p:nvPr/>
        </p:nvSpPr>
        <p:spPr>
          <a:xfrm>
            <a:off x="3866535" y="4043749"/>
            <a:ext cx="898902" cy="646331"/>
          </a:xfrm>
          <a:prstGeom prst="rect">
            <a:avLst/>
          </a:prstGeom>
          <a:noFill/>
        </p:spPr>
        <p:txBody>
          <a:bodyPr wrap="square" rtlCol="0">
            <a:spAutoFit/>
          </a:bodyPr>
          <a:lstStyle/>
          <a:p>
            <a:r>
              <a:rPr lang="en-US" dirty="0" smtClean="0"/>
              <a:t>KAZ,</a:t>
            </a:r>
          </a:p>
          <a:p>
            <a:r>
              <a:rPr lang="en-US" dirty="0" smtClean="0"/>
              <a:t>23</a:t>
            </a:r>
            <a:endParaRPr lang="en-US" dirty="0"/>
          </a:p>
        </p:txBody>
      </p:sp>
      <p:sp>
        <p:nvSpPr>
          <p:cNvPr id="11" name="TextBox 10"/>
          <p:cNvSpPr txBox="1"/>
          <p:nvPr/>
        </p:nvSpPr>
        <p:spPr>
          <a:xfrm>
            <a:off x="1748260" y="5016270"/>
            <a:ext cx="8671560" cy="1200329"/>
          </a:xfrm>
          <a:prstGeom prst="rect">
            <a:avLst/>
          </a:prstGeom>
          <a:solidFill>
            <a:schemeClr val="bg1"/>
          </a:solidFill>
          <a:ln>
            <a:solidFill>
              <a:schemeClr val="tx1"/>
            </a:solidFill>
          </a:ln>
        </p:spPr>
        <p:txBody>
          <a:bodyPr wrap="square" rtlCol="0">
            <a:spAutoFit/>
          </a:bodyPr>
          <a:lstStyle/>
          <a:p>
            <a:pPr algn="ctr"/>
            <a:r>
              <a:rPr lang="en-US" sz="2400" dirty="0" smtClean="0"/>
              <a:t>How did high </a:t>
            </a:r>
            <a:r>
              <a:rPr lang="en-US" sz="2400" dirty="0" err="1" smtClean="0"/>
              <a:t>RecRate</a:t>
            </a:r>
            <a:r>
              <a:rPr lang="en-US" sz="2400" dirty="0" smtClean="0"/>
              <a:t> </a:t>
            </a:r>
            <a:r>
              <a:rPr lang="en-US" sz="2400" dirty="0" err="1" smtClean="0"/>
              <a:t>Musc</a:t>
            </a:r>
            <a:r>
              <a:rPr lang="en-US" sz="2400" dirty="0" smtClean="0"/>
              <a:t> males evolve high </a:t>
            </a:r>
            <a:r>
              <a:rPr lang="en-US" sz="2400" dirty="0" err="1" smtClean="0"/>
              <a:t>RecRate</a:t>
            </a:r>
            <a:r>
              <a:rPr lang="en-US" sz="2400" dirty="0" smtClean="0"/>
              <a:t>?</a:t>
            </a:r>
            <a:endParaRPr lang="en-US" sz="2400" dirty="0"/>
          </a:p>
          <a:p>
            <a:pPr algn="ctr"/>
            <a:r>
              <a:rPr lang="en-US" sz="2400" dirty="0" smtClean="0"/>
              <a:t>1CO  </a:t>
            </a:r>
            <a:r>
              <a:rPr lang="en-US" sz="2400" dirty="0" smtClean="0">
                <a:sym typeface="Wingdings" panose="05000000000000000000" pitchFamily="2" charset="2"/>
              </a:rPr>
              <a:t> 2CO?</a:t>
            </a:r>
            <a:endParaRPr lang="en-US" sz="2400" dirty="0">
              <a:sym typeface="Wingdings" panose="05000000000000000000" pitchFamily="2" charset="2"/>
            </a:endParaRPr>
          </a:p>
          <a:p>
            <a:pPr algn="ctr"/>
            <a:r>
              <a:rPr lang="en-US" sz="2400" dirty="0" smtClean="0"/>
              <a:t>Fewer 0COs</a:t>
            </a:r>
            <a:r>
              <a:rPr lang="en-US" sz="2400" dirty="0" smtClean="0">
                <a:sym typeface="Wingdings" panose="05000000000000000000" pitchFamily="2" charset="2"/>
              </a:rPr>
              <a:t>?</a:t>
            </a:r>
            <a:endParaRPr lang="en-US" sz="2400" dirty="0"/>
          </a:p>
        </p:txBody>
      </p:sp>
      <p:sp>
        <p:nvSpPr>
          <p:cNvPr id="12" name="Title 1"/>
          <p:cNvSpPr>
            <a:spLocks noGrp="1"/>
          </p:cNvSpPr>
          <p:nvPr>
            <p:ph type="title"/>
          </p:nvPr>
        </p:nvSpPr>
        <p:spPr>
          <a:xfrm>
            <a:off x="838200" y="365125"/>
            <a:ext cx="10515600" cy="1325563"/>
          </a:xfrm>
        </p:spPr>
        <p:txBody>
          <a:bodyPr/>
          <a:lstStyle/>
          <a:p>
            <a:r>
              <a:rPr lang="en-US" dirty="0" smtClean="0"/>
              <a:t>Heterochiasmy patterns across </a:t>
            </a:r>
            <a:r>
              <a:rPr lang="en-US" i="1" dirty="0" smtClean="0"/>
              <a:t>Mus</a:t>
            </a:r>
            <a:endParaRPr lang="en-US" i="1" dirty="0"/>
          </a:p>
        </p:txBody>
      </p:sp>
      <p:sp>
        <p:nvSpPr>
          <p:cNvPr id="13" name="TextBox 12"/>
          <p:cNvSpPr txBox="1"/>
          <p:nvPr/>
        </p:nvSpPr>
        <p:spPr>
          <a:xfrm>
            <a:off x="8834547" y="1693711"/>
            <a:ext cx="1844679" cy="646331"/>
          </a:xfrm>
          <a:prstGeom prst="rect">
            <a:avLst/>
          </a:prstGeom>
          <a:noFill/>
        </p:spPr>
        <p:txBody>
          <a:bodyPr wrap="square" rtlCol="0">
            <a:spAutoFit/>
          </a:bodyPr>
          <a:lstStyle/>
          <a:p>
            <a:r>
              <a:rPr lang="en-US" dirty="0" smtClean="0"/>
              <a:t>*male mean MLH1</a:t>
            </a:r>
            <a:endParaRPr lang="en-US" dirty="0"/>
          </a:p>
        </p:txBody>
      </p:sp>
    </p:spTree>
    <p:extLst>
      <p:ext uri="{BB962C8B-B14F-4D97-AF65-F5344CB8AC3E}">
        <p14:creationId xmlns:p14="http://schemas.microsoft.com/office/powerpoint/2010/main" val="363922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36056" y="1439998"/>
            <a:ext cx="5529470" cy="4327139"/>
          </a:xfrm>
          <a:prstGeom prst="rect">
            <a:avLst/>
          </a:prstGeom>
        </p:spPr>
      </p:pic>
    </p:spTree>
    <p:extLst>
      <p:ext uri="{BB962C8B-B14F-4D97-AF65-F5344CB8AC3E}">
        <p14:creationId xmlns:p14="http://schemas.microsoft.com/office/powerpoint/2010/main" val="18132810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 name="Content Placeholder 6"/>
          <p:cNvSpPr>
            <a:spLocks noGrp="1"/>
          </p:cNvSpPr>
          <p:nvPr>
            <p:ph sz="half" idx="1"/>
          </p:nvPr>
        </p:nvSpPr>
        <p:spPr/>
        <p:txBody>
          <a:bodyPr/>
          <a:lstStyle/>
          <a:p>
            <a:endParaRPr lang="en-US"/>
          </a:p>
        </p:txBody>
      </p:sp>
      <p:pic>
        <p:nvPicPr>
          <p:cNvPr id="8" name="Content Placeholder 4"/>
          <p:cNvPicPr>
            <a:picLocks noChangeAspect="1"/>
          </p:cNvPicPr>
          <p:nvPr/>
        </p:nvPicPr>
        <p:blipFill rotWithShape="1">
          <a:blip r:embed="rId3" cstate="print">
            <a:extLst>
              <a:ext uri="{28A0092B-C50C-407E-A947-70E740481C1C}">
                <a14:useLocalDpi xmlns:a14="http://schemas.microsoft.com/office/drawing/2010/main" val="0"/>
              </a:ext>
            </a:extLst>
          </a:blip>
          <a:srcRect l="8442" t="22973" r="13248" b="20719"/>
          <a:stretch/>
        </p:blipFill>
        <p:spPr>
          <a:xfrm>
            <a:off x="838200" y="1849911"/>
            <a:ext cx="4513385" cy="4327052"/>
          </a:xfrm>
          <a:prstGeom prst="rect">
            <a:avLst/>
          </a:prstGeom>
        </p:spPr>
      </p:pic>
      <p:sp>
        <p:nvSpPr>
          <p:cNvPr id="9" name="Content Placeholder 8"/>
          <p:cNvSpPr>
            <a:spLocks noGrp="1"/>
          </p:cNvSpPr>
          <p:nvPr>
            <p:ph sz="half" idx="2"/>
          </p:nvPr>
        </p:nvSpPr>
        <p:spPr/>
        <p:txBody>
          <a:bodyPr/>
          <a:lstStyle/>
          <a:p>
            <a:endParaRPr lang="en-US"/>
          </a:p>
        </p:txBody>
      </p:sp>
    </p:spTree>
    <p:extLst>
      <p:ext uri="{BB962C8B-B14F-4D97-AF65-F5344CB8AC3E}">
        <p14:creationId xmlns:p14="http://schemas.microsoft.com/office/powerpoint/2010/main" val="37018333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Sister cohesion tension</a:t>
            </a:r>
            <a:endParaRPr lang="en-US" dirty="0"/>
          </a:p>
        </p:txBody>
      </p:sp>
      <p:pic>
        <p:nvPicPr>
          <p:cNvPr id="5" name="Content Placeholder 4"/>
          <p:cNvPicPr>
            <a:picLocks noGrp="1" noChangeAspect="1"/>
          </p:cNvPicPr>
          <p:nvPr>
            <p:ph sz="half" idx="1"/>
          </p:nvPr>
        </p:nvPicPr>
        <p:blipFill rotWithShape="1">
          <a:blip r:embed="rId3" cstate="print">
            <a:extLst>
              <a:ext uri="{28A0092B-C50C-407E-A947-70E740481C1C}">
                <a14:useLocalDpi xmlns:a14="http://schemas.microsoft.com/office/drawing/2010/main" val="0"/>
              </a:ext>
            </a:extLst>
          </a:blip>
          <a:srcRect l="8442" t="22973" r="13248" b="20719"/>
          <a:stretch/>
        </p:blipFill>
        <p:spPr>
          <a:xfrm>
            <a:off x="2965175" y="1836710"/>
            <a:ext cx="4513385" cy="4327052"/>
          </a:xfr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13760" t="8242" r="64394" b="10879"/>
          <a:stretch/>
        </p:blipFill>
        <p:spPr>
          <a:xfrm>
            <a:off x="838200" y="2179806"/>
            <a:ext cx="1311621" cy="3640859"/>
          </a:xfrm>
          <a:prstGeom prst="rect">
            <a:avLst/>
          </a:prstGeom>
        </p:spPr>
      </p:pic>
    </p:spTree>
    <p:extLst>
      <p:ext uri="{BB962C8B-B14F-4D97-AF65-F5344CB8AC3E}">
        <p14:creationId xmlns:p14="http://schemas.microsoft.com/office/powerpoint/2010/main" val="1178006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3"/>
          <a:srcRect l="85622" t="38596" b="40369"/>
          <a:stretch/>
        </p:blipFill>
        <p:spPr>
          <a:xfrm>
            <a:off x="9816123" y="2571929"/>
            <a:ext cx="1549454" cy="1868008"/>
          </a:xfrm>
          <a:prstGeom prst="rect">
            <a:avLst/>
          </a:prstGeom>
        </p:spPr>
      </p:pic>
      <p:sp>
        <p:nvSpPr>
          <p:cNvPr id="11" name="TextBox 10"/>
          <p:cNvSpPr txBox="1"/>
          <p:nvPr/>
        </p:nvSpPr>
        <p:spPr>
          <a:xfrm>
            <a:off x="254000" y="2006600"/>
            <a:ext cx="1651000" cy="1477328"/>
          </a:xfrm>
          <a:prstGeom prst="rect">
            <a:avLst/>
          </a:prstGeom>
          <a:noFill/>
        </p:spPr>
        <p:txBody>
          <a:bodyPr wrap="square" rtlCol="0">
            <a:spAutoFit/>
          </a:bodyPr>
          <a:lstStyle/>
          <a:p>
            <a:r>
              <a:rPr lang="en-US" dirty="0" smtClean="0"/>
              <a:t>Dom, </a:t>
            </a:r>
          </a:p>
          <a:p>
            <a:r>
              <a:rPr lang="en-US" dirty="0" smtClean="0"/>
              <a:t>Mostly 1COs</a:t>
            </a:r>
          </a:p>
          <a:p>
            <a:endParaRPr lang="en-US" dirty="0"/>
          </a:p>
          <a:p>
            <a:r>
              <a:rPr lang="en-US" dirty="0" smtClean="0"/>
              <a:t>Low levels of 0COs</a:t>
            </a:r>
            <a:endParaRPr lang="en-US" dirty="0"/>
          </a:p>
        </p:txBody>
      </p:sp>
      <p:sp>
        <p:nvSpPr>
          <p:cNvPr id="12" name="TextBox 11"/>
          <p:cNvSpPr txBox="1"/>
          <p:nvPr/>
        </p:nvSpPr>
        <p:spPr>
          <a:xfrm>
            <a:off x="4975939" y="6009640"/>
            <a:ext cx="2362200" cy="1200329"/>
          </a:xfrm>
          <a:prstGeom prst="rect">
            <a:avLst/>
          </a:prstGeom>
          <a:noFill/>
        </p:spPr>
        <p:txBody>
          <a:bodyPr wrap="square" rtlCol="0">
            <a:spAutoFit/>
          </a:bodyPr>
          <a:lstStyle/>
          <a:p>
            <a:r>
              <a:rPr lang="en-US" dirty="0" smtClean="0"/>
              <a:t>Are the proportions significantly different?</a:t>
            </a:r>
          </a:p>
          <a:p>
            <a:r>
              <a:rPr lang="en-US" dirty="0" smtClean="0"/>
              <a:t>0CO</a:t>
            </a:r>
          </a:p>
          <a:p>
            <a:r>
              <a:rPr lang="en-US" dirty="0" smtClean="0"/>
              <a:t>3CO</a:t>
            </a:r>
            <a:endParaRPr lang="en-US" dirty="0"/>
          </a:p>
        </p:txBody>
      </p:sp>
      <p:sp>
        <p:nvSpPr>
          <p:cNvPr id="13" name="TextBox 12"/>
          <p:cNvSpPr txBox="1"/>
          <p:nvPr/>
        </p:nvSpPr>
        <p:spPr>
          <a:xfrm>
            <a:off x="10019377" y="806271"/>
            <a:ext cx="2172623" cy="1200329"/>
          </a:xfrm>
          <a:prstGeom prst="rect">
            <a:avLst/>
          </a:prstGeom>
          <a:noFill/>
        </p:spPr>
        <p:txBody>
          <a:bodyPr wrap="square" rtlCol="0">
            <a:spAutoFit/>
          </a:bodyPr>
          <a:lstStyle/>
          <a:p>
            <a:r>
              <a:rPr lang="en-US" dirty="0" err="1" smtClean="0"/>
              <a:t>Musc</a:t>
            </a:r>
            <a:r>
              <a:rPr lang="en-US" dirty="0" smtClean="0"/>
              <a:t>,</a:t>
            </a:r>
          </a:p>
          <a:p>
            <a:endParaRPr lang="en-US" dirty="0" smtClean="0"/>
          </a:p>
          <a:p>
            <a:r>
              <a:rPr lang="en-US" dirty="0" smtClean="0"/>
              <a:t>2 or 3 male biased, have more 2COs.</a:t>
            </a:r>
            <a:endParaRPr lang="en-US" dirty="0"/>
          </a:p>
        </p:txBody>
      </p:sp>
      <p:sp>
        <p:nvSpPr>
          <p:cNvPr id="18" name="TextBox 17"/>
          <p:cNvSpPr txBox="1"/>
          <p:nvPr/>
        </p:nvSpPr>
        <p:spPr>
          <a:xfrm>
            <a:off x="6250018" y="891512"/>
            <a:ext cx="2497742" cy="1200329"/>
          </a:xfrm>
          <a:prstGeom prst="rect">
            <a:avLst/>
          </a:prstGeom>
          <a:noFill/>
        </p:spPr>
        <p:txBody>
          <a:bodyPr wrap="square" rtlCol="0">
            <a:spAutoFit/>
          </a:bodyPr>
          <a:lstStyle/>
          <a:p>
            <a:r>
              <a:rPr lang="en-US" dirty="0" err="1" smtClean="0"/>
              <a:t>Musc</a:t>
            </a:r>
            <a:r>
              <a:rPr lang="en-US" dirty="0" smtClean="0"/>
              <a:t>,</a:t>
            </a:r>
          </a:p>
          <a:p>
            <a:r>
              <a:rPr lang="en-US" dirty="0" smtClean="0"/>
              <a:t>Female biased strain,</a:t>
            </a:r>
          </a:p>
          <a:p>
            <a:r>
              <a:rPr lang="en-US" dirty="0" smtClean="0"/>
              <a:t>More 1COs (similar to Dom</a:t>
            </a:r>
          </a:p>
        </p:txBody>
      </p:sp>
      <p:sp>
        <p:nvSpPr>
          <p:cNvPr id="19" name="TextBox 18"/>
          <p:cNvSpPr txBox="1"/>
          <p:nvPr/>
        </p:nvSpPr>
        <p:spPr>
          <a:xfrm>
            <a:off x="2730500" y="1083270"/>
            <a:ext cx="2314628" cy="923330"/>
          </a:xfrm>
          <a:prstGeom prst="rect">
            <a:avLst/>
          </a:prstGeom>
          <a:noFill/>
        </p:spPr>
        <p:txBody>
          <a:bodyPr wrap="square" rtlCol="0">
            <a:spAutoFit/>
          </a:bodyPr>
          <a:lstStyle/>
          <a:p>
            <a:r>
              <a:rPr lang="en-US" dirty="0" smtClean="0"/>
              <a:t>Data description,</a:t>
            </a:r>
          </a:p>
          <a:p>
            <a:r>
              <a:rPr lang="en-US" dirty="0" smtClean="0"/>
              <a:t>48 cells</a:t>
            </a:r>
          </a:p>
          <a:p>
            <a:r>
              <a:rPr lang="en-US" dirty="0" smtClean="0"/>
              <a:t>~900 bivalents</a:t>
            </a:r>
            <a:endParaRPr lang="en-US" dirty="0"/>
          </a:p>
        </p:txBody>
      </p:sp>
      <p:pic>
        <p:nvPicPr>
          <p:cNvPr id="20" name="Picture 19"/>
          <p:cNvPicPr>
            <a:picLocks noChangeAspect="1"/>
          </p:cNvPicPr>
          <p:nvPr/>
        </p:nvPicPr>
        <p:blipFill rotWithShape="1">
          <a:blip r:embed="rId4"/>
          <a:srcRect t="48231" r="12270"/>
          <a:stretch/>
        </p:blipFill>
        <p:spPr>
          <a:xfrm>
            <a:off x="1965219" y="2177082"/>
            <a:ext cx="7610527" cy="3091265"/>
          </a:xfrm>
          <a:prstGeom prst="rect">
            <a:avLst/>
          </a:prstGeom>
        </p:spPr>
      </p:pic>
      <p:cxnSp>
        <p:nvCxnSpPr>
          <p:cNvPr id="22" name="Straight Connector 21"/>
          <p:cNvCxnSpPr/>
          <p:nvPr/>
        </p:nvCxnSpPr>
        <p:spPr>
          <a:xfrm>
            <a:off x="8286154" y="5161302"/>
            <a:ext cx="939854" cy="508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226008" y="5171440"/>
            <a:ext cx="2021840" cy="369332"/>
          </a:xfrm>
          <a:prstGeom prst="rect">
            <a:avLst/>
          </a:prstGeom>
          <a:noFill/>
        </p:spPr>
        <p:txBody>
          <a:bodyPr wrap="square" rtlCol="0">
            <a:spAutoFit/>
          </a:bodyPr>
          <a:lstStyle/>
          <a:p>
            <a:r>
              <a:rPr lang="en-US" dirty="0" smtClean="0"/>
              <a:t>Male biased </a:t>
            </a:r>
            <a:r>
              <a:rPr lang="en-US" dirty="0" err="1" smtClean="0"/>
              <a:t>Musc</a:t>
            </a:r>
            <a:endParaRPr lang="en-US" dirty="0"/>
          </a:p>
        </p:txBody>
      </p:sp>
      <p:cxnSp>
        <p:nvCxnSpPr>
          <p:cNvPr id="25" name="Straight Connector 24"/>
          <p:cNvCxnSpPr/>
          <p:nvPr/>
        </p:nvCxnSpPr>
        <p:spPr>
          <a:xfrm>
            <a:off x="7757556" y="5171440"/>
            <a:ext cx="304747" cy="508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253637" y="5219894"/>
            <a:ext cx="2169004" cy="369332"/>
          </a:xfrm>
          <a:prstGeom prst="rect">
            <a:avLst/>
          </a:prstGeom>
          <a:noFill/>
        </p:spPr>
        <p:txBody>
          <a:bodyPr wrap="square" rtlCol="0">
            <a:spAutoFit/>
          </a:bodyPr>
          <a:lstStyle/>
          <a:p>
            <a:r>
              <a:rPr lang="en-US" dirty="0" smtClean="0"/>
              <a:t>Female biased </a:t>
            </a:r>
            <a:r>
              <a:rPr lang="en-US" dirty="0" err="1" smtClean="0"/>
              <a:t>Musc</a:t>
            </a:r>
            <a:endParaRPr lang="en-US" dirty="0"/>
          </a:p>
        </p:txBody>
      </p:sp>
      <p:sp>
        <p:nvSpPr>
          <p:cNvPr id="28" name="TextBox 27"/>
          <p:cNvSpPr txBox="1"/>
          <p:nvPr/>
        </p:nvSpPr>
        <p:spPr>
          <a:xfrm>
            <a:off x="526305" y="5069497"/>
            <a:ext cx="2169004" cy="369332"/>
          </a:xfrm>
          <a:prstGeom prst="rect">
            <a:avLst/>
          </a:prstGeom>
          <a:noFill/>
        </p:spPr>
        <p:txBody>
          <a:bodyPr wrap="square" rtlCol="0">
            <a:spAutoFit/>
          </a:bodyPr>
          <a:lstStyle/>
          <a:p>
            <a:r>
              <a:rPr lang="en-US" dirty="0" smtClean="0"/>
              <a:t>Female biased Dom</a:t>
            </a:r>
            <a:endParaRPr lang="en-US" dirty="0"/>
          </a:p>
        </p:txBody>
      </p:sp>
    </p:spTree>
    <p:extLst>
      <p:ext uri="{BB962C8B-B14F-4D97-AF65-F5344CB8AC3E}">
        <p14:creationId xmlns:p14="http://schemas.microsoft.com/office/powerpoint/2010/main" val="39791719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Table 3"/>
          <p:cNvGraphicFramePr>
            <a:graphicFrameLocks noGrp="1"/>
          </p:cNvGraphicFramePr>
          <p:nvPr/>
        </p:nvGraphicFramePr>
        <p:xfrm>
          <a:off x="2250013" y="1840969"/>
          <a:ext cx="5951864" cy="1731721"/>
        </p:xfrm>
        <a:graphic>
          <a:graphicData uri="http://schemas.openxmlformats.org/drawingml/2006/table">
            <a:tbl>
              <a:tblPr firstRow="1" firstCol="1" bandRow="1">
                <a:tableStyleId>{5C22544A-7EE6-4342-B048-85BDC9FD1C3A}</a:tableStyleId>
              </a:tblPr>
              <a:tblGrid>
                <a:gridCol w="759739"/>
                <a:gridCol w="674755"/>
                <a:gridCol w="667340"/>
                <a:gridCol w="770006"/>
                <a:gridCol w="770006"/>
                <a:gridCol w="770006"/>
                <a:gridCol w="770006"/>
                <a:gridCol w="770006"/>
              </a:tblGrid>
              <a:tr h="526629">
                <a:tc>
                  <a:txBody>
                    <a:bodyPr/>
                    <a:lstStyle/>
                    <a:p>
                      <a:pPr>
                        <a:spcAft>
                          <a:spcPts val="0"/>
                        </a:spcAft>
                      </a:pPr>
                      <a:r>
                        <a:rPr lang="en-US" sz="1100" dirty="0">
                          <a:effectLst/>
                        </a:rPr>
                        <a:t>Strain</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a:effectLst/>
                        </a:rPr>
                        <a:t>Passing Male mice</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Av.MLH1</a:t>
                      </a:r>
                      <a:endParaRPr lang="en-US" sz="1100">
                        <a:effectLst/>
                        <a:latin typeface="Calibri" panose="020F0502020204030204" pitchFamily="34" charset="0"/>
                      </a:endParaRPr>
                    </a:p>
                  </a:txBody>
                  <a:tcPr marL="68580" marR="68580" marT="0" marB="0"/>
                </a:tc>
                <a:tc>
                  <a:txBody>
                    <a:bodyPr/>
                    <a:lstStyle/>
                    <a:p>
                      <a:pPr>
                        <a:spcAft>
                          <a:spcPts val="0"/>
                        </a:spcAft>
                      </a:pPr>
                      <a:r>
                        <a:rPr lang="en-US" sz="1100" dirty="0" err="1">
                          <a:effectLst/>
                        </a:rPr>
                        <a:t>HetC</a:t>
                      </a:r>
                      <a:r>
                        <a:rPr lang="en-US" sz="1100" dirty="0">
                          <a:effectLst/>
                        </a:rPr>
                        <a:t> (F/M)</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latin typeface="Calibri" panose="020F0502020204030204" pitchFamily="34" charset="0"/>
                        </a:rPr>
                        <a:t>0CO</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latin typeface="Calibri" panose="020F0502020204030204" pitchFamily="34" charset="0"/>
                        </a:rPr>
                        <a:t>1CO</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latin typeface="Calibri" panose="020F0502020204030204" pitchFamily="34" charset="0"/>
                        </a:rPr>
                        <a:t>2CO</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latin typeface="Calibri" panose="020F0502020204030204" pitchFamily="34" charset="0"/>
                        </a:rPr>
                        <a:t>3CO</a:t>
                      </a:r>
                    </a:p>
                    <a:p>
                      <a:pPr>
                        <a:spcAft>
                          <a:spcPts val="0"/>
                        </a:spcAft>
                      </a:pPr>
                      <a:endParaRPr lang="en-US" sz="1100" dirty="0">
                        <a:effectLst/>
                        <a:latin typeface="Calibri" panose="020F0502020204030204" pitchFamily="34" charset="0"/>
                      </a:endParaRPr>
                    </a:p>
                  </a:txBody>
                  <a:tcPr marL="68580" marR="68580" marT="0" marB="0"/>
                </a:tc>
              </a:tr>
              <a:tr h="351086">
                <a:tc>
                  <a:txBody>
                    <a:bodyPr/>
                    <a:lstStyle/>
                    <a:p>
                      <a:pPr>
                        <a:spcAft>
                          <a:spcPts val="0"/>
                        </a:spcAft>
                      </a:pPr>
                      <a:r>
                        <a:rPr lang="en-US" sz="1100">
                          <a:effectLst/>
                        </a:rPr>
                        <a:t>WSB</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10</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24.29150</a:t>
                      </a:r>
                      <a:endParaRPr lang="en-US" sz="1100">
                        <a:effectLst/>
                        <a:latin typeface="Calibri" panose="020F0502020204030204" pitchFamily="34" charset="0"/>
                      </a:endParaRPr>
                    </a:p>
                  </a:txBody>
                  <a:tcPr marL="68580" marR="68580" marT="0" marB="0"/>
                </a:tc>
                <a:tc>
                  <a:txBody>
                    <a:bodyPr/>
                    <a:lstStyle/>
                    <a:p>
                      <a:pPr>
                        <a:spcAft>
                          <a:spcPts val="0"/>
                        </a:spcAft>
                      </a:pPr>
                      <a:r>
                        <a:rPr lang="en-US" sz="1100" dirty="0">
                          <a:effectLst/>
                        </a:rPr>
                        <a:t>1.019997</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0.052631579</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0.7894737</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0.157894</a:t>
                      </a: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r>
              <a:tr h="351086">
                <a:tc>
                  <a:txBody>
                    <a:bodyPr/>
                    <a:lstStyle/>
                    <a:p>
                      <a:pPr>
                        <a:spcAft>
                          <a:spcPts val="0"/>
                        </a:spcAft>
                      </a:pPr>
                      <a:r>
                        <a:rPr lang="en-US" sz="1100">
                          <a:effectLst/>
                        </a:rPr>
                        <a:t>LEW</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10</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24.2915</a:t>
                      </a:r>
                      <a:endParaRPr lang="en-US" sz="1100">
                        <a:effectLst/>
                        <a:latin typeface="Calibri" panose="020F0502020204030204" pitchFamily="34" charset="0"/>
                      </a:endParaRPr>
                    </a:p>
                  </a:txBody>
                  <a:tcPr marL="68580" marR="68580" marT="0" marB="0"/>
                </a:tc>
                <a:tc>
                  <a:txBody>
                    <a:bodyPr/>
                    <a:lstStyle/>
                    <a:p>
                      <a:pPr>
                        <a:spcAft>
                          <a:spcPts val="0"/>
                        </a:spcAft>
                      </a:pPr>
                      <a:r>
                        <a:rPr lang="en-US" sz="1100" dirty="0">
                          <a:effectLst/>
                        </a:rPr>
                        <a:t>1.019974</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0 0.043062201</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0.6889952 </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0.2631579</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0.004784689</a:t>
                      </a:r>
                      <a:endParaRPr lang="en-US" sz="1100" dirty="0">
                        <a:effectLst/>
                        <a:latin typeface="Calibri" panose="020F0502020204030204" pitchFamily="34" charset="0"/>
                      </a:endParaRPr>
                    </a:p>
                  </a:txBody>
                  <a:tcPr marL="68580" marR="68580" marT="0" marB="0"/>
                </a:tc>
              </a:tr>
              <a:tr h="351086">
                <a:tc>
                  <a:txBody>
                    <a:bodyPr/>
                    <a:lstStyle/>
                    <a:p>
                      <a:pPr>
                        <a:spcAft>
                          <a:spcPts val="0"/>
                        </a:spcAft>
                      </a:pPr>
                      <a:r>
                        <a:rPr lang="en-US" sz="1100">
                          <a:effectLst/>
                        </a:rPr>
                        <a:t>G</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14</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24.27551</a:t>
                      </a:r>
                      <a:endParaRPr lang="en-US" sz="1100">
                        <a:effectLst/>
                        <a:latin typeface="Calibri" panose="020F0502020204030204" pitchFamily="34" charset="0"/>
                      </a:endParaRPr>
                    </a:p>
                  </a:txBody>
                  <a:tcPr marL="68580" marR="68580" marT="0" marB="0"/>
                </a:tc>
                <a:tc>
                  <a:txBody>
                    <a:bodyPr/>
                    <a:lstStyle/>
                    <a:p>
                      <a:pPr>
                        <a:spcAft>
                          <a:spcPts val="0"/>
                        </a:spcAft>
                      </a:pPr>
                      <a:r>
                        <a:rPr lang="en-US" sz="1100" dirty="0">
                          <a:effectLst/>
                        </a:rPr>
                        <a:t>1.164134</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0.070175439</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0.6549708</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0.2690058</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0.005847953</a:t>
                      </a:r>
                      <a:endParaRPr lang="en-US" sz="1100" dirty="0">
                        <a:effectLst/>
                        <a:latin typeface="Calibri" panose="020F0502020204030204" pitchFamily="34" charset="0"/>
                      </a:endParaRPr>
                    </a:p>
                  </a:txBody>
                  <a:tcPr marL="68580" marR="68580" marT="0" marB="0"/>
                </a:tc>
              </a:tr>
            </a:tbl>
          </a:graphicData>
        </a:graphic>
      </p:graphicFrame>
      <p:graphicFrame>
        <p:nvGraphicFramePr>
          <p:cNvPr id="5" name="Table 4"/>
          <p:cNvGraphicFramePr>
            <a:graphicFrameLocks noGrp="1"/>
          </p:cNvGraphicFramePr>
          <p:nvPr/>
        </p:nvGraphicFramePr>
        <p:xfrm>
          <a:off x="1704129" y="3830320"/>
          <a:ext cx="8261110" cy="2639766"/>
        </p:xfrm>
        <a:graphic>
          <a:graphicData uri="http://schemas.openxmlformats.org/drawingml/2006/table">
            <a:tbl>
              <a:tblPr firstRow="1" firstCol="1" bandRow="1">
                <a:tableStyleId>{5C22544A-7EE6-4342-B048-85BDC9FD1C3A}</a:tableStyleId>
              </a:tblPr>
              <a:tblGrid>
                <a:gridCol w="784912"/>
                <a:gridCol w="873919"/>
                <a:gridCol w="774915"/>
                <a:gridCol w="712922"/>
                <a:gridCol w="728421"/>
                <a:gridCol w="1100379"/>
                <a:gridCol w="692695"/>
                <a:gridCol w="2592947"/>
              </a:tblGrid>
              <a:tr h="706654">
                <a:tc>
                  <a:txBody>
                    <a:bodyPr/>
                    <a:lstStyle/>
                    <a:p>
                      <a:pPr>
                        <a:spcAft>
                          <a:spcPts val="0"/>
                        </a:spcAft>
                      </a:pPr>
                      <a:r>
                        <a:rPr lang="en-US" sz="1100" dirty="0">
                          <a:effectLst/>
                        </a:rPr>
                        <a:t>Strain</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a:effectLst/>
                        </a:rPr>
                        <a:t>Passing Male mice</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Av.MLH1</a:t>
                      </a:r>
                      <a:endParaRPr lang="en-US" sz="1100">
                        <a:effectLst/>
                        <a:latin typeface="Calibri" panose="020F0502020204030204" pitchFamily="34" charset="0"/>
                      </a:endParaRPr>
                    </a:p>
                  </a:txBody>
                  <a:tcPr marL="68580" marR="68580" marT="0" marB="0"/>
                </a:tc>
                <a:tc>
                  <a:txBody>
                    <a:bodyPr/>
                    <a:lstStyle/>
                    <a:p>
                      <a:pPr>
                        <a:spcAft>
                          <a:spcPts val="0"/>
                        </a:spcAft>
                      </a:pPr>
                      <a:r>
                        <a:rPr lang="en-US" sz="1100" dirty="0" err="1">
                          <a:effectLst/>
                        </a:rPr>
                        <a:t>HetC</a:t>
                      </a:r>
                      <a:r>
                        <a:rPr lang="en-US" sz="1100" dirty="0">
                          <a:effectLst/>
                        </a:rPr>
                        <a:t> (F/M)</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latin typeface="Calibri" panose="020F0502020204030204" pitchFamily="34" charset="0"/>
                        </a:rPr>
                        <a:t>0CO %</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latin typeface="Calibri" panose="020F0502020204030204" pitchFamily="34" charset="0"/>
                        </a:rPr>
                        <a:t>1CO %</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latin typeface="Calibri" panose="020F0502020204030204" pitchFamily="34" charset="0"/>
                        </a:rPr>
                        <a:t>2CO%</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latin typeface="Calibri" panose="020F0502020204030204" pitchFamily="34" charset="0"/>
                        </a:rPr>
                        <a:t>3CO%</a:t>
                      </a:r>
                      <a:endParaRPr lang="en-US" sz="1100" dirty="0">
                        <a:effectLst/>
                        <a:latin typeface="Calibri" panose="020F0502020204030204" pitchFamily="34" charset="0"/>
                      </a:endParaRPr>
                    </a:p>
                  </a:txBody>
                  <a:tcPr marL="68580" marR="68580" marT="0" marB="0"/>
                </a:tc>
              </a:tr>
              <a:tr h="315638">
                <a:tc>
                  <a:txBody>
                    <a:bodyPr/>
                    <a:lstStyle/>
                    <a:p>
                      <a:pPr>
                        <a:spcAft>
                          <a:spcPts val="0"/>
                        </a:spcAft>
                      </a:pPr>
                      <a:r>
                        <a:rPr lang="en-US" sz="1100">
                          <a:effectLst/>
                        </a:rPr>
                        <a:t>PWD</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8</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29.64198</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0.8772831</a:t>
                      </a:r>
                      <a:endParaRPr lang="en-US" sz="110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0.026548673</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0.4247788</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0.5486726</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latin typeface="Calibri" panose="020F0502020204030204" pitchFamily="34" charset="0"/>
                        </a:rPr>
                        <a:t>0</a:t>
                      </a:r>
                    </a:p>
                    <a:p>
                      <a:pPr>
                        <a:spcAft>
                          <a:spcPts val="0"/>
                        </a:spcAft>
                      </a:pPr>
                      <a:endParaRPr lang="en-US" sz="1100" dirty="0">
                        <a:effectLst/>
                        <a:latin typeface="Calibri" panose="020F0502020204030204" pitchFamily="34" charset="0"/>
                      </a:endParaRPr>
                    </a:p>
                  </a:txBody>
                  <a:tcPr marL="68580" marR="68580" marT="0" marB="0"/>
                </a:tc>
              </a:tr>
              <a:tr h="420851">
                <a:tc>
                  <a:txBody>
                    <a:bodyPr/>
                    <a:lstStyle/>
                    <a:p>
                      <a:pPr>
                        <a:spcAft>
                          <a:spcPts val="0"/>
                        </a:spcAft>
                      </a:pPr>
                      <a:r>
                        <a:rPr lang="en-US" sz="1100">
                          <a:effectLst/>
                        </a:rPr>
                        <a:t>CZECH*</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~1</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22</a:t>
                      </a:r>
                      <a:endParaRPr lang="en-US" sz="1100">
                        <a:effectLst/>
                        <a:latin typeface="Calibri" panose="020F0502020204030204" pitchFamily="34" charset="0"/>
                      </a:endParaRPr>
                    </a:p>
                  </a:txBody>
                  <a:tcPr marL="68580" marR="68580" marT="0" marB="0"/>
                </a:tc>
                <a:tc>
                  <a:txBody>
                    <a:bodyPr/>
                    <a:lstStyle/>
                    <a:p>
                      <a:pPr>
                        <a:spcAft>
                          <a:spcPts val="0"/>
                        </a:spcAft>
                      </a:pPr>
                      <a:r>
                        <a:rPr lang="en-US" sz="1100" dirty="0">
                          <a:effectLst/>
                        </a:rPr>
                        <a:t>NA</a:t>
                      </a: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r>
              <a:tr h="315638">
                <a:tc>
                  <a:txBody>
                    <a:bodyPr/>
                    <a:lstStyle/>
                    <a:p>
                      <a:pPr>
                        <a:spcAft>
                          <a:spcPts val="0"/>
                        </a:spcAft>
                      </a:pPr>
                      <a:r>
                        <a:rPr lang="en-US" sz="1100">
                          <a:effectLst/>
                        </a:rPr>
                        <a:t>SKIVE*</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3</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27.0814</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0.9577608</a:t>
                      </a:r>
                      <a:endParaRPr lang="en-US" sz="110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0.007575758</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0.5454545</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0.4393939</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0.007575758</a:t>
                      </a:r>
                      <a:endParaRPr lang="en-US" sz="1100" dirty="0">
                        <a:effectLst/>
                        <a:latin typeface="Calibri" panose="020F0502020204030204" pitchFamily="34" charset="0"/>
                      </a:endParaRPr>
                    </a:p>
                  </a:txBody>
                  <a:tcPr marL="68580" marR="68580" marT="0" marB="0"/>
                </a:tc>
              </a:tr>
              <a:tr h="315638">
                <a:tc>
                  <a:txBody>
                    <a:bodyPr/>
                    <a:lstStyle/>
                    <a:p>
                      <a:pPr>
                        <a:spcAft>
                          <a:spcPts val="0"/>
                        </a:spcAft>
                      </a:pPr>
                      <a:r>
                        <a:rPr lang="en-US" sz="1100">
                          <a:effectLst/>
                        </a:rPr>
                        <a:t>KAZ</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9</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23.07292</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1.110609</a:t>
                      </a:r>
                      <a:endParaRPr lang="en-US" sz="110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r>
              <a:tr h="315638">
                <a:tc>
                  <a:txBody>
                    <a:bodyPr/>
                    <a:lstStyle/>
                    <a:p>
                      <a:pPr>
                        <a:spcAft>
                          <a:spcPts val="0"/>
                        </a:spcAft>
                      </a:pPr>
                      <a:r>
                        <a:rPr lang="en-US" sz="1100">
                          <a:effectLst/>
                        </a:rPr>
                        <a:t>TOM</a:t>
                      </a:r>
                      <a:endParaRPr lang="en-US" sz="110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1</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a:effectLst/>
                        </a:rPr>
                        <a:t>26.6</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NA</a:t>
                      </a:r>
                      <a:endParaRPr lang="en-US" sz="110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r>
              <a:tr h="210425">
                <a:tc>
                  <a:txBody>
                    <a:bodyPr/>
                    <a:lstStyle/>
                    <a:p>
                      <a:pPr>
                        <a:spcAft>
                          <a:spcPts val="0"/>
                        </a:spcAft>
                      </a:pPr>
                      <a:r>
                        <a:rPr lang="en-US" sz="1100">
                          <a:effectLst/>
                        </a:rPr>
                        <a:t>AST</a:t>
                      </a:r>
                      <a:endParaRPr lang="en-US" sz="110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2</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a:effectLst/>
                        </a:rPr>
                        <a:t>25.78261</a:t>
                      </a:r>
                      <a:endParaRPr lang="en-US" sz="1100">
                        <a:effectLst/>
                        <a:latin typeface="Calibri" panose="020F0502020204030204" pitchFamily="34" charset="0"/>
                      </a:endParaRPr>
                    </a:p>
                  </a:txBody>
                  <a:tcPr marL="68580" marR="68580" marT="0" marB="0"/>
                </a:tc>
                <a:tc>
                  <a:txBody>
                    <a:bodyPr/>
                    <a:lstStyle/>
                    <a:p>
                      <a:pPr>
                        <a:spcAft>
                          <a:spcPts val="0"/>
                        </a:spcAft>
                      </a:pPr>
                      <a:r>
                        <a:rPr lang="en-US" sz="1100" dirty="0">
                          <a:effectLst/>
                        </a:rPr>
                        <a:t>NA</a:t>
                      </a: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r>
            </a:tbl>
          </a:graphicData>
        </a:graphic>
      </p:graphicFrame>
    </p:spTree>
    <p:extLst>
      <p:ext uri="{BB962C8B-B14F-4D97-AF65-F5344CB8AC3E}">
        <p14:creationId xmlns:p14="http://schemas.microsoft.com/office/powerpoint/2010/main" val="28341392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3"/>
          <a:srcRect l="85622" t="38596" b="40369"/>
          <a:stretch/>
        </p:blipFill>
        <p:spPr>
          <a:xfrm>
            <a:off x="10578944" y="3299834"/>
            <a:ext cx="1549454" cy="1868008"/>
          </a:xfrm>
          <a:prstGeom prst="rect">
            <a:avLst/>
          </a:prstGeom>
        </p:spPr>
      </p:pic>
      <p:pic>
        <p:nvPicPr>
          <p:cNvPr id="20" name="Picture 19"/>
          <p:cNvPicPr>
            <a:picLocks noChangeAspect="1"/>
          </p:cNvPicPr>
          <p:nvPr/>
        </p:nvPicPr>
        <p:blipFill rotWithShape="1">
          <a:blip r:embed="rId4"/>
          <a:srcRect l="56828" t="48231" r="12270"/>
          <a:stretch/>
        </p:blipFill>
        <p:spPr>
          <a:xfrm>
            <a:off x="7194430" y="2503044"/>
            <a:ext cx="3198977" cy="3688880"/>
          </a:xfrm>
          <a:prstGeom prst="rect">
            <a:avLst/>
          </a:prstGeom>
        </p:spPr>
      </p:pic>
      <p:cxnSp>
        <p:nvCxnSpPr>
          <p:cNvPr id="22" name="Straight Connector 21"/>
          <p:cNvCxnSpPr/>
          <p:nvPr/>
        </p:nvCxnSpPr>
        <p:spPr>
          <a:xfrm>
            <a:off x="8824138" y="5989435"/>
            <a:ext cx="939854" cy="508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712233" y="6191924"/>
            <a:ext cx="2021840" cy="369332"/>
          </a:xfrm>
          <a:prstGeom prst="rect">
            <a:avLst/>
          </a:prstGeom>
          <a:noFill/>
        </p:spPr>
        <p:txBody>
          <a:bodyPr wrap="square" rtlCol="0">
            <a:spAutoFit/>
          </a:bodyPr>
          <a:lstStyle/>
          <a:p>
            <a:r>
              <a:rPr lang="en-US" dirty="0" smtClean="0"/>
              <a:t>Male biased </a:t>
            </a:r>
            <a:r>
              <a:rPr lang="en-US" dirty="0" err="1" smtClean="0"/>
              <a:t>Musc</a:t>
            </a:r>
            <a:endParaRPr lang="en-US" dirty="0"/>
          </a:p>
        </p:txBody>
      </p:sp>
      <p:cxnSp>
        <p:nvCxnSpPr>
          <p:cNvPr id="25" name="Straight Connector 24"/>
          <p:cNvCxnSpPr/>
          <p:nvPr/>
        </p:nvCxnSpPr>
        <p:spPr>
          <a:xfrm>
            <a:off x="8270952" y="5984355"/>
            <a:ext cx="304747" cy="508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482605" y="6191924"/>
            <a:ext cx="2169004" cy="369332"/>
          </a:xfrm>
          <a:prstGeom prst="rect">
            <a:avLst/>
          </a:prstGeom>
          <a:noFill/>
        </p:spPr>
        <p:txBody>
          <a:bodyPr wrap="square" rtlCol="0">
            <a:spAutoFit/>
          </a:bodyPr>
          <a:lstStyle/>
          <a:p>
            <a:r>
              <a:rPr lang="en-US" dirty="0" smtClean="0"/>
              <a:t>Female biased </a:t>
            </a:r>
            <a:r>
              <a:rPr lang="en-US" dirty="0" err="1" smtClean="0"/>
              <a:t>Musc</a:t>
            </a:r>
            <a:endParaRPr lang="en-US" dirty="0"/>
          </a:p>
        </p:txBody>
      </p:sp>
      <p:sp>
        <p:nvSpPr>
          <p:cNvPr id="14" name="TextBox 13"/>
          <p:cNvSpPr txBox="1"/>
          <p:nvPr/>
        </p:nvSpPr>
        <p:spPr>
          <a:xfrm>
            <a:off x="8219193" y="1899842"/>
            <a:ext cx="1166347" cy="369332"/>
          </a:xfrm>
          <a:prstGeom prst="rect">
            <a:avLst/>
          </a:prstGeom>
          <a:solidFill>
            <a:schemeClr val="bg1"/>
          </a:solidFill>
          <a:ln>
            <a:solidFill>
              <a:schemeClr val="tx1"/>
            </a:solidFill>
          </a:ln>
        </p:spPr>
        <p:txBody>
          <a:bodyPr wrap="square" rtlCol="0">
            <a:spAutoFit/>
          </a:bodyPr>
          <a:lstStyle/>
          <a:p>
            <a:pPr algn="ctr"/>
            <a:r>
              <a:rPr lang="en-US" dirty="0" err="1" smtClean="0"/>
              <a:t>Musc</a:t>
            </a:r>
            <a:endParaRPr lang="en-US" dirty="0"/>
          </a:p>
        </p:txBody>
      </p:sp>
      <p:sp>
        <p:nvSpPr>
          <p:cNvPr id="15" name="TextBox 14"/>
          <p:cNvSpPr txBox="1"/>
          <p:nvPr/>
        </p:nvSpPr>
        <p:spPr>
          <a:xfrm>
            <a:off x="4924321" y="1919128"/>
            <a:ext cx="1010653" cy="369332"/>
          </a:xfrm>
          <a:prstGeom prst="rect">
            <a:avLst/>
          </a:prstGeom>
          <a:solidFill>
            <a:schemeClr val="bg1"/>
          </a:solidFill>
          <a:ln>
            <a:solidFill>
              <a:schemeClr val="tx1"/>
            </a:solidFill>
          </a:ln>
        </p:spPr>
        <p:txBody>
          <a:bodyPr wrap="square" rtlCol="0">
            <a:spAutoFit/>
          </a:bodyPr>
          <a:lstStyle/>
          <a:p>
            <a:pPr algn="ctr"/>
            <a:r>
              <a:rPr lang="en-US" dirty="0" smtClean="0"/>
              <a:t>Dom</a:t>
            </a:r>
            <a:endParaRPr lang="en-US" dirty="0"/>
          </a:p>
        </p:txBody>
      </p:sp>
      <p:pic>
        <p:nvPicPr>
          <p:cNvPr id="16" name="Picture 15"/>
          <p:cNvPicPr>
            <a:picLocks noChangeAspect="1"/>
          </p:cNvPicPr>
          <p:nvPr/>
        </p:nvPicPr>
        <p:blipFill rotWithShape="1">
          <a:blip r:embed="rId4"/>
          <a:srcRect t="48231" r="80309"/>
          <a:stretch/>
        </p:blipFill>
        <p:spPr>
          <a:xfrm>
            <a:off x="4195825" y="2503044"/>
            <a:ext cx="2038341" cy="3688880"/>
          </a:xfrm>
          <a:prstGeom prst="rect">
            <a:avLst/>
          </a:prstGeom>
        </p:spPr>
      </p:pic>
      <p:sp>
        <p:nvSpPr>
          <p:cNvPr id="2" name="TextBox 1"/>
          <p:cNvSpPr txBox="1"/>
          <p:nvPr/>
        </p:nvSpPr>
        <p:spPr>
          <a:xfrm>
            <a:off x="465826" y="1897811"/>
            <a:ext cx="3312544" cy="2308324"/>
          </a:xfrm>
          <a:prstGeom prst="rect">
            <a:avLst/>
          </a:prstGeom>
          <a:noFill/>
        </p:spPr>
        <p:txBody>
          <a:bodyPr wrap="square" rtlCol="0">
            <a:spAutoFit/>
          </a:bodyPr>
          <a:lstStyle/>
          <a:p>
            <a:r>
              <a:rPr lang="en-US" sz="2400" dirty="0" smtClean="0"/>
              <a:t>Dataset</a:t>
            </a:r>
            <a:endParaRPr lang="en-US" sz="2400" dirty="0"/>
          </a:p>
          <a:p>
            <a:pPr lvl="1"/>
            <a:r>
              <a:rPr lang="en-US" sz="2400" dirty="0"/>
              <a:t>~40 cells</a:t>
            </a:r>
          </a:p>
          <a:p>
            <a:pPr lvl="1"/>
            <a:r>
              <a:rPr lang="en-US" sz="2400" dirty="0"/>
              <a:t>~1000 bivalents </a:t>
            </a:r>
            <a:r>
              <a:rPr lang="en-US" sz="2400" dirty="0" smtClean="0"/>
              <a:t>scored</a:t>
            </a:r>
          </a:p>
          <a:p>
            <a:pPr lvl="1"/>
            <a:r>
              <a:rPr lang="en-US" sz="2400" dirty="0" smtClean="0"/>
              <a:t>-male and female cells</a:t>
            </a:r>
            <a:endParaRPr lang="en-US" sz="2400" dirty="0"/>
          </a:p>
        </p:txBody>
      </p:sp>
      <p:sp>
        <p:nvSpPr>
          <p:cNvPr id="21" name="Title 1"/>
          <p:cNvSpPr>
            <a:spLocks noGrp="1"/>
          </p:cNvSpPr>
          <p:nvPr>
            <p:ph type="title"/>
          </p:nvPr>
        </p:nvSpPr>
        <p:spPr>
          <a:xfrm>
            <a:off x="838200" y="365125"/>
            <a:ext cx="10515600" cy="1325563"/>
          </a:xfrm>
        </p:spPr>
        <p:txBody>
          <a:bodyPr/>
          <a:lstStyle/>
          <a:p>
            <a:r>
              <a:rPr lang="en-US" dirty="0"/>
              <a:t>Chromosome class </a:t>
            </a:r>
            <a:r>
              <a:rPr lang="en-US" dirty="0" smtClean="0"/>
              <a:t>proportions</a:t>
            </a:r>
            <a:endParaRPr lang="en-US" dirty="0"/>
          </a:p>
        </p:txBody>
      </p:sp>
    </p:spTree>
    <p:extLst>
      <p:ext uri="{BB962C8B-B14F-4D97-AF65-F5344CB8AC3E}">
        <p14:creationId xmlns:p14="http://schemas.microsoft.com/office/powerpoint/2010/main" val="25173469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940442518"/>
              </p:ext>
            </p:extLst>
          </p:nvPr>
        </p:nvGraphicFramePr>
        <p:xfrm>
          <a:off x="218440" y="2060467"/>
          <a:ext cx="5628451" cy="1654071"/>
        </p:xfrm>
        <a:graphic>
          <a:graphicData uri="http://schemas.openxmlformats.org/drawingml/2006/table">
            <a:tbl>
              <a:tblPr firstRow="1" firstCol="1" bandRow="1">
                <a:tableStyleId>{5C22544A-7EE6-4342-B048-85BDC9FD1C3A}</a:tableStyleId>
              </a:tblPr>
              <a:tblGrid>
                <a:gridCol w="677228"/>
                <a:gridCol w="584835"/>
                <a:gridCol w="933768"/>
                <a:gridCol w="1116140"/>
                <a:gridCol w="497840"/>
                <a:gridCol w="568960"/>
                <a:gridCol w="558800"/>
                <a:gridCol w="690880"/>
              </a:tblGrid>
              <a:tr h="587271">
                <a:tc>
                  <a:txBody>
                    <a:bodyPr/>
                    <a:lstStyle/>
                    <a:p>
                      <a:pPr>
                        <a:spcAft>
                          <a:spcPts val="0"/>
                        </a:spcAft>
                      </a:pPr>
                      <a:r>
                        <a:rPr lang="en-US" sz="1600" dirty="0">
                          <a:effectLst/>
                        </a:rPr>
                        <a:t>Strain</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mice</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a:effectLst/>
                        </a:rPr>
                        <a:t>Av.MLH1</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err="1">
                          <a:effectLst/>
                        </a:rPr>
                        <a:t>HetC</a:t>
                      </a:r>
                      <a:r>
                        <a:rPr lang="en-US" sz="1600" dirty="0">
                          <a:effectLst/>
                        </a:rPr>
                        <a:t> (F/M)</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latin typeface="Calibri" panose="020F0502020204030204" pitchFamily="34" charset="0"/>
                        </a:rPr>
                        <a:t>0CO</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latin typeface="Calibri" panose="020F0502020204030204" pitchFamily="34" charset="0"/>
                        </a:rPr>
                        <a:t>1CO</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latin typeface="Calibri" panose="020F0502020204030204" pitchFamily="34" charset="0"/>
                        </a:rPr>
                        <a:t>2CO</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latin typeface="Calibri" panose="020F0502020204030204" pitchFamily="34" charset="0"/>
                        </a:rPr>
                        <a:t>3CO</a:t>
                      </a:r>
                    </a:p>
                    <a:p>
                      <a:pPr>
                        <a:spcAft>
                          <a:spcPts val="0"/>
                        </a:spcAft>
                      </a:pPr>
                      <a:endParaRPr lang="en-US" sz="1600" dirty="0">
                        <a:effectLst/>
                        <a:latin typeface="Calibri" panose="020F0502020204030204" pitchFamily="34" charset="0"/>
                      </a:endParaRPr>
                    </a:p>
                  </a:txBody>
                  <a:tcPr marL="68580" marR="68580" marT="0" marB="0"/>
                </a:tc>
              </a:tr>
              <a:tr h="335280">
                <a:tc>
                  <a:txBody>
                    <a:bodyPr/>
                    <a:lstStyle/>
                    <a:p>
                      <a:pPr>
                        <a:spcAft>
                          <a:spcPts val="0"/>
                        </a:spcAft>
                      </a:pPr>
                      <a:r>
                        <a:rPr lang="en-US" sz="1600">
                          <a:effectLst/>
                        </a:rPr>
                        <a:t>WSB</a:t>
                      </a:r>
                      <a:endParaRPr lang="en-US" sz="1600">
                        <a:effectLst/>
                        <a:latin typeface="Calibri" panose="020F0502020204030204" pitchFamily="34" charset="0"/>
                      </a:endParaRPr>
                    </a:p>
                  </a:txBody>
                  <a:tcPr marL="68580" marR="68580" marT="0" marB="0"/>
                </a:tc>
                <a:tc>
                  <a:txBody>
                    <a:bodyPr/>
                    <a:lstStyle/>
                    <a:p>
                      <a:pPr>
                        <a:spcAft>
                          <a:spcPts val="0"/>
                        </a:spcAft>
                      </a:pPr>
                      <a:r>
                        <a:rPr lang="en-US" sz="1600">
                          <a:effectLst/>
                        </a:rPr>
                        <a:t>10</a:t>
                      </a:r>
                      <a:endParaRPr lang="en-US" sz="160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24.3</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1.02</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5%</a:t>
                      </a:r>
                    </a:p>
                  </a:txBody>
                  <a:tcPr marL="68580" marR="68580" marT="0" marB="0"/>
                </a:tc>
                <a:tc>
                  <a:txBody>
                    <a:bodyPr/>
                    <a:lstStyle/>
                    <a:p>
                      <a:pPr>
                        <a:spcAft>
                          <a:spcPts val="0"/>
                        </a:spcAft>
                      </a:pPr>
                      <a:r>
                        <a:rPr lang="en-US" sz="1600" dirty="0" smtClean="0">
                          <a:effectLst/>
                        </a:rPr>
                        <a:t>79%</a:t>
                      </a:r>
                    </a:p>
                  </a:txBody>
                  <a:tcPr marL="68580" marR="68580" marT="0" marB="0"/>
                </a:tc>
                <a:tc>
                  <a:txBody>
                    <a:bodyPr/>
                    <a:lstStyle/>
                    <a:p>
                      <a:pPr>
                        <a:spcAft>
                          <a:spcPts val="0"/>
                        </a:spcAft>
                      </a:pPr>
                      <a:r>
                        <a:rPr lang="en-US" sz="1600" dirty="0" smtClean="0">
                          <a:effectLst/>
                        </a:rPr>
                        <a:t>16%</a:t>
                      </a:r>
                    </a:p>
                  </a:txBody>
                  <a:tcPr marL="68580" marR="68580" marT="0" marB="0"/>
                </a:tc>
                <a:tc>
                  <a:txBody>
                    <a:bodyPr/>
                    <a:lstStyle/>
                    <a:p>
                      <a:pPr>
                        <a:spcAft>
                          <a:spcPts val="0"/>
                        </a:spcAft>
                      </a:pPr>
                      <a:r>
                        <a:rPr lang="en-US" sz="1600" dirty="0" smtClean="0">
                          <a:effectLst/>
                          <a:latin typeface="Calibri" panose="020F0502020204030204" pitchFamily="34" charset="0"/>
                        </a:rPr>
                        <a:t>0</a:t>
                      </a:r>
                      <a:endParaRPr lang="en-US" sz="1600" dirty="0">
                        <a:effectLst/>
                        <a:latin typeface="Calibri" panose="020F0502020204030204" pitchFamily="34" charset="0"/>
                      </a:endParaRPr>
                    </a:p>
                  </a:txBody>
                  <a:tcPr marL="68580" marR="68580" marT="0" marB="0"/>
                </a:tc>
              </a:tr>
              <a:tr h="421026">
                <a:tc>
                  <a:txBody>
                    <a:bodyPr/>
                    <a:lstStyle/>
                    <a:p>
                      <a:pPr>
                        <a:spcAft>
                          <a:spcPts val="0"/>
                        </a:spcAft>
                      </a:pPr>
                      <a:r>
                        <a:rPr lang="en-US" sz="1600">
                          <a:effectLst/>
                        </a:rPr>
                        <a:t>LEW</a:t>
                      </a:r>
                      <a:endParaRPr lang="en-US" sz="1600">
                        <a:effectLst/>
                        <a:latin typeface="Calibri" panose="020F0502020204030204" pitchFamily="34" charset="0"/>
                      </a:endParaRPr>
                    </a:p>
                  </a:txBody>
                  <a:tcPr marL="68580" marR="68580" marT="0" marB="0"/>
                </a:tc>
                <a:tc>
                  <a:txBody>
                    <a:bodyPr/>
                    <a:lstStyle/>
                    <a:p>
                      <a:pPr>
                        <a:spcAft>
                          <a:spcPts val="0"/>
                        </a:spcAft>
                      </a:pPr>
                      <a:r>
                        <a:rPr lang="en-US" sz="1600" dirty="0">
                          <a:effectLst/>
                        </a:rPr>
                        <a:t>10</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24.3</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1.02</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4%</a:t>
                      </a:r>
                    </a:p>
                  </a:txBody>
                  <a:tcPr marL="68580" marR="68580" marT="0" marB="0"/>
                </a:tc>
                <a:tc>
                  <a:txBody>
                    <a:bodyPr/>
                    <a:lstStyle/>
                    <a:p>
                      <a:pPr>
                        <a:spcAft>
                          <a:spcPts val="0"/>
                        </a:spcAft>
                      </a:pPr>
                      <a:r>
                        <a:rPr lang="en-US" sz="1600" dirty="0" smtClean="0">
                          <a:effectLst/>
                        </a:rPr>
                        <a:t>67%</a:t>
                      </a:r>
                    </a:p>
                  </a:txBody>
                  <a:tcPr marL="68580" marR="68580" marT="0" marB="0"/>
                </a:tc>
                <a:tc>
                  <a:txBody>
                    <a:bodyPr/>
                    <a:lstStyle/>
                    <a:p>
                      <a:pPr>
                        <a:spcAft>
                          <a:spcPts val="0"/>
                        </a:spcAft>
                      </a:pPr>
                      <a:r>
                        <a:rPr lang="en-US" sz="1600" dirty="0" smtClean="0">
                          <a:effectLst/>
                        </a:rPr>
                        <a:t>26%</a:t>
                      </a:r>
                    </a:p>
                  </a:txBody>
                  <a:tcPr marL="68580" marR="68580" marT="0" marB="0"/>
                </a:tc>
                <a:tc>
                  <a:txBody>
                    <a:bodyPr/>
                    <a:lstStyle/>
                    <a:p>
                      <a:pPr>
                        <a:spcAft>
                          <a:spcPts val="0"/>
                        </a:spcAft>
                      </a:pPr>
                      <a:r>
                        <a:rPr lang="en-US" sz="1600" dirty="0" smtClean="0">
                          <a:effectLst/>
                        </a:rPr>
                        <a:t>0.5%</a:t>
                      </a:r>
                    </a:p>
                  </a:txBody>
                  <a:tcPr marL="68580" marR="68580" marT="0" marB="0"/>
                </a:tc>
              </a:tr>
              <a:tr h="310494">
                <a:tc>
                  <a:txBody>
                    <a:bodyPr/>
                    <a:lstStyle/>
                    <a:p>
                      <a:pPr>
                        <a:spcAft>
                          <a:spcPts val="0"/>
                        </a:spcAft>
                      </a:pPr>
                      <a:r>
                        <a:rPr lang="en-US" sz="1600" dirty="0">
                          <a:effectLst/>
                        </a:rPr>
                        <a:t>G</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a:effectLst/>
                        </a:rPr>
                        <a:t>14</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24.3</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1.16</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7%</a:t>
                      </a:r>
                    </a:p>
                  </a:txBody>
                  <a:tcPr marL="68580" marR="68580" marT="0" marB="0"/>
                </a:tc>
                <a:tc>
                  <a:txBody>
                    <a:bodyPr/>
                    <a:lstStyle/>
                    <a:p>
                      <a:pPr>
                        <a:spcAft>
                          <a:spcPts val="0"/>
                        </a:spcAft>
                      </a:pPr>
                      <a:r>
                        <a:rPr lang="en-US" sz="1600" dirty="0" smtClean="0">
                          <a:effectLst/>
                        </a:rPr>
                        <a:t>65%</a:t>
                      </a:r>
                    </a:p>
                  </a:txBody>
                  <a:tcPr marL="68580" marR="68580" marT="0" marB="0"/>
                </a:tc>
                <a:tc>
                  <a:txBody>
                    <a:bodyPr/>
                    <a:lstStyle/>
                    <a:p>
                      <a:pPr>
                        <a:spcAft>
                          <a:spcPts val="0"/>
                        </a:spcAft>
                      </a:pPr>
                      <a:r>
                        <a:rPr lang="en-US" sz="1600" dirty="0" smtClean="0">
                          <a:effectLst/>
                        </a:rPr>
                        <a:t>27%</a:t>
                      </a:r>
                    </a:p>
                  </a:txBody>
                  <a:tcPr marL="68580" marR="68580" marT="0" marB="0"/>
                </a:tc>
                <a:tc>
                  <a:txBody>
                    <a:bodyPr/>
                    <a:lstStyle/>
                    <a:p>
                      <a:pPr>
                        <a:spcAft>
                          <a:spcPts val="0"/>
                        </a:spcAft>
                      </a:pPr>
                      <a:r>
                        <a:rPr lang="en-US" sz="1600" dirty="0" smtClean="0">
                          <a:effectLst/>
                        </a:rPr>
                        <a:t>0.6%</a:t>
                      </a: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51115931"/>
              </p:ext>
            </p:extLst>
          </p:nvPr>
        </p:nvGraphicFramePr>
        <p:xfrm>
          <a:off x="6294120" y="2058454"/>
          <a:ext cx="5692930" cy="2235200"/>
        </p:xfrm>
        <a:graphic>
          <a:graphicData uri="http://schemas.openxmlformats.org/drawingml/2006/table">
            <a:tbl>
              <a:tblPr firstRow="1" firstCol="1" bandRow="1">
                <a:tableStyleId>{5C22544A-7EE6-4342-B048-85BDC9FD1C3A}</a:tableStyleId>
              </a:tblPr>
              <a:tblGrid>
                <a:gridCol w="765810"/>
                <a:gridCol w="591718"/>
                <a:gridCol w="933768"/>
                <a:gridCol w="1116140"/>
                <a:gridCol w="586423"/>
                <a:gridCol w="577025"/>
                <a:gridCol w="535623"/>
                <a:gridCol w="586423"/>
              </a:tblGrid>
              <a:tr h="436880">
                <a:tc>
                  <a:txBody>
                    <a:bodyPr/>
                    <a:lstStyle/>
                    <a:p>
                      <a:pPr>
                        <a:spcAft>
                          <a:spcPts val="0"/>
                        </a:spcAft>
                      </a:pPr>
                      <a:r>
                        <a:rPr lang="en-US" sz="1600" dirty="0">
                          <a:effectLst/>
                        </a:rPr>
                        <a:t>Strain</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mice</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a:effectLst/>
                        </a:rPr>
                        <a:t>Av.MLH1</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err="1">
                          <a:effectLst/>
                        </a:rPr>
                        <a:t>HetC</a:t>
                      </a:r>
                      <a:r>
                        <a:rPr lang="en-US" sz="1600" dirty="0">
                          <a:effectLst/>
                        </a:rPr>
                        <a:t> (F/M)</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latin typeface="Calibri" panose="020F0502020204030204" pitchFamily="34" charset="0"/>
                        </a:rPr>
                        <a:t>0CO</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latin typeface="Calibri" panose="020F0502020204030204" pitchFamily="34" charset="0"/>
                        </a:rPr>
                        <a:t>1CO </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latin typeface="Calibri" panose="020F0502020204030204" pitchFamily="34" charset="0"/>
                        </a:rPr>
                        <a:t>2CO</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latin typeface="Calibri" panose="020F0502020204030204" pitchFamily="34" charset="0"/>
                        </a:rPr>
                        <a:t>3CO</a:t>
                      </a:r>
                      <a:endParaRPr lang="en-US" sz="1600" dirty="0">
                        <a:effectLst/>
                        <a:latin typeface="Calibri" panose="020F0502020204030204" pitchFamily="34" charset="0"/>
                      </a:endParaRPr>
                    </a:p>
                  </a:txBody>
                  <a:tcPr marL="68580" marR="68580" marT="0" marB="0"/>
                </a:tc>
              </a:tr>
              <a:tr h="365760">
                <a:tc>
                  <a:txBody>
                    <a:bodyPr/>
                    <a:lstStyle/>
                    <a:p>
                      <a:pPr>
                        <a:spcAft>
                          <a:spcPts val="0"/>
                        </a:spcAft>
                      </a:pPr>
                      <a:r>
                        <a:rPr lang="en-US" sz="1600" dirty="0" smtClean="0">
                          <a:effectLst/>
                          <a:latin typeface="Calibri" panose="020F0502020204030204" pitchFamily="34" charset="0"/>
                        </a:rPr>
                        <a:t>MSM</a:t>
                      </a:r>
                    </a:p>
                  </a:txBody>
                  <a:tcPr marL="68580" marR="68580" marT="0" marB="0">
                    <a:solidFill>
                      <a:schemeClr val="accent2">
                        <a:lumMod val="60000"/>
                        <a:lumOff val="40000"/>
                      </a:schemeClr>
                    </a:solidFill>
                  </a:tcPr>
                </a:tc>
                <a:tc>
                  <a:txBody>
                    <a:bodyPr/>
                    <a:lstStyle/>
                    <a:p>
                      <a:pPr>
                        <a:spcAft>
                          <a:spcPts val="0"/>
                        </a:spcAft>
                      </a:pPr>
                      <a:r>
                        <a:rPr lang="en-US" sz="1600" dirty="0" smtClean="0">
                          <a:effectLst/>
                          <a:latin typeface="Calibri" panose="020F0502020204030204" pitchFamily="34" charset="0"/>
                        </a:rPr>
                        <a:t>7</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latin typeface="Calibri" panose="020F0502020204030204" pitchFamily="34" charset="0"/>
                        </a:rPr>
                        <a:t>31.36</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latin typeface="Calibri" panose="020F0502020204030204" pitchFamily="34" charset="0"/>
                        </a:rPr>
                        <a:t>0.89</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2%</a:t>
                      </a:r>
                    </a:p>
                  </a:txBody>
                  <a:tcPr marL="68580" marR="68580" marT="0" marB="0"/>
                </a:tc>
                <a:tc>
                  <a:txBody>
                    <a:bodyPr/>
                    <a:lstStyle/>
                    <a:p>
                      <a:pPr>
                        <a:spcAft>
                          <a:spcPts val="0"/>
                        </a:spcAft>
                      </a:pPr>
                      <a:r>
                        <a:rPr lang="en-US" sz="1600" b="1" dirty="0" smtClean="0">
                          <a:effectLst/>
                        </a:rPr>
                        <a:t>39%</a:t>
                      </a:r>
                    </a:p>
                  </a:txBody>
                  <a:tcPr marL="68580" marR="68580" marT="0" marB="0"/>
                </a:tc>
                <a:tc>
                  <a:txBody>
                    <a:bodyPr/>
                    <a:lstStyle/>
                    <a:p>
                      <a:pPr>
                        <a:spcAft>
                          <a:spcPts val="0"/>
                        </a:spcAft>
                      </a:pPr>
                      <a:r>
                        <a:rPr lang="en-US" sz="1600" b="1" dirty="0" smtClean="0">
                          <a:effectLst/>
                        </a:rPr>
                        <a:t>55%</a:t>
                      </a:r>
                    </a:p>
                  </a:txBody>
                  <a:tcPr marL="68580" marR="68580" marT="0" marB="0"/>
                </a:tc>
                <a:tc>
                  <a:txBody>
                    <a:bodyPr/>
                    <a:lstStyle/>
                    <a:p>
                      <a:pPr>
                        <a:spcAft>
                          <a:spcPts val="0"/>
                        </a:spcAft>
                      </a:pPr>
                      <a:r>
                        <a:rPr lang="en-US" sz="1600" dirty="0" smtClean="0">
                          <a:effectLst/>
                        </a:rPr>
                        <a:t>3%</a:t>
                      </a:r>
                    </a:p>
                  </a:txBody>
                  <a:tcPr marL="68580" marR="68580" marT="0" marB="0"/>
                </a:tc>
              </a:tr>
              <a:tr h="365760">
                <a:tc>
                  <a:txBody>
                    <a:bodyPr/>
                    <a:lstStyle/>
                    <a:p>
                      <a:pPr>
                        <a:spcAft>
                          <a:spcPts val="0"/>
                        </a:spcAft>
                      </a:pPr>
                      <a:r>
                        <a:rPr lang="en-US" sz="1600" dirty="0">
                          <a:effectLst/>
                        </a:rPr>
                        <a:t>PWD</a:t>
                      </a:r>
                      <a:endParaRPr lang="en-US" sz="1600" dirty="0">
                        <a:effectLst/>
                        <a:latin typeface="Calibri" panose="020F0502020204030204" pitchFamily="34" charset="0"/>
                      </a:endParaRPr>
                    </a:p>
                  </a:txBody>
                  <a:tcPr marL="68580" marR="68580" marT="0" marB="0">
                    <a:solidFill>
                      <a:schemeClr val="accent2">
                        <a:lumMod val="60000"/>
                        <a:lumOff val="40000"/>
                      </a:schemeClr>
                    </a:solidFill>
                  </a:tcPr>
                </a:tc>
                <a:tc>
                  <a:txBody>
                    <a:bodyPr/>
                    <a:lstStyle/>
                    <a:p>
                      <a:pPr>
                        <a:spcAft>
                          <a:spcPts val="0"/>
                        </a:spcAft>
                      </a:pPr>
                      <a:r>
                        <a:rPr lang="en-US" sz="1600" dirty="0">
                          <a:effectLst/>
                        </a:rPr>
                        <a:t>8</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29.64</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0.88</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3%</a:t>
                      </a:r>
                    </a:p>
                  </a:txBody>
                  <a:tcPr marL="68580" marR="68580" marT="0" marB="0"/>
                </a:tc>
                <a:tc>
                  <a:txBody>
                    <a:bodyPr/>
                    <a:lstStyle/>
                    <a:p>
                      <a:pPr>
                        <a:spcAft>
                          <a:spcPts val="0"/>
                        </a:spcAft>
                      </a:pPr>
                      <a:r>
                        <a:rPr lang="en-US" sz="1600" b="1" dirty="0" smtClean="0">
                          <a:effectLst/>
                        </a:rPr>
                        <a:t>42%</a:t>
                      </a:r>
                    </a:p>
                  </a:txBody>
                  <a:tcPr marL="68580" marR="68580" marT="0" marB="0"/>
                </a:tc>
                <a:tc>
                  <a:txBody>
                    <a:bodyPr/>
                    <a:lstStyle/>
                    <a:p>
                      <a:pPr>
                        <a:spcAft>
                          <a:spcPts val="0"/>
                        </a:spcAft>
                      </a:pPr>
                      <a:r>
                        <a:rPr lang="en-US" sz="1600" b="1" dirty="0" smtClean="0">
                          <a:effectLst/>
                        </a:rPr>
                        <a:t>55%</a:t>
                      </a:r>
                    </a:p>
                  </a:txBody>
                  <a:tcPr marL="68580" marR="68580" marT="0" marB="0"/>
                </a:tc>
                <a:tc>
                  <a:txBody>
                    <a:bodyPr/>
                    <a:lstStyle/>
                    <a:p>
                      <a:pPr>
                        <a:spcAft>
                          <a:spcPts val="0"/>
                        </a:spcAft>
                      </a:pPr>
                      <a:r>
                        <a:rPr lang="en-US" sz="1600" dirty="0" smtClean="0">
                          <a:effectLst/>
                          <a:latin typeface="Calibri" panose="020F0502020204030204" pitchFamily="34" charset="0"/>
                        </a:rPr>
                        <a:t>0</a:t>
                      </a:r>
                    </a:p>
                  </a:txBody>
                  <a:tcPr marL="68580" marR="68580" marT="0" marB="0"/>
                </a:tc>
              </a:tr>
              <a:tr h="355600">
                <a:tc>
                  <a:txBody>
                    <a:bodyPr/>
                    <a:lstStyle/>
                    <a:p>
                      <a:pPr>
                        <a:spcAft>
                          <a:spcPts val="0"/>
                        </a:spcAft>
                      </a:pPr>
                      <a:r>
                        <a:rPr lang="en-US" sz="1600" dirty="0" smtClean="0">
                          <a:effectLst/>
                        </a:rPr>
                        <a:t>SKIVE</a:t>
                      </a:r>
                      <a:endParaRPr lang="en-US" sz="1600" dirty="0">
                        <a:effectLst/>
                        <a:latin typeface="Calibri" panose="020F0502020204030204" pitchFamily="34" charset="0"/>
                      </a:endParaRPr>
                    </a:p>
                  </a:txBody>
                  <a:tcPr marL="68580" marR="68580" marT="0" marB="0">
                    <a:solidFill>
                      <a:schemeClr val="accent2">
                        <a:lumMod val="60000"/>
                        <a:lumOff val="40000"/>
                      </a:schemeClr>
                    </a:solidFill>
                  </a:tcPr>
                </a:tc>
                <a:tc>
                  <a:txBody>
                    <a:bodyPr/>
                    <a:lstStyle/>
                    <a:p>
                      <a:pPr>
                        <a:spcAft>
                          <a:spcPts val="0"/>
                        </a:spcAft>
                      </a:pPr>
                      <a:r>
                        <a:rPr lang="en-US" sz="1600" dirty="0">
                          <a:effectLst/>
                        </a:rPr>
                        <a:t>3</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27.08</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0.96</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0.7%</a:t>
                      </a:r>
                    </a:p>
                  </a:txBody>
                  <a:tcPr marL="68580" marR="68580" marT="0" marB="0"/>
                </a:tc>
                <a:tc>
                  <a:txBody>
                    <a:bodyPr/>
                    <a:lstStyle/>
                    <a:p>
                      <a:pPr>
                        <a:spcAft>
                          <a:spcPts val="0"/>
                        </a:spcAft>
                      </a:pPr>
                      <a:r>
                        <a:rPr lang="en-US" sz="1600" dirty="0" smtClean="0">
                          <a:effectLst/>
                        </a:rPr>
                        <a:t>54%</a:t>
                      </a:r>
                    </a:p>
                  </a:txBody>
                  <a:tcPr marL="68580" marR="68580" marT="0" marB="0"/>
                </a:tc>
                <a:tc>
                  <a:txBody>
                    <a:bodyPr/>
                    <a:lstStyle/>
                    <a:p>
                      <a:pPr>
                        <a:spcAft>
                          <a:spcPts val="0"/>
                        </a:spcAft>
                      </a:pPr>
                      <a:r>
                        <a:rPr lang="en-US" sz="1600" dirty="0" smtClean="0">
                          <a:effectLst/>
                        </a:rPr>
                        <a:t>44%</a:t>
                      </a:r>
                    </a:p>
                  </a:txBody>
                  <a:tcPr marL="68580" marR="68580" marT="0" marB="0"/>
                </a:tc>
                <a:tc>
                  <a:txBody>
                    <a:bodyPr/>
                    <a:lstStyle/>
                    <a:p>
                      <a:pPr>
                        <a:spcAft>
                          <a:spcPts val="0"/>
                        </a:spcAft>
                      </a:pPr>
                      <a:r>
                        <a:rPr lang="en-US" sz="1600" dirty="0" smtClean="0">
                          <a:effectLst/>
                        </a:rPr>
                        <a:t>0.7%</a:t>
                      </a:r>
                    </a:p>
                  </a:txBody>
                  <a:tcPr marL="68580" marR="68580" marT="0" marB="0"/>
                </a:tc>
              </a:tr>
              <a:tr h="355600">
                <a:tc>
                  <a:txBody>
                    <a:bodyPr/>
                    <a:lstStyle/>
                    <a:p>
                      <a:pPr>
                        <a:spcAft>
                          <a:spcPts val="0"/>
                        </a:spcAft>
                      </a:pPr>
                      <a:endParaRPr lang="en-US" sz="1600" dirty="0">
                        <a:effectLst/>
                        <a:latin typeface="Calibri" panose="020F0502020204030204" pitchFamily="34" charset="0"/>
                      </a:endParaRPr>
                    </a:p>
                  </a:txBody>
                  <a:tcPr marL="68580" marR="68580" marT="0" marB="0"/>
                </a:tc>
                <a:tc>
                  <a:txBody>
                    <a:bodyPr/>
                    <a:lstStyle/>
                    <a:p>
                      <a:pPr>
                        <a:spcAft>
                          <a:spcPts val="0"/>
                        </a:spcAft>
                      </a:pPr>
                      <a:endParaRPr lang="en-US" sz="1600" dirty="0">
                        <a:effectLst/>
                        <a:latin typeface="Calibri" panose="020F0502020204030204" pitchFamily="34" charset="0"/>
                      </a:endParaRPr>
                    </a:p>
                  </a:txBody>
                  <a:tcPr marL="68580" marR="68580" marT="0" marB="0"/>
                </a:tc>
                <a:tc>
                  <a:txBody>
                    <a:bodyPr/>
                    <a:lstStyle/>
                    <a:p>
                      <a:pPr>
                        <a:spcAft>
                          <a:spcPts val="0"/>
                        </a:spcAft>
                      </a:pPr>
                      <a:endParaRPr lang="en-US" sz="1600" dirty="0">
                        <a:effectLst/>
                        <a:latin typeface="Calibri" panose="020F0502020204030204" pitchFamily="34" charset="0"/>
                      </a:endParaRPr>
                    </a:p>
                  </a:txBody>
                  <a:tcPr marL="68580" marR="68580" marT="0" marB="0"/>
                </a:tc>
                <a:tc>
                  <a:txBody>
                    <a:bodyPr/>
                    <a:lstStyle/>
                    <a:p>
                      <a:pPr>
                        <a:spcAft>
                          <a:spcPts val="0"/>
                        </a:spcAft>
                      </a:pPr>
                      <a:endParaRPr lang="en-US" sz="1600" dirty="0">
                        <a:effectLst/>
                        <a:latin typeface="Calibri" panose="020F0502020204030204" pitchFamily="34" charset="0"/>
                      </a:endParaRPr>
                    </a:p>
                  </a:txBody>
                  <a:tcPr marL="68580" marR="68580" marT="0" marB="0"/>
                </a:tc>
                <a:tc>
                  <a:txBody>
                    <a:bodyPr/>
                    <a:lstStyle/>
                    <a:p>
                      <a:pPr>
                        <a:spcAft>
                          <a:spcPts val="0"/>
                        </a:spcAft>
                      </a:pPr>
                      <a:endParaRPr lang="en-US" sz="1600" dirty="0" smtClean="0">
                        <a:effectLst/>
                      </a:endParaRPr>
                    </a:p>
                  </a:txBody>
                  <a:tcPr marL="68580" marR="68580" marT="0" marB="0"/>
                </a:tc>
                <a:tc>
                  <a:txBody>
                    <a:bodyPr/>
                    <a:lstStyle/>
                    <a:p>
                      <a:pPr>
                        <a:spcAft>
                          <a:spcPts val="0"/>
                        </a:spcAft>
                      </a:pPr>
                      <a:endParaRPr lang="en-US" sz="1600" dirty="0" smtClean="0">
                        <a:effectLst/>
                      </a:endParaRPr>
                    </a:p>
                  </a:txBody>
                  <a:tcPr marL="68580" marR="68580" marT="0" marB="0"/>
                </a:tc>
                <a:tc>
                  <a:txBody>
                    <a:bodyPr/>
                    <a:lstStyle/>
                    <a:p>
                      <a:pPr>
                        <a:spcAft>
                          <a:spcPts val="0"/>
                        </a:spcAft>
                      </a:pPr>
                      <a:endParaRPr lang="en-US" sz="1600" dirty="0" smtClean="0">
                        <a:effectLst/>
                      </a:endParaRPr>
                    </a:p>
                  </a:txBody>
                  <a:tcPr marL="68580" marR="68580" marT="0" marB="0"/>
                </a:tc>
                <a:tc>
                  <a:txBody>
                    <a:bodyPr/>
                    <a:lstStyle/>
                    <a:p>
                      <a:pPr>
                        <a:spcAft>
                          <a:spcPts val="0"/>
                        </a:spcAft>
                      </a:pPr>
                      <a:endParaRPr lang="en-US" sz="1600" dirty="0" smtClean="0">
                        <a:effectLst/>
                      </a:endParaRPr>
                    </a:p>
                  </a:txBody>
                  <a:tcPr marL="68580" marR="68580" marT="0" marB="0"/>
                </a:tc>
              </a:tr>
              <a:tr h="355600">
                <a:tc>
                  <a:txBody>
                    <a:bodyPr/>
                    <a:lstStyle/>
                    <a:p>
                      <a:pPr>
                        <a:spcAft>
                          <a:spcPts val="0"/>
                        </a:spcAft>
                      </a:pPr>
                      <a:r>
                        <a:rPr lang="en-US" sz="1600" dirty="0">
                          <a:effectLst/>
                        </a:rPr>
                        <a:t>KAZ</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a:effectLst/>
                        </a:rPr>
                        <a:t>9</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23.07</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1.11</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4%</a:t>
                      </a:r>
                    </a:p>
                  </a:txBody>
                  <a:tcPr marL="68580" marR="68580" marT="0" marB="0"/>
                </a:tc>
                <a:tc>
                  <a:txBody>
                    <a:bodyPr/>
                    <a:lstStyle/>
                    <a:p>
                      <a:pPr>
                        <a:spcAft>
                          <a:spcPts val="0"/>
                        </a:spcAft>
                      </a:pPr>
                      <a:r>
                        <a:rPr lang="en-US" sz="1600" dirty="0" smtClean="0">
                          <a:effectLst/>
                        </a:rPr>
                        <a:t>76%</a:t>
                      </a:r>
                    </a:p>
                  </a:txBody>
                  <a:tcPr marL="68580" marR="68580" marT="0" marB="0"/>
                </a:tc>
                <a:tc>
                  <a:txBody>
                    <a:bodyPr/>
                    <a:lstStyle/>
                    <a:p>
                      <a:pPr>
                        <a:spcAft>
                          <a:spcPts val="0"/>
                        </a:spcAft>
                      </a:pPr>
                      <a:r>
                        <a:rPr lang="en-US" sz="1600" dirty="0" smtClean="0">
                          <a:effectLst/>
                        </a:rPr>
                        <a:t>19%</a:t>
                      </a:r>
                    </a:p>
                  </a:txBody>
                  <a:tcPr marL="68580" marR="68580" marT="0" marB="0"/>
                </a:tc>
                <a:tc>
                  <a:txBody>
                    <a:bodyPr/>
                    <a:lstStyle/>
                    <a:p>
                      <a:pPr>
                        <a:spcAft>
                          <a:spcPts val="0"/>
                        </a:spcAft>
                      </a:pPr>
                      <a:r>
                        <a:rPr lang="en-US" sz="1600" dirty="0" smtClean="0">
                          <a:effectLst/>
                        </a:rPr>
                        <a:t>0.7%</a:t>
                      </a:r>
                    </a:p>
                  </a:txBody>
                  <a:tcPr marL="68580" marR="68580" marT="0" marB="0"/>
                </a:tc>
              </a:tr>
            </a:tbl>
          </a:graphicData>
        </a:graphic>
      </p:graphicFrame>
      <p:sp>
        <p:nvSpPr>
          <p:cNvPr id="7"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Chromosome class proportions</a:t>
            </a:r>
            <a:endParaRPr lang="en-US" dirty="0"/>
          </a:p>
        </p:txBody>
      </p:sp>
      <p:sp>
        <p:nvSpPr>
          <p:cNvPr id="9" name="TextBox 8"/>
          <p:cNvSpPr txBox="1"/>
          <p:nvPr/>
        </p:nvSpPr>
        <p:spPr>
          <a:xfrm>
            <a:off x="218440" y="4509020"/>
            <a:ext cx="10083800" cy="1631216"/>
          </a:xfrm>
          <a:prstGeom prst="rect">
            <a:avLst/>
          </a:prstGeom>
          <a:noFill/>
        </p:spPr>
        <p:txBody>
          <a:bodyPr wrap="square" rtlCol="0">
            <a:spAutoFit/>
          </a:bodyPr>
          <a:lstStyle/>
          <a:p>
            <a:pPr marL="342900" indent="-342900">
              <a:buAutoNum type="arabicPeriod"/>
            </a:pPr>
            <a:r>
              <a:rPr lang="en-US" sz="2000" dirty="0" smtClean="0"/>
              <a:t>Dom strains have low variation for MLH1 and chromosome class proportions</a:t>
            </a:r>
          </a:p>
          <a:p>
            <a:pPr marL="342900" indent="-342900">
              <a:buAutoNum type="arabicPeriod"/>
            </a:pPr>
            <a:r>
              <a:rPr lang="en-US" sz="2000" dirty="0" err="1" smtClean="0"/>
              <a:t>Musc</a:t>
            </a:r>
            <a:r>
              <a:rPr lang="en-US" sz="2000" dirty="0" smtClean="0"/>
              <a:t>, High and Low RR strains have distinct proportions</a:t>
            </a:r>
          </a:p>
          <a:p>
            <a:pPr marL="342900" indent="-342900">
              <a:buAutoNum type="arabicPeriod"/>
            </a:pPr>
            <a:r>
              <a:rPr lang="en-US" sz="2000" dirty="0" smtClean="0"/>
              <a:t>Differences between </a:t>
            </a:r>
            <a:r>
              <a:rPr lang="en-US" sz="2000" dirty="0"/>
              <a:t>Dom and high RR </a:t>
            </a:r>
            <a:r>
              <a:rPr lang="en-US" sz="2000" dirty="0" err="1" smtClean="0"/>
              <a:t>Musc</a:t>
            </a:r>
            <a:r>
              <a:rPr lang="en-US" sz="2000" dirty="0" smtClean="0"/>
              <a:t> males</a:t>
            </a:r>
            <a:endParaRPr lang="en-US" sz="2000" dirty="0"/>
          </a:p>
          <a:p>
            <a:r>
              <a:rPr lang="en-US" sz="2000" dirty="0" smtClean="0"/>
              <a:t>	</a:t>
            </a:r>
            <a:r>
              <a:rPr lang="en-US" sz="2000" dirty="0" err="1" smtClean="0"/>
              <a:t>i</a:t>
            </a:r>
            <a:r>
              <a:rPr lang="en-US" sz="2000" dirty="0"/>
              <a:t>. 1CO -&gt; 2CO </a:t>
            </a:r>
          </a:p>
          <a:p>
            <a:r>
              <a:rPr lang="en-US" sz="2000" dirty="0" smtClean="0"/>
              <a:t>	ii</a:t>
            </a:r>
            <a:r>
              <a:rPr lang="en-US" sz="2000" dirty="0"/>
              <a:t>. fewer </a:t>
            </a:r>
            <a:r>
              <a:rPr lang="en-US" sz="2000" dirty="0" smtClean="0"/>
              <a:t>0COs</a:t>
            </a:r>
            <a:endParaRPr lang="en-US" sz="2000" dirty="0"/>
          </a:p>
        </p:txBody>
      </p:sp>
    </p:spTree>
    <p:extLst>
      <p:ext uri="{BB962C8B-B14F-4D97-AF65-F5344CB8AC3E}">
        <p14:creationId xmlns:p14="http://schemas.microsoft.com/office/powerpoint/2010/main" val="10147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701158" y="365125"/>
            <a:ext cx="8789684" cy="6050278"/>
          </a:xfrm>
          <a:prstGeom prst="rect">
            <a:avLst/>
          </a:prstGeom>
        </p:spPr>
      </p:pic>
    </p:spTree>
    <p:extLst>
      <p:ext uri="{BB962C8B-B14F-4D97-AF65-F5344CB8AC3E}">
        <p14:creationId xmlns:p14="http://schemas.microsoft.com/office/powerpoint/2010/main" val="28686771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838200" y="2005813"/>
            <a:ext cx="4932680" cy="4315463"/>
            <a:chOff x="838200" y="1914482"/>
            <a:chExt cx="4932680" cy="4315463"/>
          </a:xfrm>
        </p:grpSpPr>
        <p:pic>
          <p:nvPicPr>
            <p:cNvPr id="4" name="Picture 3"/>
            <p:cNvPicPr>
              <a:picLocks noChangeAspect="1"/>
            </p:cNvPicPr>
            <p:nvPr/>
          </p:nvPicPr>
          <p:blipFill rotWithShape="1">
            <a:blip r:embed="rId3"/>
            <a:srcRect r="18736"/>
            <a:stretch/>
          </p:blipFill>
          <p:spPr>
            <a:xfrm>
              <a:off x="838200" y="2224994"/>
              <a:ext cx="4932680" cy="3635619"/>
            </a:xfrm>
            <a:prstGeom prst="rect">
              <a:avLst/>
            </a:prstGeom>
          </p:spPr>
        </p:pic>
        <p:sp>
          <p:nvSpPr>
            <p:cNvPr id="5" name="TextBox 4"/>
            <p:cNvSpPr txBox="1"/>
            <p:nvPr/>
          </p:nvSpPr>
          <p:spPr>
            <a:xfrm>
              <a:off x="3673344" y="5860613"/>
              <a:ext cx="1328527" cy="369332"/>
            </a:xfrm>
            <a:prstGeom prst="rect">
              <a:avLst/>
            </a:prstGeom>
            <a:solidFill>
              <a:schemeClr val="bg1"/>
            </a:solidFill>
            <a:ln>
              <a:solidFill>
                <a:schemeClr val="accent2"/>
              </a:solidFill>
            </a:ln>
          </p:spPr>
          <p:txBody>
            <a:bodyPr wrap="square" rtlCol="0">
              <a:spAutoFit/>
            </a:bodyPr>
            <a:lstStyle/>
            <a:p>
              <a:pPr algn="ctr"/>
              <a:r>
                <a:rPr lang="en-US" dirty="0" smtClean="0"/>
                <a:t>PWD</a:t>
              </a:r>
              <a:endParaRPr lang="en-US" dirty="0"/>
            </a:p>
          </p:txBody>
        </p:sp>
        <p:sp>
          <p:nvSpPr>
            <p:cNvPr id="6" name="TextBox 5"/>
            <p:cNvSpPr txBox="1"/>
            <p:nvPr/>
          </p:nvSpPr>
          <p:spPr>
            <a:xfrm>
              <a:off x="1556814" y="5860613"/>
              <a:ext cx="1308286" cy="369332"/>
            </a:xfrm>
            <a:prstGeom prst="rect">
              <a:avLst/>
            </a:prstGeom>
            <a:solidFill>
              <a:schemeClr val="bg1"/>
            </a:solidFill>
            <a:ln>
              <a:solidFill>
                <a:schemeClr val="accent2"/>
              </a:solidFill>
            </a:ln>
          </p:spPr>
          <p:txBody>
            <a:bodyPr wrap="square" rtlCol="0">
              <a:spAutoFit/>
            </a:bodyPr>
            <a:lstStyle/>
            <a:p>
              <a:pPr algn="ctr"/>
              <a:r>
                <a:rPr lang="en-US" dirty="0" smtClean="0"/>
                <a:t>KAZ</a:t>
              </a:r>
              <a:endParaRPr lang="en-US" dirty="0"/>
            </a:p>
          </p:txBody>
        </p:sp>
        <p:cxnSp>
          <p:nvCxnSpPr>
            <p:cNvPr id="7" name="Straight Connector 6"/>
            <p:cNvCxnSpPr/>
            <p:nvPr/>
          </p:nvCxnSpPr>
          <p:spPr>
            <a:xfrm>
              <a:off x="3459748" y="1914482"/>
              <a:ext cx="16041" cy="37796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8" name="Picture 7"/>
          <p:cNvPicPr>
            <a:picLocks noChangeAspect="1"/>
          </p:cNvPicPr>
          <p:nvPr/>
        </p:nvPicPr>
        <p:blipFill rotWithShape="1">
          <a:blip r:embed="rId4"/>
          <a:srcRect l="71521" t="9604"/>
          <a:stretch/>
        </p:blipFill>
        <p:spPr>
          <a:xfrm>
            <a:off x="9710005" y="1727200"/>
            <a:ext cx="1744717" cy="4909202"/>
          </a:xfrm>
          <a:prstGeom prst="rect">
            <a:avLst/>
          </a:prstGeom>
        </p:spPr>
      </p:pic>
      <p:pic>
        <p:nvPicPr>
          <p:cNvPr id="9" name="Picture 8"/>
          <p:cNvPicPr>
            <a:picLocks noChangeAspect="1"/>
          </p:cNvPicPr>
          <p:nvPr/>
        </p:nvPicPr>
        <p:blipFill rotWithShape="1">
          <a:blip r:embed="rId4"/>
          <a:srcRect t="7779" r="68604"/>
          <a:stretch/>
        </p:blipFill>
        <p:spPr>
          <a:xfrm>
            <a:off x="7573203" y="1594884"/>
            <a:ext cx="1923394" cy="5008320"/>
          </a:xfrm>
          <a:prstGeom prst="rect">
            <a:avLst/>
          </a:prstGeom>
        </p:spPr>
      </p:pic>
      <p:sp>
        <p:nvSpPr>
          <p:cNvPr id="10" name="TextBox 9"/>
          <p:cNvSpPr txBox="1"/>
          <p:nvPr/>
        </p:nvSpPr>
        <p:spPr>
          <a:xfrm>
            <a:off x="7962666" y="6125572"/>
            <a:ext cx="1692676" cy="369332"/>
          </a:xfrm>
          <a:prstGeom prst="rect">
            <a:avLst/>
          </a:prstGeom>
          <a:solidFill>
            <a:schemeClr val="bg1"/>
          </a:solidFill>
          <a:ln>
            <a:solidFill>
              <a:schemeClr val="accent2"/>
            </a:solidFill>
          </a:ln>
        </p:spPr>
        <p:txBody>
          <a:bodyPr wrap="square" rtlCol="0">
            <a:spAutoFit/>
          </a:bodyPr>
          <a:lstStyle/>
          <a:p>
            <a:pPr algn="ctr"/>
            <a:r>
              <a:rPr lang="en-US" dirty="0" smtClean="0"/>
              <a:t>KAZ</a:t>
            </a:r>
            <a:endParaRPr lang="en-US" dirty="0"/>
          </a:p>
        </p:txBody>
      </p:sp>
      <p:sp>
        <p:nvSpPr>
          <p:cNvPr id="11" name="TextBox 10"/>
          <p:cNvSpPr txBox="1"/>
          <p:nvPr/>
        </p:nvSpPr>
        <p:spPr>
          <a:xfrm>
            <a:off x="9762046" y="6125572"/>
            <a:ext cx="1692676" cy="369332"/>
          </a:xfrm>
          <a:prstGeom prst="rect">
            <a:avLst/>
          </a:prstGeom>
          <a:solidFill>
            <a:schemeClr val="bg1"/>
          </a:solidFill>
          <a:ln>
            <a:solidFill>
              <a:schemeClr val="accent2"/>
            </a:solidFill>
          </a:ln>
        </p:spPr>
        <p:txBody>
          <a:bodyPr wrap="square" rtlCol="0">
            <a:spAutoFit/>
          </a:bodyPr>
          <a:lstStyle/>
          <a:p>
            <a:pPr algn="ctr"/>
            <a:r>
              <a:rPr lang="en-US" dirty="0" smtClean="0"/>
              <a:t>PWD</a:t>
            </a:r>
            <a:endParaRPr lang="en-US" dirty="0"/>
          </a:p>
        </p:txBody>
      </p:sp>
      <p:sp>
        <p:nvSpPr>
          <p:cNvPr id="13" name="TextBox 12"/>
          <p:cNvSpPr txBox="1"/>
          <p:nvPr/>
        </p:nvSpPr>
        <p:spPr>
          <a:xfrm>
            <a:off x="1302074" y="1265535"/>
            <a:ext cx="4259246" cy="461665"/>
          </a:xfrm>
          <a:prstGeom prst="rect">
            <a:avLst/>
          </a:prstGeom>
          <a:solidFill>
            <a:schemeClr val="bg1"/>
          </a:solidFill>
          <a:ln>
            <a:solidFill>
              <a:schemeClr val="tx1"/>
            </a:solidFill>
          </a:ln>
        </p:spPr>
        <p:txBody>
          <a:bodyPr wrap="square" rtlCol="0">
            <a:spAutoFit/>
          </a:bodyPr>
          <a:lstStyle/>
          <a:p>
            <a:r>
              <a:rPr lang="en-US" sz="2400" dirty="0" smtClean="0"/>
              <a:t>Longer bivalents in PWD</a:t>
            </a:r>
            <a:endParaRPr lang="en-US" sz="2400" dirty="0"/>
          </a:p>
        </p:txBody>
      </p:sp>
      <p:sp>
        <p:nvSpPr>
          <p:cNvPr id="14" name="TextBox 13"/>
          <p:cNvSpPr txBox="1"/>
          <p:nvPr/>
        </p:nvSpPr>
        <p:spPr>
          <a:xfrm>
            <a:off x="7808683" y="1249343"/>
            <a:ext cx="4259246" cy="461665"/>
          </a:xfrm>
          <a:prstGeom prst="rect">
            <a:avLst/>
          </a:prstGeom>
          <a:solidFill>
            <a:schemeClr val="bg1"/>
          </a:solidFill>
          <a:ln>
            <a:solidFill>
              <a:schemeClr val="tx1"/>
            </a:solidFill>
          </a:ln>
        </p:spPr>
        <p:txBody>
          <a:bodyPr wrap="square" rtlCol="0">
            <a:spAutoFit/>
          </a:bodyPr>
          <a:lstStyle/>
          <a:p>
            <a:r>
              <a:rPr lang="en-US" sz="2400" dirty="0" smtClean="0"/>
              <a:t>Weaker Interference in PWD</a:t>
            </a:r>
            <a:endParaRPr lang="en-US" sz="2400" dirty="0"/>
          </a:p>
        </p:txBody>
      </p:sp>
      <p:sp>
        <p:nvSpPr>
          <p:cNvPr id="16" name="Title 1"/>
          <p:cNvSpPr txBox="1">
            <a:spLocks/>
          </p:cNvSpPr>
          <p:nvPr/>
        </p:nvSpPr>
        <p:spPr>
          <a:xfrm>
            <a:off x="513080" y="13001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Last time…</a:t>
            </a:r>
            <a:endParaRPr lang="en-US" sz="4000" dirty="0"/>
          </a:p>
        </p:txBody>
      </p:sp>
    </p:spTree>
    <p:extLst>
      <p:ext uri="{BB962C8B-B14F-4D97-AF65-F5344CB8AC3E}">
        <p14:creationId xmlns:p14="http://schemas.microsoft.com/office/powerpoint/2010/main" val="2568311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SC, mouse averages</a:t>
            </a:r>
            <a:endParaRPr lang="en-US" dirty="0"/>
          </a:p>
        </p:txBody>
      </p:sp>
      <p:pic>
        <p:nvPicPr>
          <p:cNvPr id="4" name="Picture 3"/>
          <p:cNvPicPr>
            <a:picLocks noChangeAspect="1"/>
          </p:cNvPicPr>
          <p:nvPr/>
        </p:nvPicPr>
        <p:blipFill>
          <a:blip r:embed="rId3"/>
          <a:stretch>
            <a:fillRect/>
          </a:stretch>
        </p:blipFill>
        <p:spPr>
          <a:xfrm>
            <a:off x="5815665" y="1552107"/>
            <a:ext cx="5715298" cy="4472560"/>
          </a:xfrm>
          <a:prstGeom prst="rect">
            <a:avLst/>
          </a:prstGeom>
        </p:spPr>
      </p:pic>
      <p:sp>
        <p:nvSpPr>
          <p:cNvPr id="8" name="TextBox 7"/>
          <p:cNvSpPr txBox="1"/>
          <p:nvPr/>
        </p:nvSpPr>
        <p:spPr>
          <a:xfrm>
            <a:off x="6476702" y="6254572"/>
            <a:ext cx="5641676" cy="523220"/>
          </a:xfrm>
          <a:prstGeom prst="rect">
            <a:avLst/>
          </a:prstGeom>
          <a:noFill/>
        </p:spPr>
        <p:txBody>
          <a:bodyPr wrap="square" rtlCol="0">
            <a:spAutoFit/>
          </a:bodyPr>
          <a:lstStyle/>
          <a:p>
            <a:r>
              <a:rPr lang="en-US" sz="1400" dirty="0"/>
              <a:t>Wang, Richard J., et al. "A first genetic portrait of synaptonemal complex variation." </a:t>
            </a:r>
            <a:r>
              <a:rPr lang="en-US" sz="1400" i="1" dirty="0" err="1"/>
              <a:t>PLoS</a:t>
            </a:r>
            <a:r>
              <a:rPr lang="en-US" sz="1400" i="1" dirty="0"/>
              <a:t> genetics</a:t>
            </a:r>
            <a:r>
              <a:rPr lang="en-US" sz="1400" dirty="0"/>
              <a:t> 15.8 (2019): e1008337.</a:t>
            </a:r>
          </a:p>
        </p:txBody>
      </p:sp>
      <p:sp>
        <p:nvSpPr>
          <p:cNvPr id="11" name="TextBox 10"/>
          <p:cNvSpPr txBox="1"/>
          <p:nvPr/>
        </p:nvSpPr>
        <p:spPr>
          <a:xfrm rot="16200000">
            <a:off x="4907127" y="3601542"/>
            <a:ext cx="1817077" cy="369332"/>
          </a:xfrm>
          <a:prstGeom prst="rect">
            <a:avLst/>
          </a:prstGeom>
          <a:solidFill>
            <a:schemeClr val="bg1"/>
          </a:solidFill>
        </p:spPr>
        <p:txBody>
          <a:bodyPr wrap="square" rtlCol="0">
            <a:spAutoFit/>
          </a:bodyPr>
          <a:lstStyle/>
          <a:p>
            <a:pPr algn="ctr"/>
            <a:r>
              <a:rPr lang="en-US" dirty="0" smtClean="0"/>
              <a:t>Total SC</a:t>
            </a:r>
            <a:endParaRPr lang="en-US" dirty="0"/>
          </a:p>
        </p:txBody>
      </p:sp>
      <p:sp>
        <p:nvSpPr>
          <p:cNvPr id="12" name="TextBox 11"/>
          <p:cNvSpPr txBox="1"/>
          <p:nvPr/>
        </p:nvSpPr>
        <p:spPr>
          <a:xfrm>
            <a:off x="445506" y="1897811"/>
            <a:ext cx="4512574" cy="4154984"/>
          </a:xfrm>
          <a:prstGeom prst="rect">
            <a:avLst/>
          </a:prstGeom>
          <a:noFill/>
        </p:spPr>
        <p:txBody>
          <a:bodyPr wrap="square" rtlCol="0">
            <a:spAutoFit/>
          </a:bodyPr>
          <a:lstStyle/>
          <a:p>
            <a:r>
              <a:rPr lang="en-US" sz="2400" dirty="0" smtClean="0"/>
              <a:t>Dataset</a:t>
            </a:r>
          </a:p>
          <a:p>
            <a:pPr marL="342900" indent="-342900">
              <a:buFont typeface="Arial" panose="020B0604020202020204" pitchFamily="34" charset="0"/>
              <a:buChar char="•"/>
            </a:pPr>
            <a:r>
              <a:rPr lang="en-US" sz="2400" dirty="0" smtClean="0"/>
              <a:t>Current MLH1 dataset</a:t>
            </a:r>
          </a:p>
          <a:p>
            <a:pPr marL="342900" indent="-342900">
              <a:buFont typeface="Arial" panose="020B0604020202020204" pitchFamily="34" charset="0"/>
              <a:buChar char="•"/>
            </a:pPr>
            <a:r>
              <a:rPr lang="en-US" sz="2400" dirty="0" smtClean="0"/>
              <a:t>Mouse averages</a:t>
            </a:r>
          </a:p>
          <a:p>
            <a:pPr marL="342900" indent="-342900">
              <a:buFont typeface="Arial" panose="020B0604020202020204" pitchFamily="34" charset="0"/>
              <a:buChar char="•"/>
            </a:pPr>
            <a:endParaRPr lang="en-US" sz="2400" dirty="0"/>
          </a:p>
          <a:p>
            <a:r>
              <a:rPr lang="en-US" sz="2400" b="1" dirty="0" smtClean="0"/>
              <a:t>High RR </a:t>
            </a:r>
            <a:r>
              <a:rPr lang="en-US" sz="2400" b="1" dirty="0" err="1" smtClean="0"/>
              <a:t>Musc</a:t>
            </a:r>
            <a:r>
              <a:rPr lang="en-US" sz="2400" b="1" dirty="0" smtClean="0"/>
              <a:t> males have more total SC compared to low RR </a:t>
            </a:r>
            <a:r>
              <a:rPr lang="en-US" sz="2400" b="1" dirty="0" err="1" smtClean="0"/>
              <a:t>Musc</a:t>
            </a:r>
            <a:r>
              <a:rPr lang="en-US" sz="2400" b="1" dirty="0" smtClean="0"/>
              <a:t> males</a:t>
            </a:r>
          </a:p>
          <a:p>
            <a:endParaRPr lang="en-US" sz="2400" b="1" dirty="0"/>
          </a:p>
          <a:p>
            <a:r>
              <a:rPr lang="en-US" sz="2400" dirty="0" smtClean="0"/>
              <a:t>High RR </a:t>
            </a:r>
            <a:r>
              <a:rPr lang="en-US" sz="2400" dirty="0" err="1" smtClean="0"/>
              <a:t>Musc</a:t>
            </a:r>
            <a:r>
              <a:rPr lang="en-US" sz="2400" dirty="0" smtClean="0"/>
              <a:t> males</a:t>
            </a:r>
            <a:endParaRPr lang="en-US" sz="2400" dirty="0"/>
          </a:p>
          <a:p>
            <a:r>
              <a:rPr lang="en-US" sz="2400" dirty="0" smtClean="0"/>
              <a:t>Longer axis -&gt; more 2COs, (despite stronger interference?)</a:t>
            </a:r>
          </a:p>
        </p:txBody>
      </p:sp>
    </p:spTree>
    <p:extLst>
      <p:ext uri="{BB962C8B-B14F-4D97-AF65-F5344CB8AC3E}">
        <p14:creationId xmlns:p14="http://schemas.microsoft.com/office/powerpoint/2010/main" val="683380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63160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597150" y="2083839"/>
            <a:ext cx="6387193" cy="4126127"/>
          </a:xfrm>
        </p:spPr>
      </p:pic>
      <p:sp>
        <p:nvSpPr>
          <p:cNvPr id="2" name="Title 1"/>
          <p:cNvSpPr>
            <a:spLocks noGrp="1"/>
          </p:cNvSpPr>
          <p:nvPr>
            <p:ph type="title"/>
          </p:nvPr>
        </p:nvSpPr>
        <p:spPr/>
        <p:txBody>
          <a:bodyPr/>
          <a:lstStyle/>
          <a:p>
            <a:r>
              <a:rPr lang="en-US" dirty="0" smtClean="0"/>
              <a:t>Tension at metaphase modulated by CO number and position</a:t>
            </a:r>
            <a:endParaRPr lang="en-US" dirty="0"/>
          </a:p>
        </p:txBody>
      </p:sp>
      <p:pic>
        <p:nvPicPr>
          <p:cNvPr id="5" name="Content Placeholder 4"/>
          <p:cNvPicPr>
            <a:picLocks noChangeAspect="1"/>
          </p:cNvPicPr>
          <p:nvPr/>
        </p:nvPicPr>
        <p:blipFill rotWithShape="1">
          <a:blip r:embed="rId4" cstate="print">
            <a:extLst>
              <a:ext uri="{28A0092B-C50C-407E-A947-70E740481C1C}">
                <a14:useLocalDpi xmlns:a14="http://schemas.microsoft.com/office/drawing/2010/main" val="0"/>
              </a:ext>
            </a:extLst>
          </a:blip>
          <a:srcRect l="8442" t="22973" r="13248" b="59522"/>
          <a:stretch/>
        </p:blipFill>
        <p:spPr>
          <a:xfrm>
            <a:off x="2597150" y="2935872"/>
            <a:ext cx="6706913" cy="1998983"/>
          </a:xfrm>
          <a:prstGeom prst="rect">
            <a:avLst/>
          </a:prstGeom>
        </p:spPr>
      </p:pic>
    </p:spTree>
    <p:extLst>
      <p:ext uri="{BB962C8B-B14F-4D97-AF65-F5344CB8AC3E}">
        <p14:creationId xmlns:p14="http://schemas.microsoft.com/office/powerpoint/2010/main" val="2330726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2583</TotalTime>
  <Words>921</Words>
  <Application>Microsoft Office PowerPoint</Application>
  <PresentationFormat>Widescreen</PresentationFormat>
  <Paragraphs>312</Paragraphs>
  <Slides>24</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Wingdings</vt:lpstr>
      <vt:lpstr>Office Theme</vt:lpstr>
      <vt:lpstr>Payseur Lab Meeting 9.11.19</vt:lpstr>
      <vt:lpstr>Heterochiasmy patterns across Mus</vt:lpstr>
      <vt:lpstr>Chromosome class proportions</vt:lpstr>
      <vt:lpstr>PowerPoint Presentation</vt:lpstr>
      <vt:lpstr>PowerPoint Presentation</vt:lpstr>
      <vt:lpstr>PowerPoint Presentation</vt:lpstr>
      <vt:lpstr>Total SC, mouse averages</vt:lpstr>
      <vt:lpstr>PowerPoint Presentation</vt:lpstr>
      <vt:lpstr>Tension at metaphase modulated by CO number and position</vt:lpstr>
      <vt:lpstr>Prophase review</vt:lpstr>
      <vt:lpstr>PowerPoint Presentation</vt:lpstr>
      <vt:lpstr>Sister cohesion tension metric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Sister cohesion tension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PETERSON, APRIL L</dc:creator>
  <cp:lastModifiedBy>April Peterson</cp:lastModifiedBy>
  <cp:revision>99</cp:revision>
  <dcterms:created xsi:type="dcterms:W3CDTF">2019-09-05T15:09:42Z</dcterms:created>
  <dcterms:modified xsi:type="dcterms:W3CDTF">2019-09-11T18:10:25Z</dcterms:modified>
</cp:coreProperties>
</file>