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7" r:id="rId4"/>
    <p:sldId id="271" r:id="rId5"/>
    <p:sldId id="277" r:id="rId6"/>
    <p:sldId id="278" r:id="rId7"/>
    <p:sldId id="276" r:id="rId8"/>
    <p:sldId id="265" r:id="rId9"/>
    <p:sldId id="257" r:id="rId10"/>
    <p:sldId id="275" r:id="rId11"/>
    <p:sldId id="273" r:id="rId12"/>
    <p:sldId id="274" r:id="rId13"/>
    <p:sldId id="260" r:id="rId14"/>
    <p:sldId id="279" r:id="rId15"/>
    <p:sldId id="272" r:id="rId16"/>
    <p:sldId id="269" r:id="rId17"/>
    <p:sldId id="270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7" autoAdjust="0"/>
    <p:restoredTop sz="63011" autoAdjust="0"/>
  </p:normalViewPr>
  <p:slideViewPr>
    <p:cSldViewPr snapToGrid="0">
      <p:cViewPr varScale="1">
        <p:scale>
          <a:sx n="52" d="100"/>
          <a:sy n="5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DA5D2-0B3C-4799-B633-4F32A722274F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8907E-C72E-4D7B-B8CA-F158589AC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Goals for getting out of lab meeting:</a:t>
            </a:r>
          </a:p>
          <a:p>
            <a:endParaRPr lang="en-US" dirty="0" smtClean="0"/>
          </a:p>
          <a:p>
            <a:r>
              <a:rPr lang="en-US" dirty="0" smtClean="0"/>
              <a:t>Feed back for  test</a:t>
            </a:r>
            <a:r>
              <a:rPr lang="en-US" baseline="0" dirty="0" smtClean="0"/>
              <a:t> choices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Push to write and distribute a draft of my results outline</a:t>
            </a:r>
          </a:p>
          <a:p>
            <a:endParaRPr lang="en-US" dirty="0" smtClean="0"/>
          </a:p>
          <a:p>
            <a:r>
              <a:rPr lang="en-US" dirty="0" smtClean="0"/>
              <a:t>Practice summarizing</a:t>
            </a:r>
            <a:r>
              <a:rPr lang="en-US" baseline="0" dirty="0" smtClean="0"/>
              <a:t> 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16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90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  </a:t>
            </a:r>
          </a:p>
          <a:p>
            <a:endParaRPr lang="en-US" dirty="0" smtClean="0"/>
          </a:p>
          <a:p>
            <a:r>
              <a:rPr lang="en-US" b="1" dirty="0" err="1" smtClean="0"/>
              <a:t>deBoer</a:t>
            </a:r>
            <a:r>
              <a:rPr lang="en-US" b="1" baseline="0" dirty="0" smtClean="0"/>
              <a:t> Summary:</a:t>
            </a:r>
          </a:p>
          <a:p>
            <a:endParaRPr lang="en-US" baseline="0" dirty="0" smtClean="0"/>
          </a:p>
          <a:p>
            <a:r>
              <a:rPr lang="en-US" dirty="0" smtClean="0"/>
              <a:t>MSH4, in WT and Sycp1 -/-.  (found 2 classes of COs / two types of interference). Used FISH for </a:t>
            </a:r>
            <a:r>
              <a:rPr lang="en-US" dirty="0" err="1" smtClean="0"/>
              <a:t>chrms</a:t>
            </a:r>
            <a:r>
              <a:rPr lang="en-US" dirty="0" smtClean="0"/>
              <a:t> 1,2,18,19; calculated gamma distribution from </a:t>
            </a:r>
            <a:r>
              <a:rPr lang="en-US" dirty="0" err="1" smtClean="0"/>
              <a:t>chrm</a:t>
            </a:r>
            <a:r>
              <a:rPr lang="en-US" dirty="0" smtClean="0"/>
              <a:t> specific intervals</a:t>
            </a:r>
          </a:p>
          <a:p>
            <a:endParaRPr lang="en-US" dirty="0" smtClean="0"/>
          </a:p>
          <a:p>
            <a:r>
              <a:rPr lang="en-US" dirty="0" smtClean="0"/>
              <a:t>Interference much stronger</a:t>
            </a:r>
            <a:r>
              <a:rPr lang="en-US" baseline="0" dirty="0" smtClean="0"/>
              <a:t> for MLH1 in pachytene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 --- ?</a:t>
            </a:r>
          </a:p>
          <a:p>
            <a:r>
              <a:rPr lang="en-US" baseline="0" dirty="0" smtClean="0"/>
              <a:t>(the density of MLH1 on SC-AE is more dense in males than females)</a:t>
            </a:r>
          </a:p>
          <a:p>
            <a:endParaRPr lang="en-US" baseline="0" dirty="0" smtClean="0"/>
          </a:p>
          <a:p>
            <a:r>
              <a:rPr lang="en-US" dirty="0" smtClean="0"/>
              <a:t>Male – short </a:t>
            </a:r>
            <a:r>
              <a:rPr lang="en-US" dirty="0" err="1" smtClean="0"/>
              <a:t>chrms</a:t>
            </a:r>
            <a:r>
              <a:rPr lang="en-US" dirty="0" smtClean="0"/>
              <a:t> had strong medial placement of MLH1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(Can I access these data?)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1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WSB has the most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telomeric</a:t>
            </a:r>
            <a:r>
              <a:rPr lang="en-US" baseline="0" dirty="0" smtClean="0"/>
              <a:t> landscape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rec strains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some reasons the patterns change – maybe the first one included</a:t>
            </a:r>
            <a:r>
              <a:rPr lang="en-US" baseline="0" dirty="0" smtClean="0"/>
              <a:t> more than 1CO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Interference / gamma curves are on the top --- don’t think any are female?</a:t>
            </a:r>
          </a:p>
          <a:p>
            <a:endParaRPr lang="en-US" dirty="0" smtClean="0"/>
          </a:p>
          <a:p>
            <a:r>
              <a:rPr lang="en-US" dirty="0" smtClean="0"/>
              <a:t>(Should I try to remake these cumulative foci plots?)  --- smaller</a:t>
            </a:r>
            <a:r>
              <a:rPr lang="en-US" baseline="0" dirty="0" smtClean="0"/>
              <a:t> square </a:t>
            </a:r>
            <a:r>
              <a:rPr lang="en-US" dirty="0" smtClean="0"/>
              <a:t>curve plots are there are all</a:t>
            </a:r>
            <a:r>
              <a:rPr lang="en-US" baseline="0" dirty="0" smtClean="0"/>
              <a:t> </a:t>
            </a:r>
            <a:r>
              <a:rPr lang="en-US" b="1" baseline="0" dirty="0" smtClean="0"/>
              <a:t>distance to cent</a:t>
            </a:r>
            <a:r>
              <a:rPr lang="en-US" b="0" baseline="0" dirty="0" smtClean="0"/>
              <a:t> (do these pool foci from the same </a:t>
            </a:r>
            <a:r>
              <a:rPr lang="en-US" b="0" baseline="0" dirty="0" err="1" smtClean="0"/>
              <a:t>biv</a:t>
            </a:r>
            <a:r>
              <a:rPr lang="en-US" b="0" baseline="0" dirty="0" smtClean="0"/>
              <a:t>?!)</a:t>
            </a:r>
            <a:endParaRPr lang="en-US" b="0" dirty="0" smtClean="0"/>
          </a:p>
          <a:p>
            <a:endParaRPr lang="en-US" dirty="0" smtClean="0"/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Fig. 1.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Analysis of foci along bivalents.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Shape of gamma distributions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 values. The average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 equals 10 for all distributions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shown. As  increases, the very short and very long distances become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sparser, and the distributions become narrower and more symmetrical.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 of histograms of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in spermatocytes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bars), the best fit of the observed distances to the gamma distribution  (red curves), the  value for which the best fit was obtained (ˆ ), and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expected if there were no interference (i.e., 1; blue curves).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observed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interfocus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 were binned for representation only;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fits to the gamma distribution are based on the exact,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unbinned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distances.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Figs. 5 and 6 show histograms of all data sets.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Distribution of foci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along bivalents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Shown are the cumulative frequencies of foci as a function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distance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centromeric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 of the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 (wild type) or AE (</a:t>
            </a:r>
            <a:r>
              <a:rPr lang="en-US" sz="1200" b="1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/).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distances are expressed as percentage of the length of the SC AE on which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was located.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numbers of foci on which the curves are based are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the upper left corners, and the chromosome numbers are shown in</a:t>
            </a: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right corners of the graphs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uniform distribution of foci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 a straight line from the lower left to the upper right corner of the graph.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M, male; F, female;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wild type; ,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Sycp1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7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overall narrative I’m trying to weave – more variance in females</a:t>
            </a:r>
          </a:p>
          <a:p>
            <a:r>
              <a:rPr lang="en-US" baseline="0" dirty="0" smtClean="0"/>
              <a:t>-Between cells (MLH1 counts)</a:t>
            </a:r>
          </a:p>
          <a:p>
            <a:r>
              <a:rPr lang="en-US" baseline="0" dirty="0" smtClean="0"/>
              <a:t>- Uniform spacing (the 1CO position is not regulated)  (F1 variance is probably larger (F1nrm))</a:t>
            </a:r>
          </a:p>
          <a:p>
            <a:r>
              <a:rPr lang="en-US" baseline="0" dirty="0" smtClean="0"/>
              <a:t>- IFD spacing / interference strength</a:t>
            </a:r>
          </a:p>
          <a:p>
            <a:endParaRPr lang="en-US" dirty="0" smtClean="0"/>
          </a:p>
          <a:p>
            <a:r>
              <a:rPr lang="en-US" dirty="0" smtClean="0"/>
              <a:t>- Lack of distinction between</a:t>
            </a:r>
            <a:r>
              <a:rPr lang="en-US" baseline="0" dirty="0" smtClean="0"/>
              <a:t> 1CO and 2CO lengths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(longer</a:t>
            </a:r>
            <a:r>
              <a:rPr lang="en-US" baseline="0" dirty="0" smtClean="0"/>
              <a:t> SC lengths (variance in SC length / I’m not sure this makes sense)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7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way </a:t>
            </a:r>
            <a:r>
              <a:rPr lang="en-US" dirty="0" err="1" smtClean="0"/>
              <a:t>Anova</a:t>
            </a:r>
            <a:r>
              <a:rPr lang="en-US" dirty="0" smtClean="0"/>
              <a:t> – at least 1 of the group is different</a:t>
            </a:r>
          </a:p>
          <a:p>
            <a:r>
              <a:rPr lang="en-US" dirty="0" smtClean="0"/>
              <a:t>2. Pairwise </a:t>
            </a:r>
            <a:r>
              <a:rPr lang="en-US" dirty="0" err="1" smtClean="0"/>
              <a:t>t.tests</a:t>
            </a:r>
            <a:r>
              <a:rPr lang="en-US" dirty="0" smtClean="0"/>
              <a:t>, (maybe</a:t>
            </a:r>
            <a:r>
              <a:rPr lang="en-US" baseline="0" dirty="0" smtClean="0"/>
              <a:t> I was using the wrong correction)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</a:t>
            </a:r>
            <a:r>
              <a:rPr lang="en-US" baseline="0" dirty="0" smtClean="0"/>
              <a:t> would the point be to run these models?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Distinguish the higher than ‘low’ (Dom) level strains</a:t>
            </a:r>
          </a:p>
          <a:p>
            <a:r>
              <a:rPr lang="en-US" dirty="0" smtClean="0"/>
              <a:t>Allows</a:t>
            </a:r>
            <a:r>
              <a:rPr lang="en-US" baseline="0" dirty="0" smtClean="0"/>
              <a:t> to add in additional strains not used for sexual </a:t>
            </a:r>
            <a:r>
              <a:rPr lang="en-US" baseline="0" dirty="0" err="1" smtClean="0"/>
              <a:t>differnces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Themes</a:t>
            </a:r>
            <a:r>
              <a:rPr lang="en-US" baseline="0" dirty="0" smtClean="0"/>
              <a:t> for intro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MM: finalizing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(genome wide rate supported by chromosome level observations)</a:t>
            </a:r>
          </a:p>
          <a:p>
            <a:r>
              <a:rPr lang="en-US" dirty="0" smtClean="0"/>
              <a:t>(test?)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gwRR</a:t>
            </a:r>
            <a:r>
              <a:rPr lang="en-US" dirty="0" smtClean="0"/>
              <a:t> evolution is facilitated through </a:t>
            </a:r>
            <a:r>
              <a:rPr lang="en-US" dirty="0" err="1" smtClean="0"/>
              <a:t>chrm</a:t>
            </a:r>
            <a:r>
              <a:rPr lang="en-US" dirty="0" smtClean="0"/>
              <a:t> levels)</a:t>
            </a:r>
          </a:p>
          <a:p>
            <a:endParaRPr lang="en-US" dirty="0" smtClean="0"/>
          </a:p>
          <a:p>
            <a:r>
              <a:rPr lang="en-US" dirty="0" smtClean="0"/>
              <a:t>(what about the female findings:  G, MSM, 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for these data …. ./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1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to illustrate the Bivalent Data </a:t>
            </a:r>
          </a:p>
          <a:p>
            <a:endParaRPr lang="en-US" dirty="0" smtClean="0"/>
          </a:p>
          <a:p>
            <a:r>
              <a:rPr lang="en-US" dirty="0" smtClean="0"/>
              <a:t>Almost all</a:t>
            </a:r>
            <a:r>
              <a:rPr lang="en-US" baseline="0" dirty="0" smtClean="0"/>
              <a:t> the mice used in the MLH1 data set – have Bivalent observations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3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(motivation)</a:t>
            </a:r>
          </a:p>
          <a:p>
            <a:r>
              <a:rPr lang="en-US" dirty="0" smtClean="0"/>
              <a:t>Given the findings</a:t>
            </a:r>
            <a:r>
              <a:rPr lang="en-US" baseline="0" dirty="0" smtClean="0"/>
              <a:t> with the </a:t>
            </a:r>
            <a:r>
              <a:rPr lang="en-US" baseline="0" dirty="0" err="1" smtClean="0"/>
              <a:t>gwRR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chrm</a:t>
            </a:r>
            <a:r>
              <a:rPr lang="en-US" baseline="0" dirty="0" smtClean="0"/>
              <a:t> proportions -&gt; look at single bivalent pattern</a:t>
            </a:r>
          </a:p>
          <a:p>
            <a:endParaRPr lang="en-US" baseline="0" dirty="0" smtClean="0"/>
          </a:p>
          <a:p>
            <a:r>
              <a:rPr lang="en-US" baseline="0" dirty="0" smtClean="0"/>
              <a:t>(chromatin compaction, interference and known sex specific rec landscape features)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(Brief summary for dataset)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(Focus is on 2 main questions)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Animate so that they appear sequentially, then ii) fades</a:t>
            </a:r>
          </a:p>
          <a:p>
            <a:endParaRPr lang="en-US" baseline="0" dirty="0" smtClean="0"/>
          </a:p>
          <a:p>
            <a:r>
              <a:rPr lang="en-US" dirty="0" smtClean="0"/>
              <a:t>Example questions</a:t>
            </a:r>
          </a:p>
          <a:p>
            <a:endParaRPr lang="en-US" dirty="0" smtClean="0"/>
          </a:p>
          <a:p>
            <a:r>
              <a:rPr lang="en-US" dirty="0" smtClean="0"/>
              <a:t>Walk</a:t>
            </a:r>
            <a:r>
              <a:rPr lang="en-US" baseline="0" dirty="0" smtClean="0"/>
              <a:t> through these predictions: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2 are well supported by the literature, while the 3</a:t>
            </a:r>
            <a:r>
              <a:rPr lang="en-US" baseline="30000" dirty="0" smtClean="0"/>
              <a:t>rd</a:t>
            </a:r>
            <a:r>
              <a:rPr lang="en-US" baseline="0" dirty="0" smtClean="0"/>
              <a:t> there is only 1 paper I could find with cytological data for interfocal distance for both sexes.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Frame</a:t>
            </a:r>
            <a:r>
              <a:rPr lang="en-US" baseline="0" dirty="0" smtClean="0"/>
              <a:t> work, use the same equations as for the MLH1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-- use mouse averages, for the single bivalent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88907E-C72E-4D7B-B8CA-F158589AC7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2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091-050C-4DAB-ABC8-34B3B7B173D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F270F-6603-4229-833E-69F2EF406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9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results/outline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12.2.20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0591"/>
          <a:stretch/>
        </p:blipFill>
        <p:spPr>
          <a:xfrm>
            <a:off x="237926" y="1471309"/>
            <a:ext cx="3033369" cy="40702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2122"/>
          <a:stretch/>
        </p:blipFill>
        <p:spPr>
          <a:xfrm>
            <a:off x="3438546" y="1445183"/>
            <a:ext cx="2985466" cy="40963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263" y="1191071"/>
            <a:ext cx="5480377" cy="46307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608" y="5792663"/>
            <a:ext cx="209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 means, for raw IFD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84320" y="5821809"/>
            <a:ext cx="209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Male mean greater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 Threshold for the males, not in the females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93429" y="4415246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86"/>
          <a:stretch/>
        </p:blipFill>
        <p:spPr bwMode="auto">
          <a:xfrm>
            <a:off x="374380" y="1905318"/>
            <a:ext cx="2954036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74" y="1690688"/>
            <a:ext cx="5346691" cy="398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39"/>
          <a:stretch/>
        </p:blipFill>
        <p:spPr bwMode="auto">
          <a:xfrm>
            <a:off x="3657957" y="1905318"/>
            <a:ext cx="2669692" cy="35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7000821" y="4488398"/>
            <a:ext cx="3718560" cy="130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1" y="5858558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not as strict --- in ‘low’ rec </a:t>
            </a:r>
            <a:r>
              <a:rPr lang="en-US" dirty="0" err="1" smtClean="0"/>
              <a:t>straions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83"/>
          <a:stretch/>
        </p:blipFill>
        <p:spPr bwMode="auto">
          <a:xfrm>
            <a:off x="0" y="1330227"/>
            <a:ext cx="3162300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2"/>
          <a:stretch/>
        </p:blipFill>
        <p:spPr bwMode="auto">
          <a:xfrm>
            <a:off x="3488153" y="1489612"/>
            <a:ext cx="3133725" cy="41935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731" y="1815391"/>
            <a:ext cx="4923155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581150" y="5693386"/>
            <a:ext cx="91791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High rec males: Sharpe threshold of normalized IFDs ~ 30%</a:t>
            </a:r>
          </a:p>
          <a:p>
            <a:pPr algn="ctr"/>
            <a:r>
              <a:rPr lang="en-US" dirty="0" smtClean="0"/>
              <a:t>Females: enrichment of shorter normalized IFDs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(surprising IFD results)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Review results from de Boer (only sex comparison of both sexes)</a:t>
            </a:r>
          </a:p>
          <a:p>
            <a:r>
              <a:rPr lang="en-US" dirty="0" smtClean="0"/>
              <a:t>(illustrate strange results for sex difference in interference?)n</a:t>
            </a:r>
          </a:p>
          <a:p>
            <a:r>
              <a:rPr lang="en-US" dirty="0" smtClean="0"/>
              <a:t>Strange coefficients for the IFD values across sexes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over all pattern:</a:t>
            </a:r>
          </a:p>
          <a:p>
            <a:r>
              <a:rPr lang="en-US" dirty="0" smtClean="0"/>
              <a:t>Female IFD are longer, but the lower </a:t>
            </a:r>
            <a:r>
              <a:rPr lang="en-US" dirty="0" err="1" smtClean="0"/>
              <a:t>nrmIFD</a:t>
            </a:r>
            <a:r>
              <a:rPr lang="en-US" dirty="0" smtClean="0"/>
              <a:t> in females is driven by enrichment for short </a:t>
            </a:r>
            <a:r>
              <a:rPr lang="en-US" dirty="0" err="1" smtClean="0"/>
              <a:t>nrmIFD</a:t>
            </a:r>
            <a:r>
              <a:rPr lang="en-US" dirty="0" smtClean="0"/>
              <a:t> compared to males.</a:t>
            </a:r>
          </a:p>
          <a:p>
            <a:endParaRPr lang="en-US" dirty="0"/>
          </a:p>
          <a:p>
            <a:r>
              <a:rPr lang="en-US" dirty="0" smtClean="0"/>
              <a:t>(can I connect this result to a less regulated meiotic pathway in females?)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12" y="811333"/>
            <a:ext cx="8792374" cy="5767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370779"/>
            <a:ext cx="106500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8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DeBoer</a:t>
            </a:r>
            <a:r>
              <a:rPr lang="en-US" dirty="0" smtClean="0"/>
              <a:t> et al 2006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5417"/>
          <a:stretch/>
        </p:blipFill>
        <p:spPr>
          <a:xfrm>
            <a:off x="0" y="1648717"/>
            <a:ext cx="5549578" cy="52092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4456"/>
          <a:stretch/>
        </p:blipFill>
        <p:spPr>
          <a:xfrm>
            <a:off x="7264561" y="-416894"/>
            <a:ext cx="4089239" cy="72748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9578" y="0"/>
            <a:ext cx="11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foci upper left,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5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sex specific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(figure ideas?)</a:t>
            </a:r>
          </a:p>
          <a:p>
            <a:r>
              <a:rPr lang="en-US" dirty="0" smtClean="0"/>
              <a:t>Main data / tables</a:t>
            </a:r>
          </a:p>
          <a:p>
            <a:pPr marL="0" indent="0">
              <a:buNone/>
            </a:pPr>
            <a:r>
              <a:rPr lang="en-US" dirty="0" smtClean="0"/>
              <a:t>Conserved sex specific metrics for single bivalents during meiosis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SC compaction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uniform CO placement</a:t>
            </a:r>
          </a:p>
          <a:p>
            <a:pPr marL="0" indent="0">
              <a:buNone/>
            </a:pPr>
            <a:r>
              <a:rPr lang="en-US" dirty="0" smtClean="0"/>
              <a:t>Surprise, interference is not conserved… (raw value long in females, normalized versions females have sub class of close together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 pattern – for revisiting in discussion</a:t>
            </a:r>
          </a:p>
          <a:p>
            <a:pPr marL="0" indent="0">
              <a:buNone/>
            </a:pPr>
            <a:r>
              <a:rPr lang="en-US" dirty="0" smtClean="0"/>
              <a:t>Female meiotic pathway is less controlled/regulated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7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(example of segmented cell)</a:t>
            </a:r>
          </a:p>
          <a:p>
            <a:pPr marL="0" indent="0">
              <a:buNone/>
            </a:pPr>
            <a:r>
              <a:rPr lang="en-US" dirty="0" smtClean="0"/>
              <a:t>-BRIEF, description of data,  ()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err="1" smtClean="0"/>
              <a:t>i</a:t>
            </a:r>
            <a:r>
              <a:rPr lang="en-US" dirty="0"/>
              <a:t>) 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/>
              <a:t>ii) </a:t>
            </a:r>
            <a:r>
              <a:rPr lang="en-US" dirty="0" smtClean="0"/>
              <a:t>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strength (</a:t>
            </a:r>
            <a:r>
              <a:rPr lang="en-US" dirty="0" err="1"/>
              <a:t>interfocal</a:t>
            </a:r>
            <a:r>
              <a:rPr lang="en-US" dirty="0"/>
              <a:t> distance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investigating variation in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gwRR</a:t>
            </a:r>
            <a:r>
              <a:rPr lang="en-US" dirty="0" smtClean="0"/>
              <a:t> variation is reflected by bivalent levels traits)… for each metric</a:t>
            </a:r>
          </a:p>
          <a:p>
            <a:pPr marL="0" indent="0">
              <a:buNone/>
            </a:pPr>
            <a:r>
              <a:rPr lang="en-US" dirty="0" smtClean="0"/>
              <a:t>1. Dom strains will not be different</a:t>
            </a:r>
          </a:p>
          <a:p>
            <a:pPr marL="0" indent="0">
              <a:buNone/>
            </a:pPr>
            <a:r>
              <a:rPr lang="en-US" dirty="0" smtClean="0"/>
              <a:t>2. In </a:t>
            </a:r>
            <a:r>
              <a:rPr lang="en-US" dirty="0" err="1" smtClean="0"/>
              <a:t>Musc</a:t>
            </a:r>
            <a:r>
              <a:rPr lang="en-US" dirty="0" smtClean="0"/>
              <a:t>, PWD and SKIVE will be different from others</a:t>
            </a:r>
          </a:p>
          <a:p>
            <a:pPr marL="0" indent="0">
              <a:buNone/>
            </a:pPr>
            <a:r>
              <a:rPr lang="en-US" dirty="0" smtClean="0"/>
              <a:t>3. MSM will be different from MOLF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Mouse.av</a:t>
            </a:r>
            <a:r>
              <a:rPr lang="en-US" dirty="0" smtClean="0"/>
              <a:t> ~ (mouse | strain)   2. </a:t>
            </a:r>
            <a:r>
              <a:rPr lang="en-US" dirty="0" err="1" smtClean="0"/>
              <a:t>mouse.av</a:t>
            </a:r>
            <a:r>
              <a:rPr lang="en-US" dirty="0" smtClean="0"/>
              <a:t> ~ strain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(should I run this type of model for all (sex * </a:t>
            </a:r>
            <a:r>
              <a:rPr lang="en-US" dirty="0" err="1" smtClean="0"/>
              <a:t>subsp</a:t>
            </a:r>
            <a:r>
              <a:rPr lang="en-US" dirty="0" smtClean="0"/>
              <a:t> combos?)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 Length</a:t>
            </a:r>
          </a:p>
          <a:p>
            <a:pPr lvl="1"/>
            <a:r>
              <a:rPr lang="en-US" dirty="0" smtClean="0"/>
              <a:t>1. Dom are different</a:t>
            </a:r>
          </a:p>
          <a:p>
            <a:pPr lvl="1"/>
            <a:r>
              <a:rPr lang="en-US" dirty="0" smtClean="0"/>
              <a:t>2. </a:t>
            </a:r>
            <a:r>
              <a:rPr lang="en-US" dirty="0" err="1" smtClean="0"/>
              <a:t>Musc</a:t>
            </a:r>
            <a:r>
              <a:rPr lang="en-US" dirty="0" smtClean="0"/>
              <a:t> strains? (PWD and SKIVE most different)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4077" y="5199016"/>
            <a:ext cx="2782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dirty="0" smtClean="0"/>
              <a:t>nter-</a:t>
            </a:r>
          </a:p>
          <a:p>
            <a:r>
              <a:rPr lang="en-US" sz="2400" b="1" dirty="0"/>
              <a:t>F</a:t>
            </a:r>
            <a:r>
              <a:rPr lang="en-US" sz="2400" dirty="0" smtClean="0"/>
              <a:t>ocal</a:t>
            </a:r>
          </a:p>
          <a:p>
            <a:r>
              <a:rPr lang="en-US" sz="2400" b="1" dirty="0" smtClean="0"/>
              <a:t>D</a:t>
            </a:r>
            <a:r>
              <a:rPr lang="en-US" sz="2400" dirty="0" smtClean="0"/>
              <a:t>istance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0994" y="5423641"/>
            <a:ext cx="1263126" cy="926500"/>
            <a:chOff x="9883992" y="4615448"/>
            <a:chExt cx="1263126" cy="926500"/>
          </a:xfrm>
        </p:grpSpPr>
        <p:sp>
          <p:nvSpPr>
            <p:cNvPr id="6" name="Freeform 5"/>
            <p:cNvSpPr/>
            <p:nvPr/>
          </p:nvSpPr>
          <p:spPr>
            <a:xfrm rot="10955890">
              <a:off x="9883992" y="4763016"/>
              <a:ext cx="1263126" cy="778932"/>
            </a:xfrm>
            <a:custGeom>
              <a:avLst/>
              <a:gdLst>
                <a:gd name="connsiteX0" fmla="*/ 0 w 1263126"/>
                <a:gd name="connsiteY0" fmla="*/ 0 h 778932"/>
                <a:gd name="connsiteX1" fmla="*/ 330740 w 1263126"/>
                <a:gd name="connsiteY1" fmla="*/ 680936 h 778932"/>
                <a:gd name="connsiteX2" fmla="*/ 836579 w 1263126"/>
                <a:gd name="connsiteY2" fmla="*/ 778212 h 778932"/>
                <a:gd name="connsiteX3" fmla="*/ 1225685 w 1263126"/>
                <a:gd name="connsiteY3" fmla="*/ 719847 h 778932"/>
                <a:gd name="connsiteX4" fmla="*/ 1225685 w 1263126"/>
                <a:gd name="connsiteY4" fmla="*/ 700391 h 77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126" h="778932">
                  <a:moveTo>
                    <a:pt x="0" y="0"/>
                  </a:moveTo>
                  <a:cubicBezTo>
                    <a:pt x="95655" y="275617"/>
                    <a:pt x="191310" y="551234"/>
                    <a:pt x="330740" y="680936"/>
                  </a:cubicBezTo>
                  <a:cubicBezTo>
                    <a:pt x="470170" y="810638"/>
                    <a:pt x="687422" y="771727"/>
                    <a:pt x="836579" y="778212"/>
                  </a:cubicBezTo>
                  <a:cubicBezTo>
                    <a:pt x="985736" y="784697"/>
                    <a:pt x="1160834" y="732817"/>
                    <a:pt x="1225685" y="719847"/>
                  </a:cubicBezTo>
                  <a:cubicBezTo>
                    <a:pt x="1290536" y="706877"/>
                    <a:pt x="1258110" y="703634"/>
                    <a:pt x="1225685" y="700391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 rot="10955890">
              <a:off x="10120800" y="46154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 rot="10955890">
              <a:off x="10824529" y="4941303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12894" y="5173934"/>
            <a:ext cx="785476" cy="1110663"/>
            <a:chOff x="8902639" y="4950988"/>
            <a:chExt cx="785476" cy="1110663"/>
          </a:xfrm>
        </p:grpSpPr>
        <p:sp>
          <p:nvSpPr>
            <p:cNvPr id="10" name="Freeform 9"/>
            <p:cNvSpPr/>
            <p:nvPr/>
          </p:nvSpPr>
          <p:spPr>
            <a:xfrm rot="10955890">
              <a:off x="8964127" y="4950988"/>
              <a:ext cx="723988" cy="1110663"/>
            </a:xfrm>
            <a:custGeom>
              <a:avLst/>
              <a:gdLst>
                <a:gd name="connsiteX0" fmla="*/ 0 w 723988"/>
                <a:gd name="connsiteY0" fmla="*/ 429727 h 1110663"/>
                <a:gd name="connsiteX1" fmla="*/ 389106 w 723988"/>
                <a:gd name="connsiteY1" fmla="*/ 1710 h 1110663"/>
                <a:gd name="connsiteX2" fmla="*/ 719847 w 723988"/>
                <a:gd name="connsiteY2" fmla="*/ 312995 h 1110663"/>
                <a:gd name="connsiteX3" fmla="*/ 583659 w 723988"/>
                <a:gd name="connsiteY3" fmla="*/ 1091208 h 1110663"/>
                <a:gd name="connsiteX4" fmla="*/ 583659 w 723988"/>
                <a:gd name="connsiteY4" fmla="*/ 1091208 h 1110663"/>
                <a:gd name="connsiteX5" fmla="*/ 583659 w 723988"/>
                <a:gd name="connsiteY5" fmla="*/ 1110663 h 1110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3988" h="1110663">
                  <a:moveTo>
                    <a:pt x="0" y="429727"/>
                  </a:moveTo>
                  <a:cubicBezTo>
                    <a:pt x="134566" y="225446"/>
                    <a:pt x="269132" y="21165"/>
                    <a:pt x="389106" y="1710"/>
                  </a:cubicBezTo>
                  <a:cubicBezTo>
                    <a:pt x="509081" y="-17745"/>
                    <a:pt x="687422" y="131412"/>
                    <a:pt x="719847" y="312995"/>
                  </a:cubicBezTo>
                  <a:cubicBezTo>
                    <a:pt x="752273" y="494578"/>
                    <a:pt x="583659" y="1091208"/>
                    <a:pt x="583659" y="1091208"/>
                  </a:cubicBezTo>
                  <a:lnTo>
                    <a:pt x="583659" y="1091208"/>
                  </a:lnTo>
                  <a:lnTo>
                    <a:pt x="583659" y="1110663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 rot="10955890">
              <a:off x="8902639" y="5506648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 rot="10955890">
              <a:off x="9380668" y="5758305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 rot="10955890">
              <a:off x="8999061" y="4977901"/>
              <a:ext cx="214009" cy="237793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96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(how does heterochiasmy evolve given sex specific traits/ patterns)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(FINAL MM / GLM syntax)</a:t>
            </a:r>
          </a:p>
          <a:p>
            <a:endParaRPr lang="en-US" dirty="0"/>
          </a:p>
          <a:p>
            <a:r>
              <a:rPr lang="en-US" dirty="0" smtClean="0"/>
              <a:t>Basic frame work – to investigate the patterns of variation and evolution – use Mixed model;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Subsp</a:t>
            </a:r>
            <a:r>
              <a:rPr lang="en-US" dirty="0" smtClean="0"/>
              <a:t> -- ( divergence in the evolution of </a:t>
            </a:r>
            <a:r>
              <a:rPr lang="en-US" dirty="0" err="1" smtClean="0"/>
              <a:t>gwRR</a:t>
            </a:r>
            <a:r>
              <a:rPr lang="en-US" dirty="0" smtClean="0"/>
              <a:t>)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Sex – sex specific factors</a:t>
            </a:r>
          </a:p>
          <a:p>
            <a:pPr>
              <a:buFontTx/>
              <a:buChar char="-"/>
            </a:pPr>
            <a:r>
              <a:rPr lang="en-US" dirty="0" smtClean="0"/>
              <a:t>Interaction (synergistic effect of the two factors)</a:t>
            </a:r>
          </a:p>
          <a:p>
            <a:pPr>
              <a:buFontTx/>
              <a:buChar char="-"/>
            </a:pPr>
            <a:r>
              <a:rPr lang="en-US" dirty="0" smtClean="0"/>
              <a:t>-</a:t>
            </a:r>
            <a:r>
              <a:rPr lang="en-US" i="1" dirty="0" smtClean="0"/>
              <a:t>strain  -- polymorphism</a:t>
            </a:r>
          </a:p>
          <a:p>
            <a:pPr marL="0" indent="0">
              <a:buNone/>
            </a:pPr>
            <a:r>
              <a:rPr lang="en-US" dirty="0" smtClean="0"/>
              <a:t>No clear significant effects… is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MLH1 count averages (sex specific effects)</a:t>
            </a:r>
          </a:p>
          <a:p>
            <a:pPr marL="514350" indent="-514350">
              <a:buAutoNum type="arabicPeriod"/>
            </a:pPr>
            <a:r>
              <a:rPr lang="en-US" dirty="0" smtClean="0"/>
              <a:t>MLH1 count variance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Musc</a:t>
            </a:r>
            <a:r>
              <a:rPr lang="en-US" dirty="0" smtClean="0"/>
              <a:t> male MLH1.av– strain differences?  (post hoc)</a:t>
            </a:r>
          </a:p>
          <a:p>
            <a:pPr marL="457200" lvl="1" indent="0">
              <a:buNone/>
            </a:pPr>
            <a:r>
              <a:rPr lang="en-US" dirty="0" smtClean="0"/>
              <a:t>- Can SKIVE be classified as intermediate to PWD vs others,</a:t>
            </a:r>
          </a:p>
          <a:p>
            <a:pPr lvl="1">
              <a:buFontTx/>
              <a:buChar char="-"/>
            </a:pPr>
            <a:r>
              <a:rPr lang="en-US" dirty="0" smtClean="0"/>
              <a:t>Which are diff from a ‘low’ level (all) –HOW DO these compare to other DOM</a:t>
            </a:r>
          </a:p>
          <a:p>
            <a:pPr lvl="1">
              <a:buFontTx/>
              <a:buChar char="-"/>
            </a:pPr>
            <a:r>
              <a:rPr lang="en-US" dirty="0" smtClean="0"/>
              <a:t>Which strains are most different from others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-Do these predictions hold for MSM – MOLF comparison?</a:t>
            </a:r>
          </a:p>
        </p:txBody>
      </p:sp>
    </p:spTree>
    <p:extLst>
      <p:ext uri="{BB962C8B-B14F-4D97-AF65-F5344CB8AC3E}">
        <p14:creationId xmlns:p14="http://schemas.microsoft.com/office/powerpoint/2010/main" val="3968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 specific – </a:t>
            </a:r>
            <a:r>
              <a:rPr lang="en-US" dirty="0" err="1" smtClean="0"/>
              <a:t>gwRR</a:t>
            </a:r>
            <a:r>
              <a:rPr lang="en-US" dirty="0" smtClean="0"/>
              <a:t>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lm( mouse.av.CO ~ strain )</a:t>
            </a:r>
          </a:p>
          <a:p>
            <a:pPr marL="0" indent="0">
              <a:buNone/>
            </a:pPr>
            <a:r>
              <a:rPr lang="en-US" dirty="0" smtClean="0"/>
              <a:t>For males: PWD, MSM and SKIVE have significant effects</a:t>
            </a:r>
          </a:p>
          <a:p>
            <a:pPr marL="0" indent="0">
              <a:buNone/>
            </a:pPr>
            <a:r>
              <a:rPr lang="en-US" dirty="0" smtClean="0"/>
              <a:t>For female: </a:t>
            </a:r>
            <a:r>
              <a:rPr lang="en-US" b="1" dirty="0" smtClean="0"/>
              <a:t>G</a:t>
            </a:r>
            <a:r>
              <a:rPr lang="en-US" dirty="0" smtClean="0"/>
              <a:t>, LEW, PWD, </a:t>
            </a:r>
            <a:r>
              <a:rPr lang="en-US" b="1" dirty="0" smtClean="0"/>
              <a:t>MSM</a:t>
            </a:r>
            <a:r>
              <a:rPr lang="en-US" dirty="0" smtClean="0"/>
              <a:t> are significant  (G and MSM are the most sig)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-MSM, both sexes have ‘evolution’ / increase of </a:t>
            </a:r>
            <a:r>
              <a:rPr lang="en-US" dirty="0" err="1" smtClean="0"/>
              <a:t>gwRR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G, PWD, SKIVE have sex specific pattern (higher than other mice)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9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 variance per cell (within mouse variance)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For female --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proportions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679" t="33905" r="28964" b="20761"/>
          <a:stretch/>
        </p:blipFill>
        <p:spPr>
          <a:xfrm>
            <a:off x="538841" y="1926602"/>
            <a:ext cx="5277395" cy="3806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5464" t="19429" r="29179" b="34666"/>
          <a:stretch/>
        </p:blipFill>
        <p:spPr>
          <a:xfrm>
            <a:off x="6427199" y="2130324"/>
            <a:ext cx="5083356" cy="371239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10800000">
            <a:off x="8085907" y="4592302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9440090" y="45139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rot="10800000">
            <a:off x="7215050" y="283752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89370" y="1027906"/>
            <a:ext cx="304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mice with distinct </a:t>
            </a:r>
            <a:r>
              <a:rPr lang="en-US" dirty="0" err="1" smtClean="0"/>
              <a:t>gwRR</a:t>
            </a:r>
            <a:endParaRPr lang="en-US" dirty="0"/>
          </a:p>
        </p:txBody>
      </p:sp>
      <p:sp>
        <p:nvSpPr>
          <p:cNvPr id="10" name="Isosceles Triangle 9"/>
          <p:cNvSpPr/>
          <p:nvPr/>
        </p:nvSpPr>
        <p:spPr>
          <a:xfrm rot="10800000">
            <a:off x="8275319" y="4432637"/>
            <a:ext cx="274320" cy="2409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8841" y="6071616"/>
            <a:ext cx="368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 square test ?  Not done yet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2687" y="1825625"/>
            <a:ext cx="456111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~ 10,400 Automated Single Bivalent Measures</a:t>
            </a:r>
          </a:p>
          <a:p>
            <a:r>
              <a:rPr lang="en-US" dirty="0" smtClean="0"/>
              <a:t>(Curated – make sure the algorithm ran correctly)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 types of metrics</a:t>
            </a:r>
          </a:p>
          <a:p>
            <a:pPr lvl="1"/>
            <a:r>
              <a:rPr lang="en-US" dirty="0"/>
              <a:t>1. Length of individual bivalents (SC signal) </a:t>
            </a:r>
          </a:p>
          <a:p>
            <a:pPr lvl="1"/>
            <a:r>
              <a:rPr lang="en-US" dirty="0"/>
              <a:t>2. Position of single CO on a bivalent</a:t>
            </a:r>
          </a:p>
          <a:p>
            <a:pPr lvl="1"/>
            <a:r>
              <a:rPr lang="en-US" dirty="0"/>
              <a:t>3. Interference </a:t>
            </a:r>
            <a:r>
              <a:rPr lang="en-US" dirty="0" smtClean="0"/>
              <a:t>strength, </a:t>
            </a:r>
            <a:r>
              <a:rPr lang="en-US" dirty="0" err="1" smtClean="0"/>
              <a:t>InterFocal</a:t>
            </a:r>
            <a:r>
              <a:rPr lang="en-US" dirty="0" smtClean="0"/>
              <a:t> Distance (IFD)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1" t="6331" r="8163" b="3470"/>
          <a:stretch/>
        </p:blipFill>
        <p:spPr>
          <a:xfrm>
            <a:off x="369278" y="1825625"/>
            <a:ext cx="5852993" cy="46630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0" t="8242" r="64394" b="10879"/>
          <a:stretch/>
        </p:blipFill>
        <p:spPr>
          <a:xfrm>
            <a:off x="5786637" y="4070217"/>
            <a:ext cx="871268" cy="241850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6446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Bivalent Sex Specific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Driving questions</a:t>
            </a:r>
            <a:endParaRPr lang="en-US" dirty="0"/>
          </a:p>
          <a:p>
            <a:r>
              <a:rPr lang="en-US" dirty="0" smtClean="0"/>
              <a:t>Q1) </a:t>
            </a:r>
            <a:r>
              <a:rPr lang="en-US" dirty="0"/>
              <a:t>What are the main differences between males and </a:t>
            </a:r>
            <a:r>
              <a:rPr lang="en-US" dirty="0" smtClean="0"/>
              <a:t>females?</a:t>
            </a:r>
            <a:endParaRPr lang="en-US" dirty="0" smtClean="0">
              <a:effectLst/>
            </a:endParaRPr>
          </a:p>
          <a:p>
            <a:r>
              <a:rPr lang="en-US" dirty="0" smtClean="0"/>
              <a:t>Q2) What </a:t>
            </a:r>
            <a:r>
              <a:rPr lang="en-US" dirty="0"/>
              <a:t>are the differences between high </a:t>
            </a:r>
            <a:r>
              <a:rPr lang="en-US" dirty="0" err="1"/>
              <a:t>musc</a:t>
            </a:r>
            <a:r>
              <a:rPr lang="en-US" dirty="0"/>
              <a:t> and low </a:t>
            </a:r>
            <a:r>
              <a:rPr lang="en-US" dirty="0" err="1"/>
              <a:t>musc</a:t>
            </a:r>
            <a:r>
              <a:rPr lang="en-US" dirty="0"/>
              <a:t> </a:t>
            </a:r>
            <a:r>
              <a:rPr lang="en-US" dirty="0" smtClean="0"/>
              <a:t>strain?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Predictions</a:t>
            </a:r>
          </a:p>
          <a:p>
            <a:r>
              <a:rPr lang="en-US" dirty="0"/>
              <a:t>1.</a:t>
            </a:r>
            <a:r>
              <a:rPr lang="en-US" b="1" i="1" dirty="0"/>
              <a:t> SC length will be sexually dimorphic</a:t>
            </a:r>
            <a:endParaRPr lang="en-US" dirty="0"/>
          </a:p>
          <a:p>
            <a:r>
              <a:rPr lang="en-US" dirty="0"/>
              <a:t>2. </a:t>
            </a:r>
            <a:r>
              <a:rPr lang="en-US" b="1" i="1" dirty="0"/>
              <a:t>1CO normalized positions will be sexually dimorphic</a:t>
            </a:r>
            <a:endParaRPr lang="en-US" dirty="0"/>
          </a:p>
          <a:p>
            <a:r>
              <a:rPr lang="en-US" dirty="0"/>
              <a:t>3. </a:t>
            </a:r>
            <a:r>
              <a:rPr lang="en-US" b="1" i="1" dirty="0"/>
              <a:t>No difference in physical distance between foci on the same bivalent.*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*only 1 paper with cytological data for IFD of both sexes (mice B6). No difference found in physical (um) scale.</a:t>
            </a:r>
          </a:p>
          <a:p>
            <a:pPr marL="0" indent="0">
              <a:buNone/>
            </a:pPr>
            <a:r>
              <a:rPr lang="en-US" sz="2200" b="1" dirty="0"/>
              <a:t>de Boer</a:t>
            </a:r>
            <a:r>
              <a:rPr lang="en-US" sz="2200" dirty="0"/>
              <a:t>, E., </a:t>
            </a:r>
            <a:r>
              <a:rPr lang="en-US" sz="2200" dirty="0" err="1"/>
              <a:t>Stam</a:t>
            </a:r>
            <a:r>
              <a:rPr lang="en-US" sz="2200" dirty="0"/>
              <a:t>, P., Dietrich, A. J., </a:t>
            </a:r>
            <a:r>
              <a:rPr lang="en-US" sz="2200" dirty="0" err="1"/>
              <a:t>Pastink</a:t>
            </a:r>
            <a:r>
              <a:rPr lang="en-US" sz="2200" dirty="0"/>
              <a:t>, A., &amp; </a:t>
            </a:r>
            <a:r>
              <a:rPr lang="en-US" sz="2200" dirty="0" err="1"/>
              <a:t>Heyting</a:t>
            </a:r>
            <a:r>
              <a:rPr lang="en-US" sz="2200" dirty="0"/>
              <a:t>, C. </a:t>
            </a:r>
            <a:r>
              <a:rPr lang="en-US" sz="2200" b="1" dirty="0"/>
              <a:t>(2006). </a:t>
            </a:r>
            <a:r>
              <a:rPr lang="en-US" sz="2200" dirty="0"/>
              <a:t>Two levels of interference in mouse meiotic recombination. </a:t>
            </a:r>
            <a:r>
              <a:rPr lang="en-US" sz="2200" i="1" dirty="0"/>
              <a:t>Proceedings of the National Academy of Sciences</a:t>
            </a:r>
            <a:r>
              <a:rPr lang="en-US" sz="2200" dirty="0"/>
              <a:t>, </a:t>
            </a:r>
            <a:r>
              <a:rPr lang="en-US" sz="2200" i="1" dirty="0"/>
              <a:t>103</a:t>
            </a:r>
            <a:r>
              <a:rPr lang="en-US" sz="2200" dirty="0"/>
              <a:t>(25), 9607-9612</a:t>
            </a:r>
            <a:r>
              <a:rPr lang="en-US" sz="2200" dirty="0" smtClean="0"/>
              <a:t>.</a:t>
            </a:r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Bivalent Data </a:t>
            </a:r>
            <a:r>
              <a:rPr lang="en-US" dirty="0"/>
              <a:t>S</a:t>
            </a:r>
            <a:r>
              <a:rPr lang="en-US" dirty="0" smtClean="0"/>
              <a:t>ex Specific Results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076" y="1872517"/>
            <a:ext cx="11194835" cy="458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(tests used – the same mixed model)</a:t>
            </a:r>
          </a:p>
          <a:p>
            <a:pPr marL="0" indent="0">
              <a:buNone/>
            </a:pPr>
            <a:r>
              <a:rPr lang="en-US" dirty="0" smtClean="0"/>
              <a:t>Framework ()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lme</a:t>
            </a:r>
            <a:r>
              <a:rPr lang="en-US" dirty="0" smtClean="0"/>
              <a:t>(</a:t>
            </a:r>
            <a:r>
              <a:rPr lang="en-US" dirty="0" err="1" smtClean="0"/>
              <a:t>mean_co</a:t>
            </a:r>
            <a:r>
              <a:rPr lang="en-US" dirty="0" smtClean="0"/>
              <a:t> </a:t>
            </a:r>
            <a:r>
              <a:rPr lang="en-US" dirty="0"/>
              <a:t>~ </a:t>
            </a:r>
            <a:r>
              <a:rPr lang="en-US" dirty="0" err="1"/>
              <a:t>subsp</a:t>
            </a:r>
            <a:r>
              <a:rPr lang="en-US" dirty="0"/>
              <a:t> * </a:t>
            </a:r>
            <a:r>
              <a:rPr lang="en-US" dirty="0" smtClean="0"/>
              <a:t>sex + (1|strain)</a:t>
            </a:r>
          </a:p>
          <a:p>
            <a:pPr marL="0" indent="0">
              <a:buNone/>
            </a:pPr>
            <a:r>
              <a:rPr lang="en-US" dirty="0" smtClean="0"/>
              <a:t>2. lm( mouse av. metric) ~ sex *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b="1" i="1" dirty="0" smtClean="0"/>
              <a:t> SC length will be sexually dimorphic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i="1" dirty="0" smtClean="0"/>
              <a:t>1CO normalized positions will be sexually dimorphic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i="1" dirty="0" smtClean="0"/>
              <a:t>No difference in physical distance between foci on the same bivalent.</a:t>
            </a:r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98228" y="4712218"/>
            <a:ext cx="628650" cy="59055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279853" y="5188332"/>
            <a:ext cx="628650" cy="59055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605" y="5932643"/>
            <a:ext cx="926611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B934D-0339-413C-9BB6-EB8A99A91A49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1750</Words>
  <Application>Microsoft Office PowerPoint</Application>
  <PresentationFormat>Widescreen</PresentationFormat>
  <Paragraphs>252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MS results/outline</vt:lpstr>
      <vt:lpstr>Background (how does heterochiasmy evolve given sex specific traits/ patterns)</vt:lpstr>
      <vt:lpstr>Main models</vt:lpstr>
      <vt:lpstr>Sex specific – gwRR patterns</vt:lpstr>
      <vt:lpstr>CO variance per cell (within mouse variance)</vt:lpstr>
      <vt:lpstr>Chromosome proportions</vt:lpstr>
      <vt:lpstr>Single Bivalent Dataset</vt:lpstr>
      <vt:lpstr>Single Bivalent Sex Specific Patterns</vt:lpstr>
      <vt:lpstr>Bivalent Data Sex Specific Results</vt:lpstr>
      <vt:lpstr>PowerPoint Presentation</vt:lpstr>
      <vt:lpstr>PowerPoint Presentation</vt:lpstr>
      <vt:lpstr>PowerPoint Presentation</vt:lpstr>
      <vt:lpstr>(surprising IFD results)</vt:lpstr>
      <vt:lpstr>PowerPoint Presentation</vt:lpstr>
      <vt:lpstr>DeBoer et al 2006</vt:lpstr>
      <vt:lpstr>Summarize sex specific bivalent patterns</vt:lpstr>
      <vt:lpstr>Single Bivalent patterns</vt:lpstr>
      <vt:lpstr>Model for investigating variation in males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APRIL L</dc:creator>
  <cp:lastModifiedBy>PETERSON, APRIL L</cp:lastModifiedBy>
  <cp:revision>85</cp:revision>
  <dcterms:created xsi:type="dcterms:W3CDTF">2020-01-30T17:03:35Z</dcterms:created>
  <dcterms:modified xsi:type="dcterms:W3CDTF">2020-02-07T21:43:18Z</dcterms:modified>
</cp:coreProperties>
</file>