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45013" autoAdjust="0"/>
  </p:normalViewPr>
  <p:slideViewPr>
    <p:cSldViewPr snapToGrid="0">
      <p:cViewPr>
        <p:scale>
          <a:sx n="84" d="100"/>
          <a:sy n="84" d="100"/>
        </p:scale>
        <p:origin x="-192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2B94-DA87-47B4-8F0B-46FF49F45E5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B258-7172-4B97-AD8C-EB60174C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1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Discussion</a:t>
            </a:r>
            <a:r>
              <a:rPr lang="en-US" dirty="0" smtClean="0">
                <a:effectLst/>
              </a:rPr>
              <a:t> (table for interpretation)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Theme / goal of table</a:t>
            </a:r>
          </a:p>
          <a:p>
            <a:r>
              <a:rPr lang="en-US" dirty="0" smtClean="0">
                <a:effectLst/>
              </a:rPr>
              <a:t>Start with list of universal sexual dimorphic features in gametes of </a:t>
            </a:r>
            <a:r>
              <a:rPr lang="en-US" dirty="0" err="1" smtClean="0">
                <a:effectLst/>
              </a:rPr>
              <a:t>anisogamus</a:t>
            </a:r>
            <a:r>
              <a:rPr lang="en-US" dirty="0" smtClean="0">
                <a:effectLst/>
              </a:rPr>
              <a:t> systems --- make connections / predictions to how they could effect evolution of heterochiasmy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1. Differing tension forces across bivalents in metaphase due to spindle differences 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2. meiocytes volume differences affecting the efficiency of homolog pairing and non-homolog disassociations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3. Checkpoint and constraint differences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4. (stem cell populations / gonad temperature)?</a:t>
            </a:r>
          </a:p>
          <a:p>
            <a:r>
              <a:rPr lang="en-US" dirty="0" smtClean="0">
                <a:effectLst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B258-7172-4B97-AD8C-EB60174C6E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Payseur </a:t>
            </a:r>
            <a:r>
              <a:rPr lang="en-US" dirty="0" err="1" smtClean="0"/>
              <a:t>ottto</a:t>
            </a:r>
            <a:r>
              <a:rPr lang="en-US" dirty="0" smtClean="0"/>
              <a:t>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B258-7172-4B97-AD8C-EB60174C6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Selfish centromeres 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centromeres destabilize MT-KT attachment (tension) and rotate to egg side of spindle,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Selfish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centromeres detach MT-KT increase lack of tension across bivalent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driving centromeres are at high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 (or linked to deleterious alleles), less effective female SAC could be adaptive</a:t>
            </a:r>
          </a:p>
          <a:p>
            <a:pPr rtl="0" eaLnBrk="1" fontAlgn="auto" latinLnBrk="0" hangingPunct="1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-If metaphase delayed driving centromeres rotate to egg side and increase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-If metaphase not delayed, driving centromeres less successful.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-Detaching MT-KT, lack of tension bivalents trigger SAC (apoptosis)</a:t>
            </a:r>
          </a:p>
          <a:p>
            <a:pPr rtl="0" eaLnBrk="1" fontAlgn="auto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segregation distorters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 post division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meiotic drive systems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rely on asymmetric division, mostly unique to eggs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 effect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RR.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driving centromeres are at high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 (or linked to deleterious alleles), less effective female SAC could be adaptive,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Akera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 2019</a:t>
            </a:r>
          </a:p>
          <a:p>
            <a:pPr rtl="0" eaLnBrk="1" fontAlgn="t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degradation of cohesion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Oocytes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more COs have more stable bivalents and not affected by age-related lose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cohesin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(not sure how this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 arrest in oocytes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cohesion loss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reduced chromatid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interference, more cohesion across 4 chromatids, (improve – tension)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age arrest and cohesion loss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specific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 landscape evolves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(via indirect selection)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Mammals-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eggs are arrest stages can be decades. Positive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fertility of older females and RR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Cohesion degradation may not necessarily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for more RR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Hassold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Hunt papers</a:t>
            </a:r>
          </a:p>
          <a:p>
            <a:pPr rtl="0" eaLnBrk="1" fontAlgn="t" latinLnBrk="0" hangingPunct="1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B258-7172-4B97-AD8C-EB60174C6E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Sardell</a:t>
            </a:r>
            <a:r>
              <a:rPr lang="en-US" dirty="0" smtClean="0"/>
              <a:t> ---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a hypothesis in which both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Lenormand’s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conditions can in fact be met: when there are sex differences in epistasis between coding regions and their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regulatory regions. We refer to this idea as “sexually antagonistic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epistasis”, 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Upregulate a color gene in males – keep high regulatory variant and the color gene close together in tight linkage (and specific to one sex?)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Haploid selection- </a:t>
            </a:r>
            <a:r>
              <a:rPr lang="en-US" sz="1200" b="0" i="0" u="none" strike="noStrike" kern="1200" baseline="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Lenormand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(2003) found that one way that sex differences in recombination can evolve is when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two conditions are met. The first is that the strength of epistasis between alleles at a pair of loci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on a chromosome depends on whether they are in a </a:t>
            </a:r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cis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trans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relationship (i.e., if they are on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same physical chromosome or on different homologues). Second, the relative strengths of the</a:t>
            </a:r>
          </a:p>
          <a:p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cis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trans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epistasis must differ in males and females. </a:t>
            </a:r>
            <a:r>
              <a:rPr lang="en-US" sz="1200" b="0" i="0" u="none" strike="noStrike" kern="1200" baseline="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Lenormand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(2003) thought the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condition implausible, arguing that if two loci produce gene products, interactions between those</a:t>
            </a:r>
          </a:p>
          <a:p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products is unaffected by whether their alleles are in </a:t>
            </a:r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cis 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trans</a:t>
            </a: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B4D8-F735-4DA9-A77E-093F3171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Zelazowski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J., Sandoval, M.,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L., Hamilton, H. M., Han, J.,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Gribbell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A., ... &amp; Cole, F. (2017). Age-dependent alterations in meiotic recombination cause chromosome segregation errors in spermatocytes.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601-614.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Marshall, Wallace F., and Jennifer C. Fung. "Modeling meiotic chromosome pairing: a tug of war between telomere forces and a pairing-based Brownian ratchet leads to increased pairing fidelity."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biology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16.4 (2019): 046005.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Lane, S., &amp; </a:t>
            </a:r>
            <a:r>
              <a:rPr lang="en-US" dirty="0" err="1" smtClean="0"/>
              <a:t>Kauppi</a:t>
            </a:r>
            <a:r>
              <a:rPr lang="en-US" dirty="0" smtClean="0"/>
              <a:t>, L. (2019). Meiotic spindle assembly checkpoint and aneuploidy in males versus females. </a:t>
            </a:r>
            <a:r>
              <a:rPr lang="en-US" i="1" dirty="0" smtClean="0"/>
              <a:t>Cellular and molecular life sciences</a:t>
            </a:r>
            <a:r>
              <a:rPr lang="en-US" dirty="0" smtClean="0"/>
              <a:t>, </a:t>
            </a:r>
            <a:r>
              <a:rPr lang="en-US" i="1" dirty="0" smtClean="0"/>
              <a:t>76</a:t>
            </a:r>
            <a:r>
              <a:rPr lang="en-US" dirty="0" smtClean="0"/>
              <a:t>(6), 1135-1150. </a:t>
            </a:r>
            <a:r>
              <a:rPr lang="en-US" b="1" dirty="0" smtClean="0"/>
              <a:t>**good review, good figures  SAC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Subramanian and </a:t>
            </a:r>
            <a:r>
              <a:rPr lang="en-US" dirty="0" err="1" smtClean="0"/>
              <a:t>hochwagen</a:t>
            </a:r>
            <a:r>
              <a:rPr lang="en-US" dirty="0" smtClean="0"/>
              <a:t> 2014 – great review on the meiotic checkpoint network (MCN) ATM and ATR main players signals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Paouneskou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Dimitra, and Verena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Jantsch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"Meiotic chromosome movement: what’s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got to do with it?."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10.1 (2019): 1-6.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concluded that a more rigid lamina network causes stochastic chromosome damage in the prophase of meiosis I, and that the resultant compromised oocytes are efficiently culled by the apoptotic machinery.”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2DC3-3EC1-4EB6-8C3A-DDC40CE80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Leaky SAC: </a:t>
            </a:r>
            <a:r>
              <a:rPr lang="en-US" sz="1200" dirty="0" smtClean="0"/>
              <a:t>(</a:t>
            </a:r>
            <a:r>
              <a:rPr lang="en-US" sz="1200" dirty="0" err="1" smtClean="0"/>
              <a:t>Gruhn</a:t>
            </a:r>
            <a:r>
              <a:rPr lang="en-US" sz="1200" dirty="0" smtClean="0"/>
              <a:t>+</a:t>
            </a:r>
            <a:r>
              <a:rPr lang="en-US" sz="1200" baseline="0" dirty="0" smtClean="0"/>
              <a:t> </a:t>
            </a:r>
            <a:r>
              <a:rPr lang="en-US" sz="1200" dirty="0" smtClean="0"/>
              <a:t>Hoffman 2019),</a:t>
            </a:r>
            <a:r>
              <a:rPr lang="en-US" sz="1200" baseline="0" dirty="0" smtClean="0"/>
              <a:t> </a:t>
            </a:r>
            <a:r>
              <a:rPr lang="en-US" sz="1200" dirty="0" smtClean="0"/>
              <a:t>Subramanian and </a:t>
            </a:r>
            <a:r>
              <a:rPr lang="en-US" sz="1200" dirty="0" err="1" smtClean="0"/>
              <a:t>Hochwagen</a:t>
            </a:r>
            <a:r>
              <a:rPr lang="en-US" sz="1200" dirty="0" smtClean="0"/>
              <a:t> 2014,</a:t>
            </a:r>
            <a:r>
              <a:rPr lang="en-US" sz="1200" baseline="0" dirty="0" smtClean="0"/>
              <a:t> </a:t>
            </a:r>
            <a:r>
              <a:rPr lang="en-US" sz="1200" dirty="0" smtClean="0"/>
              <a:t>Lane, S., &amp; </a:t>
            </a:r>
            <a:r>
              <a:rPr lang="en-US" sz="1200" dirty="0" err="1" smtClean="0"/>
              <a:t>Kauppi</a:t>
            </a:r>
            <a:r>
              <a:rPr lang="en-US" sz="1200" dirty="0" smtClean="0"/>
              <a:t>, L. (2019),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Marston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Wassmann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2017?</a:t>
            </a:r>
            <a:endParaRPr lang="en-US" sz="1200" b="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Fitness / efficiency of</a:t>
            </a:r>
            <a:r>
              <a:rPr lang="en-US" sz="1200" baseline="0" dirty="0" smtClean="0"/>
              <a:t> </a:t>
            </a:r>
            <a:r>
              <a:rPr lang="en-US" sz="1200" dirty="0" smtClean="0"/>
              <a:t>checkpoint</a:t>
            </a:r>
            <a:r>
              <a:rPr lang="en-US" sz="1200" baseline="0" dirty="0" smtClean="0"/>
              <a:t> constraint is how effectively it shuts down alleles that trigger checkpoint.  (that allele is removed from population) (I guess this is group level selection?)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B4D8-F735-4DA9-A77E-093F31710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0DD7-7CC5-470B-946E-C9835D64C8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0B30-3E73-4EDC-8B0F-A5900350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Heterochiasmy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34759"/>
              </p:ext>
            </p:extLst>
          </p:nvPr>
        </p:nvGraphicFramePr>
        <p:xfrm>
          <a:off x="838200" y="-565448"/>
          <a:ext cx="10515600" cy="655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84683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References</a:t>
                      </a:r>
                      <a:endParaRPr lang="en-US" sz="1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Typical Landscape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 compaction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Weaker female interference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Increased female within mouse variance</a:t>
                      </a:r>
                      <a:r>
                        <a:rPr lang="en-US" baseline="0" dirty="0" smtClean="0"/>
                        <a:t> for mlh1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584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Gamete selection</a:t>
                      </a:r>
                    </a:p>
                    <a:p>
                      <a:r>
                        <a:rPr lang="en-US" sz="1400" dirty="0" smtClean="0"/>
                        <a:t>(reduction</a:t>
                      </a:r>
                      <a:r>
                        <a:rPr lang="en-US" sz="1400" baseline="0" dirty="0" smtClean="0"/>
                        <a:t> principle)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Lenormand</a:t>
                      </a:r>
                      <a:r>
                        <a:rPr lang="en-US" sz="1800" dirty="0" smtClean="0"/>
                        <a:t> and </a:t>
                      </a:r>
                      <a:r>
                        <a:rPr lang="en-US" sz="1800" dirty="0" err="1" smtClean="0"/>
                        <a:t>Duthiel</a:t>
                      </a:r>
                      <a:r>
                        <a:rPr lang="en-US" sz="1800" dirty="0" smtClean="0"/>
                        <a:t> 2005 </a:t>
                      </a:r>
                    </a:p>
                    <a:p>
                      <a:r>
                        <a:rPr lang="en-US" sz="1800" dirty="0" err="1" smtClean="0"/>
                        <a:t>Trivers</a:t>
                      </a:r>
                      <a:r>
                        <a:rPr lang="en-US" sz="1800" dirty="0" smtClean="0"/>
                        <a:t> 1988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8468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SACE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Sardell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Kirkpatrick 2019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Maybe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7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</a:t>
                      </a:r>
                      <a:r>
                        <a:rPr lang="en-US" sz="1400" baseline="0" dirty="0" smtClean="0"/>
                        <a:t> locus</a:t>
                      </a:r>
                    </a:p>
                    <a:p>
                      <a:r>
                        <a:rPr lang="en-US" sz="1400" baseline="0" dirty="0" smtClean="0"/>
                        <a:t>(protection against drive systems)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Brandvain</a:t>
                      </a:r>
                      <a:r>
                        <a:rPr lang="en-US" sz="1800" baseline="0" dirty="0" smtClean="0"/>
                        <a:t> Coop 2012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Yes,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/>
                        <a:t>females generally</a:t>
                      </a:r>
                      <a:r>
                        <a:rPr lang="en-US" sz="1200" baseline="0" dirty="0" smtClean="0"/>
                        <a:t> higher RR and COs closer to centromeres)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(depends</a:t>
                      </a:r>
                      <a:r>
                        <a:rPr lang="en-US" sz="1800" baseline="0" dirty="0" smtClean="0"/>
                        <a:t> on the scale)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19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4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Spindle SAC differences</a:t>
                      </a:r>
                    </a:p>
                    <a:p>
                      <a:r>
                        <a:rPr lang="en-US" sz="1400" dirty="0" smtClean="0"/>
                        <a:t>(difference Checkpoints)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 et al 2019</a:t>
                      </a:r>
                    </a:p>
                    <a:p>
                      <a:r>
                        <a:rPr lang="en-US" sz="1200" dirty="0" smtClean="0"/>
                        <a:t>**Ross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Normark</a:t>
                      </a:r>
                      <a:r>
                        <a:rPr lang="en-US" sz="1200" baseline="0" dirty="0" smtClean="0"/>
                        <a:t> 2015  </a:t>
                      </a:r>
                      <a:r>
                        <a:rPr lang="en-US" sz="1200" baseline="0" dirty="0" err="1" smtClean="0"/>
                        <a:t>Manadhar</a:t>
                      </a:r>
                      <a:r>
                        <a:rPr lang="en-US" sz="1200" baseline="0" dirty="0" smtClean="0"/>
                        <a:t> et al 2005</a:t>
                      </a:r>
                    </a:p>
                    <a:p>
                      <a:r>
                        <a:rPr lang="en-US" sz="1200" baseline="0" dirty="0" err="1" smtClean="0"/>
                        <a:t>Scahtten</a:t>
                      </a:r>
                      <a:r>
                        <a:rPr lang="en-US" sz="1200" baseline="0" dirty="0" smtClean="0"/>
                        <a:t> Sun 2009</a:t>
                      </a:r>
                    </a:p>
                    <a:p>
                      <a:r>
                        <a:rPr lang="en-US" sz="1200" baseline="0" dirty="0" err="1" smtClean="0"/>
                        <a:t>Schuh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Ellenburg</a:t>
                      </a:r>
                      <a:r>
                        <a:rPr lang="en-US" sz="1200" baseline="0" dirty="0" smtClean="0"/>
                        <a:t> 2007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(Meiotic drive)</a:t>
                      </a:r>
                    </a:p>
                    <a:p>
                      <a:r>
                        <a:rPr lang="en-US" sz="1400" b="0" dirty="0" smtClean="0"/>
                        <a:t>Selfish centromere-</a:t>
                      </a:r>
                    </a:p>
                    <a:p>
                      <a:r>
                        <a:rPr lang="en-US" sz="1400" b="0" dirty="0" smtClean="0"/>
                        <a:t> MT – kinetochore attachment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7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8" y="-209293"/>
            <a:ext cx="10515600" cy="1325563"/>
          </a:xfrm>
        </p:spPr>
        <p:txBody>
          <a:bodyPr/>
          <a:lstStyle/>
          <a:p>
            <a:r>
              <a:rPr lang="en-US" dirty="0" smtClean="0"/>
              <a:t>Previous Models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8140" y="32443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Lucida Sans"/>
              </a:rPr>
              <a:t>chromatin remodeler HELLS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985324"/>
              </p:ext>
            </p:extLst>
          </p:nvPr>
        </p:nvGraphicFramePr>
        <p:xfrm>
          <a:off x="1162393" y="378787"/>
          <a:ext cx="850934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68"/>
                <a:gridCol w="1063668"/>
                <a:gridCol w="1063668"/>
                <a:gridCol w="1063668"/>
                <a:gridCol w="1177124"/>
                <a:gridCol w="950212"/>
                <a:gridCol w="1063668"/>
                <a:gridCol w="1063668"/>
              </a:tblGrid>
              <a:tr h="3044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Mechanism (indirect selection,</a:t>
                      </a:r>
                      <a:r>
                        <a:rPr lang="en-US" sz="1200" baseline="0" dirty="0" smtClean="0"/>
                        <a:t> mechanism)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female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Fit</a:t>
                      </a:r>
                    </a:p>
                    <a:p>
                      <a:r>
                        <a:rPr lang="en-US" sz="1200" dirty="0" err="1" smtClean="0"/>
                        <a:t>Anisogamous</a:t>
                      </a:r>
                      <a:r>
                        <a:rPr lang="en-US" sz="1200" baseline="0" dirty="0" smtClean="0"/>
                        <a:t> g</a:t>
                      </a:r>
                      <a:r>
                        <a:rPr lang="en-US" sz="1200" dirty="0" smtClean="0"/>
                        <a:t>amete</a:t>
                      </a:r>
                      <a:r>
                        <a:rPr lang="en-US" sz="1200" baseline="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Fits </a:t>
                      </a:r>
                      <a:r>
                        <a:rPr lang="en-US" sz="1200" dirty="0" err="1" smtClean="0"/>
                        <a:t>HetC</a:t>
                      </a:r>
                      <a:r>
                        <a:rPr lang="en-US" sz="120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References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/>
                </a:tc>
              </a:tr>
              <a:tr h="42623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Haploid</a:t>
                      </a:r>
                      <a:r>
                        <a:rPr lang="en-US" sz="1200" b="1" baseline="0" dirty="0" smtClean="0"/>
                        <a:t> selection</a:t>
                      </a:r>
                    </a:p>
                    <a:p>
                      <a:r>
                        <a:rPr lang="en-US" sz="1200" b="1" baseline="0" dirty="0" smtClean="0"/>
                        <a:t>and modified model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-Correlation</a:t>
                      </a:r>
                      <a:r>
                        <a:rPr lang="en-US" sz="1200" baseline="0" dirty="0" smtClean="0"/>
                        <a:t> with sperm competition and heterochiasmy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default RR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Reduced RR driven by sperm competition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Male/sperm</a:t>
                      </a:r>
                      <a:r>
                        <a:rPr lang="en-US" sz="1200" baseline="0" dirty="0" smtClean="0"/>
                        <a:t> have stronger selection pressure compared to eggs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 animals have female biased RR,</a:t>
                      </a:r>
                      <a:r>
                        <a:rPr lang="en-US" sz="1200" baseline="0" dirty="0" smtClean="0"/>
                        <a:t> holds for plants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Lenormand</a:t>
                      </a:r>
                      <a:r>
                        <a:rPr lang="en-US" sz="1200" dirty="0" smtClean="0"/>
                        <a:t> and </a:t>
                      </a:r>
                      <a:r>
                        <a:rPr lang="en-US" sz="1200" dirty="0" err="1" smtClean="0"/>
                        <a:t>Duthiel</a:t>
                      </a:r>
                      <a:r>
                        <a:rPr lang="en-US" sz="1200" dirty="0" smtClean="0"/>
                        <a:t> 2005 </a:t>
                      </a:r>
                    </a:p>
                    <a:p>
                      <a:r>
                        <a:rPr lang="en-US" sz="1200" dirty="0" err="1" smtClean="0"/>
                        <a:t>Trivers</a:t>
                      </a:r>
                      <a:r>
                        <a:rPr lang="en-US" sz="1200" dirty="0" smtClean="0"/>
                        <a:t> 1988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692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SACE</a:t>
                      </a:r>
                    </a:p>
                    <a:p>
                      <a:r>
                        <a:rPr lang="en-US" sz="1200" b="1" dirty="0" smtClean="0"/>
                        <a:t>Sexually antagonistic cis epistasis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-SA selection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Default Rec landscape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Lower RR and COs localized distal to centromeres, to keep SA gene blocks together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Males</a:t>
                      </a:r>
                      <a:r>
                        <a:rPr lang="en-US" sz="1200" baseline="0" dirty="0" smtClean="0"/>
                        <a:t> have more fitness variance due to SA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Predicts male telomere bias/ centromere suppression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Sardel</a:t>
                      </a:r>
                      <a:r>
                        <a:rPr lang="en-US" sz="1200" dirty="0" smtClean="0"/>
                        <a:t> Kirkpatrick 2019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158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locus driver</a:t>
                      </a:r>
                      <a:r>
                        <a:rPr lang="en-US" sz="1200" b="1" baseline="0" dirty="0" smtClean="0"/>
                        <a:t> system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Females evolve to disrupt meiotic drive systems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evo</a:t>
                      </a:r>
                      <a:r>
                        <a:rPr lang="en-US" sz="1200" baseline="0" dirty="0" smtClean="0"/>
                        <a:t> higher RR to break up drive systems</a:t>
                      </a:r>
                    </a:p>
                    <a:p>
                      <a:r>
                        <a:rPr lang="en-US" sz="1200" baseline="0" dirty="0" smtClean="0"/>
                        <a:t>(closer COs to centromeres and higher)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Default / male</a:t>
                      </a:r>
                      <a:r>
                        <a:rPr lang="en-US" sz="1200" baseline="0" dirty="0" smtClean="0"/>
                        <a:t> specific RR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meiotic drive only in asymmetrical cell division (oocytes)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females generally</a:t>
                      </a:r>
                      <a:r>
                        <a:rPr lang="en-US" sz="1200" baseline="0" dirty="0" smtClean="0"/>
                        <a:t> higher RR and COs closer to centromeres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Brandvain</a:t>
                      </a:r>
                      <a:r>
                        <a:rPr lang="en-US" sz="1200" baseline="0" dirty="0" smtClean="0"/>
                        <a:t> Coop 2012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Sex with drive, </a:t>
                      </a:r>
                    </a:p>
                    <a:p>
                      <a:r>
                        <a:rPr lang="en-US" sz="1200" dirty="0" smtClean="0"/>
                        <a:t>evolve</a:t>
                      </a:r>
                      <a:r>
                        <a:rPr lang="en-US" sz="1200" baseline="0" dirty="0" smtClean="0"/>
                        <a:t> higher RR  and closer to centromere to increases chances of breaking up drive systems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76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Female rate and drivers (MI)</a:t>
                      </a:r>
                      <a:r>
                        <a:rPr lang="en-US" sz="1200" b="1" baseline="0" dirty="0" smtClean="0"/>
                        <a:t> 1 locus model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Haig 2010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3273" y="1656861"/>
          <a:ext cx="975310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72"/>
                <a:gridCol w="1187472"/>
                <a:gridCol w="1314135"/>
                <a:gridCol w="1314135"/>
                <a:gridCol w="1314135"/>
                <a:gridCol w="1060811"/>
                <a:gridCol w="1187472"/>
                <a:gridCol w="1187472"/>
              </a:tblGrid>
              <a:tr h="3044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Mechanism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female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Anisogamous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Gamete</a:t>
                      </a:r>
                      <a:r>
                        <a:rPr lang="en-US" sz="1200" baseline="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HetC</a:t>
                      </a:r>
                      <a:r>
                        <a:rPr lang="en-US" sz="120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/>
                </a:tc>
              </a:tr>
              <a:tr h="9852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Membrane differences by Temp</a:t>
                      </a:r>
                    </a:p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Or </a:t>
                      </a:r>
                      <a:r>
                        <a:rPr lang="en-US" sz="1200" b="1" dirty="0" err="1" smtClean="0"/>
                        <a:t>chrm</a:t>
                      </a:r>
                      <a:r>
                        <a:rPr lang="en-US" sz="1200" b="1" dirty="0" smtClean="0"/>
                        <a:t> axis / SC</a:t>
                      </a:r>
                      <a:r>
                        <a:rPr lang="en-US" sz="1200" b="1" baseline="0" dirty="0" smtClean="0"/>
                        <a:t> differences by temp</a:t>
                      </a:r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Membrane</a:t>
                      </a:r>
                      <a:r>
                        <a:rPr lang="en-US" sz="1200" baseline="0" dirty="0" smtClean="0"/>
                        <a:t> or phase separated structures in meiosis (NE, RPM , SC), have difference stiffness at difference temperatures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Higher temp at gonad devo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less stiff NE and/or chromosome axis</a:t>
                      </a:r>
                    </a:p>
                    <a:p>
                      <a:endParaRPr lang="en-US" sz="1200" baseline="0" dirty="0" smtClean="0"/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baseline="0" dirty="0" smtClean="0"/>
                        <a:t>Longer axis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Lower</a:t>
                      </a:r>
                      <a:r>
                        <a:rPr lang="en-US" sz="1200" baseline="0" dirty="0" smtClean="0"/>
                        <a:t> temp – stiffer </a:t>
                      </a:r>
                    </a:p>
                    <a:p>
                      <a:r>
                        <a:rPr lang="en-US" sz="1200" baseline="0" dirty="0" smtClean="0"/>
                        <a:t>Shorter propagation of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 Mammals- oocytes devo at higher temp</a:t>
                      </a:r>
                    </a:p>
                    <a:p>
                      <a:r>
                        <a:rPr lang="en-US" sz="1200" dirty="0" smtClean="0"/>
                        <a:t>Sperm devo at lower temp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(Temperature dependent sex determination?)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</a:p>
                    <a:p>
                      <a:r>
                        <a:rPr lang="en-US" sz="1200" dirty="0" smtClean="0"/>
                        <a:t>Temperature effects</a:t>
                      </a:r>
                      <a:r>
                        <a:rPr lang="en-US" sz="1200" baseline="0" dirty="0" smtClean="0"/>
                        <a:t> on RR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Plough 1917;</a:t>
                      </a:r>
                    </a:p>
                    <a:p>
                      <a:r>
                        <a:rPr lang="fr-F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Plough</a:t>
                      </a:r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1921;</a:t>
                      </a:r>
                    </a:p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Phillips et al. 2015</a:t>
                      </a:r>
                    </a:p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Miles 2004?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-Crocodiles</a:t>
                      </a:r>
                    </a:p>
                    <a:p>
                      <a:r>
                        <a:rPr lang="en-US" sz="1200" dirty="0" smtClean="0"/>
                        <a:t> -</a:t>
                      </a:r>
                      <a:r>
                        <a:rPr lang="en-US" sz="1200" dirty="0" err="1" smtClean="0"/>
                        <a:t>HetC</a:t>
                      </a:r>
                      <a:r>
                        <a:rPr lang="en-US" sz="1200" baseline="0" dirty="0" smtClean="0"/>
                        <a:t> will be greater in species with different temperatures of gamete development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692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Cell volume and homolog pairing</a:t>
                      </a:r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 bouquet stage </a:t>
                      </a:r>
                      <a:r>
                        <a:rPr lang="en-US" sz="1200" dirty="0" err="1" smtClean="0"/>
                        <a:t>chrms</a:t>
                      </a:r>
                      <a:r>
                        <a:rPr lang="en-US" sz="1200" dirty="0" smtClean="0"/>
                        <a:t> need space</a:t>
                      </a:r>
                      <a:r>
                        <a:rPr lang="en-US" sz="1200" baseline="0" dirty="0" smtClean="0"/>
                        <a:t> during the RPM for correct homologs to pair and ectopic associations to be shaken out.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Larger cell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vol</a:t>
                      </a:r>
                      <a:r>
                        <a:rPr lang="en-US" sz="1200" baseline="0" dirty="0" smtClean="0"/>
                        <a:t> requires longer axis to tether telomeres NE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Smaller cell </a:t>
                      </a:r>
                      <a:r>
                        <a:rPr lang="en-US" sz="1200" dirty="0" err="1" smtClean="0"/>
                        <a:t>vol</a:t>
                      </a:r>
                      <a:r>
                        <a:rPr lang="en-US" sz="1200" dirty="0" smtClean="0"/>
                        <a:t> drive shorter axis to reach NE and axis length is limited so ectopic pairing</a:t>
                      </a:r>
                      <a:r>
                        <a:rPr lang="en-US" sz="1200" baseline="0" dirty="0" smtClean="0"/>
                        <a:t> can come apart.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Oocytes</a:t>
                      </a:r>
                      <a:r>
                        <a:rPr lang="en-US" sz="1200" baseline="0" dirty="0" smtClean="0"/>
                        <a:t> larger than spermatocytes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Females usually</a:t>
                      </a:r>
                      <a:r>
                        <a:rPr lang="en-US" sz="1200" baseline="0" dirty="0" smtClean="0"/>
                        <a:t> have longer </a:t>
                      </a:r>
                      <a:r>
                        <a:rPr lang="en-US" sz="1200" baseline="0" dirty="0" err="1" smtClean="0"/>
                        <a:t>chrm</a:t>
                      </a:r>
                      <a:r>
                        <a:rPr lang="en-US" sz="1200" baseline="0" dirty="0" smtClean="0"/>
                        <a:t> axis / SC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-Wallace and Fung 2019</a:t>
                      </a:r>
                      <a:endParaRPr lang="en-US" sz="1200" baseline="0" dirty="0" smtClean="0"/>
                    </a:p>
                    <a:p>
                      <a:r>
                        <a:rPr lang="en-US" sz="1200" b="1" dirty="0" smtClean="0"/>
                        <a:t>Campos-Ramos 2009 (fish SC), some fish do not have longer SC</a:t>
                      </a:r>
                      <a:r>
                        <a:rPr lang="en-US" sz="1200" b="1" baseline="0" dirty="0" smtClean="0"/>
                        <a:t> in female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Positive correlation with cell volume -&gt; axis length -&gt; RR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378" y="0"/>
            <a:ext cx="10515600" cy="1325563"/>
          </a:xfrm>
        </p:spPr>
        <p:txBody>
          <a:bodyPr/>
          <a:lstStyle/>
          <a:p>
            <a:r>
              <a:rPr lang="en-US" dirty="0" smtClean="0"/>
              <a:t>Prophase based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7820"/>
              </p:ext>
            </p:extLst>
          </p:nvPr>
        </p:nvGraphicFramePr>
        <p:xfrm>
          <a:off x="413220" y="1325563"/>
          <a:ext cx="11183035" cy="812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620"/>
                <a:gridCol w="1215620"/>
                <a:gridCol w="1215620"/>
                <a:gridCol w="1215620"/>
                <a:gridCol w="1345285"/>
                <a:gridCol w="1359233"/>
                <a:gridCol w="1343891"/>
                <a:gridCol w="2272146"/>
              </a:tblGrid>
              <a:tr h="530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Mechanism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female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Evo</a:t>
                      </a:r>
                      <a:r>
                        <a:rPr lang="en-US" sz="1200" dirty="0" smtClean="0"/>
                        <a:t> prediction</a:t>
                      </a:r>
                      <a:r>
                        <a:rPr lang="en-US" sz="1200" baseline="0" dirty="0" smtClean="0"/>
                        <a:t> for 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Anisogamous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Gamete</a:t>
                      </a:r>
                      <a:r>
                        <a:rPr lang="en-US" sz="1200" baseline="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HetC</a:t>
                      </a:r>
                      <a:r>
                        <a:rPr lang="en-US" sz="120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notes</a:t>
                      </a:r>
                      <a:endParaRPr lang="en-US" sz="1200" b="1" dirty="0"/>
                    </a:p>
                  </a:txBody>
                  <a:tcPr/>
                </a:tc>
              </a:tr>
              <a:tr h="8692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Selection</a:t>
                      </a:r>
                      <a:r>
                        <a:rPr lang="en-US" sz="1200" b="1" baseline="0" dirty="0" smtClean="0"/>
                        <a:t> on bivalent structure (via spindle or SAC)</a:t>
                      </a:r>
                    </a:p>
                    <a:p>
                      <a:endParaRPr lang="en-US" sz="1200" b="1" baseline="0" dirty="0" smtClean="0"/>
                    </a:p>
                    <a:p>
                      <a:r>
                        <a:rPr lang="en-US" sz="1200" b="1" baseline="0" dirty="0" smtClean="0"/>
                        <a:t>Metaphase spindle</a:t>
                      </a:r>
                      <a:endParaRPr lang="en-U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Metaphase</a:t>
                      </a:r>
                      <a:r>
                        <a:rPr lang="en-US" sz="1200" baseline="0" dirty="0" smtClean="0"/>
                        <a:t> b</a:t>
                      </a:r>
                      <a:r>
                        <a:rPr lang="en-US" sz="1200" dirty="0" smtClean="0"/>
                        <a:t>ivalent structure is</a:t>
                      </a:r>
                      <a:r>
                        <a:rPr lang="en-US" sz="1200" baseline="0" dirty="0" smtClean="0"/>
                        <a:t> target of selection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Relaxed selection on </a:t>
                      </a:r>
                      <a:r>
                        <a:rPr lang="en-US" sz="1200" baseline="0" dirty="0" err="1" smtClean="0"/>
                        <a:t>biv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str</a:t>
                      </a:r>
                      <a:endParaRPr lang="en-US" sz="1200" baseline="0" dirty="0" smtClean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200" baseline="0" dirty="0" smtClean="0"/>
                        <a:t>more bivalent classes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200" baseline="0" dirty="0" smtClean="0"/>
                        <a:t>Variable CO position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200" baseline="0" dirty="0" smtClean="0"/>
                        <a:t>Weaker interference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Purifying selection 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biv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str</a:t>
                      </a:r>
                      <a:endParaRPr lang="en-US" sz="1200" dirty="0" smtClean="0"/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 smtClean="0"/>
                        <a:t>Fewer bivalent classes (1CO and 2CO)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 smtClean="0"/>
                        <a:t>Restricted CO positions (middle and ends)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 smtClean="0"/>
                        <a:t>Stronger interference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Acentrosome</a:t>
                      </a:r>
                      <a:r>
                        <a:rPr lang="en-US" sz="1200" baseline="0" dirty="0" smtClean="0"/>
                        <a:t> spindle in females (universal)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Acentrosomic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centrosomic</a:t>
                      </a:r>
                      <a:r>
                        <a:rPr lang="en-US" sz="1200" baseline="0" dirty="0" smtClean="0"/>
                        <a:t> spindles are universal in oocytes and spermatocytes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Uniform CO distribution</a:t>
                      </a:r>
                      <a:r>
                        <a:rPr lang="en-US" sz="1200" baseline="0" dirty="0" smtClean="0"/>
                        <a:t> in females, highly localized (male) </a:t>
                      </a:r>
                    </a:p>
                    <a:p>
                      <a:r>
                        <a:rPr lang="en-US" sz="1200" baseline="0" dirty="0" smtClean="0"/>
                        <a:t>-</a:t>
                      </a:r>
                      <a:r>
                        <a:rPr lang="en-US" sz="1200" baseline="0" dirty="0" err="1" smtClean="0"/>
                        <a:t>Telomeric</a:t>
                      </a:r>
                      <a:r>
                        <a:rPr lang="en-US" sz="1200" baseline="0" dirty="0" smtClean="0"/>
                        <a:t> bias across most chromosomes</a:t>
                      </a:r>
                    </a:p>
                    <a:p>
                      <a:r>
                        <a:rPr lang="en-US" sz="1200" baseline="0" dirty="0" smtClean="0"/>
                        <a:t>-More 0CO in females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 et al 2019</a:t>
                      </a:r>
                    </a:p>
                    <a:p>
                      <a:r>
                        <a:rPr lang="en-US" sz="1200" dirty="0" smtClean="0"/>
                        <a:t>**Ross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Normark</a:t>
                      </a:r>
                      <a:r>
                        <a:rPr lang="en-US" sz="1200" baseline="0" dirty="0" smtClean="0"/>
                        <a:t> 2015  </a:t>
                      </a:r>
                      <a:r>
                        <a:rPr lang="en-US" sz="1200" baseline="0" dirty="0" err="1" smtClean="0"/>
                        <a:t>Manadhar</a:t>
                      </a:r>
                      <a:r>
                        <a:rPr lang="en-US" sz="1200" baseline="0" dirty="0" smtClean="0"/>
                        <a:t> et al 2005</a:t>
                      </a:r>
                    </a:p>
                    <a:p>
                      <a:r>
                        <a:rPr lang="en-US" sz="1200" baseline="0" dirty="0" err="1" smtClean="0"/>
                        <a:t>Scahtten</a:t>
                      </a:r>
                      <a:r>
                        <a:rPr lang="en-US" sz="1200" baseline="0" dirty="0" smtClean="0"/>
                        <a:t> Sun 2009</a:t>
                      </a:r>
                    </a:p>
                    <a:p>
                      <a:r>
                        <a:rPr lang="en-US" sz="1200" baseline="0" dirty="0" err="1" smtClean="0"/>
                        <a:t>Schuh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Ellenburg</a:t>
                      </a:r>
                      <a:r>
                        <a:rPr lang="en-US" sz="1200" baseline="0" dirty="0" smtClean="0"/>
                        <a:t> 2007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</a:t>
                      </a:r>
                      <a:r>
                        <a:rPr lang="en-US" sz="1200" baseline="0" dirty="0" smtClean="0"/>
                        <a:t> divergence of RR across species in males</a:t>
                      </a:r>
                    </a:p>
                    <a:p>
                      <a:r>
                        <a:rPr lang="en-US" sz="1200" baseline="0" dirty="0" smtClean="0"/>
                        <a:t>(opportunity for directional selection)</a:t>
                      </a:r>
                    </a:p>
                    <a:p>
                      <a:endParaRPr lang="en-US" sz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Doesn’t necessarily predict higher RR</a:t>
                      </a:r>
                      <a:r>
                        <a:rPr lang="en-US" sz="1200" baseline="0" dirty="0" smtClean="0"/>
                        <a:t> in females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3748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(Meiotic drive)</a:t>
                      </a:r>
                    </a:p>
                    <a:p>
                      <a:r>
                        <a:rPr lang="en-US" sz="1200" b="1" dirty="0" smtClean="0"/>
                        <a:t>Selfish centromere-</a:t>
                      </a:r>
                    </a:p>
                    <a:p>
                      <a:r>
                        <a:rPr lang="en-US" sz="1200" b="1" dirty="0" smtClean="0"/>
                        <a:t> MT – kinetochore attachment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Driving</a:t>
                      </a:r>
                      <a:r>
                        <a:rPr lang="en-US" sz="1200" baseline="0" dirty="0" smtClean="0"/>
                        <a:t> centromeres destabilize MT-KT attachment (tension) and rotate to egg side of spindle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Selfish</a:t>
                      </a:r>
                      <a:r>
                        <a:rPr lang="en-US" sz="1200" baseline="0" dirty="0" smtClean="0"/>
                        <a:t> centromeres detach MT-KT increase lack of tension across bivalent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-If metaphase delayed driving centromeres rotate to egg side and increase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-If metaphase not delayed, driving centromeres less successful</a:t>
                      </a:r>
                      <a:r>
                        <a:rPr lang="en-US" sz="1200" baseline="0" dirty="0"/>
                        <a:t>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-Detaching MT-KT, lack of tension bivalents trigger SAC (apoptosis)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-Male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segregation distorters</a:t>
                      </a:r>
                      <a:r>
                        <a:rPr lang="en-US" sz="1200" baseline="0" dirty="0" smtClean="0"/>
                        <a:t> act post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 meiotic drive systems</a:t>
                      </a:r>
                      <a:r>
                        <a:rPr lang="en-US" sz="1200" baseline="0" dirty="0" smtClean="0"/>
                        <a:t> rely on asymmetric division, mostly unique to eggs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No direct effect</a:t>
                      </a:r>
                      <a:r>
                        <a:rPr lang="en-US" sz="1200" baseline="0" dirty="0" smtClean="0"/>
                        <a:t> on 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Akera</a:t>
                      </a:r>
                      <a:r>
                        <a:rPr lang="en-US" sz="1200" dirty="0" smtClean="0"/>
                        <a:t> et al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driving centromeres are at high</a:t>
                      </a:r>
                      <a:r>
                        <a:rPr lang="en-US" sz="1200" baseline="0" dirty="0" smtClean="0"/>
                        <a:t> frequency (or linked to deleterious alleles), less effective female SAC could be adaptive</a:t>
                      </a:r>
                    </a:p>
                  </a:txBody>
                  <a:tcPr/>
                </a:tc>
              </a:tr>
              <a:tr h="63748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Age degradation of cohesion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?reduced chromatid</a:t>
                      </a:r>
                      <a:r>
                        <a:rPr lang="en-US" sz="1200" baseline="0" dirty="0" smtClean="0"/>
                        <a:t> interference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Oocytes</a:t>
                      </a:r>
                      <a:r>
                        <a:rPr lang="en-US" sz="1200" baseline="0" dirty="0" smtClean="0"/>
                        <a:t> with more COs have more stable bivalents and not affected by age-related lose of </a:t>
                      </a:r>
                      <a:r>
                        <a:rPr lang="en-US" sz="1200" baseline="0" dirty="0" err="1" smtClean="0"/>
                        <a:t>cohesin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Longer arrest in oocytes</a:t>
                      </a:r>
                      <a:r>
                        <a:rPr lang="en-US" sz="1200" baseline="0" dirty="0" smtClean="0"/>
                        <a:t> associated with cohesion loss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? reduced chromatid</a:t>
                      </a:r>
                      <a:r>
                        <a:rPr lang="en-US" sz="1200" baseline="0" dirty="0" smtClean="0"/>
                        <a:t> interference, more cohesion across 4 chromatids, (improve – tension)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 age arrest and cohesion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Male specific</a:t>
                      </a:r>
                      <a:r>
                        <a:rPr lang="en-US" sz="1200" baseline="0" dirty="0" smtClean="0"/>
                        <a:t> r</a:t>
                      </a:r>
                      <a:r>
                        <a:rPr lang="en-US" sz="1200" dirty="0" smtClean="0"/>
                        <a:t>ec landscape evolves</a:t>
                      </a:r>
                      <a:r>
                        <a:rPr lang="en-US" sz="1200" baseline="0" dirty="0" smtClean="0"/>
                        <a:t> (via indirect selection)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Mammals-</a:t>
                      </a:r>
                      <a:r>
                        <a:rPr lang="en-US" sz="1200" baseline="0" dirty="0" smtClean="0"/>
                        <a:t> eggs are arrest stages can be decades. Positive </a:t>
                      </a:r>
                      <a:r>
                        <a:rPr lang="en-US" sz="1200" baseline="0" dirty="0" err="1" smtClean="0"/>
                        <a:t>corr</a:t>
                      </a:r>
                      <a:r>
                        <a:rPr lang="en-US" sz="1200" baseline="0" dirty="0" smtClean="0"/>
                        <a:t> with fertility of older females and RR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 Cohesion degradation may not necessarily</a:t>
                      </a:r>
                      <a:r>
                        <a:rPr lang="en-US" sz="1200" baseline="0" dirty="0" smtClean="0"/>
                        <a:t> select for more RR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Hassold</a:t>
                      </a:r>
                      <a:r>
                        <a:rPr lang="en-US" sz="1200" dirty="0" smtClean="0"/>
                        <a:t> Hunt papers</a:t>
                      </a:r>
                    </a:p>
                    <a:p>
                      <a:r>
                        <a:rPr lang="en-US" sz="1200" dirty="0" err="1" smtClean="0"/>
                        <a:t>Schuh</a:t>
                      </a:r>
                      <a:r>
                        <a:rPr lang="en-US" sz="12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8937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Metaphase based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9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1487</Words>
  <Application>Microsoft Office PowerPoint</Application>
  <PresentationFormat>Widescreen</PresentationFormat>
  <Paragraphs>261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</vt:lpstr>
      <vt:lpstr>Office Theme</vt:lpstr>
      <vt:lpstr>Heterochiasmy Models</vt:lpstr>
      <vt:lpstr>PowerPoint Presentation</vt:lpstr>
      <vt:lpstr>PowerPoint Presentation</vt:lpstr>
      <vt:lpstr>Previous Models</vt:lpstr>
      <vt:lpstr>Prophase based models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Heterochiasmy Models</dc:title>
  <dc:creator>PETERSON, APRIL L</dc:creator>
  <cp:lastModifiedBy>PETERSON, APRIL L</cp:lastModifiedBy>
  <cp:revision>17</cp:revision>
  <dcterms:created xsi:type="dcterms:W3CDTF">2019-10-07T19:02:18Z</dcterms:created>
  <dcterms:modified xsi:type="dcterms:W3CDTF">2020-03-04T23:58:48Z</dcterms:modified>
</cp:coreProperties>
</file>