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7" r:id="rId4"/>
    <p:sldId id="271" r:id="rId5"/>
    <p:sldId id="277" r:id="rId6"/>
    <p:sldId id="278" r:id="rId7"/>
    <p:sldId id="276" r:id="rId8"/>
    <p:sldId id="265" r:id="rId9"/>
    <p:sldId id="257" r:id="rId10"/>
    <p:sldId id="275" r:id="rId11"/>
    <p:sldId id="273" r:id="rId12"/>
    <p:sldId id="274" r:id="rId13"/>
    <p:sldId id="260" r:id="rId14"/>
    <p:sldId id="272" r:id="rId15"/>
    <p:sldId id="269" r:id="rId16"/>
    <p:sldId id="270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3011" autoAdjust="0"/>
  </p:normalViewPr>
  <p:slideViewPr>
    <p:cSldViewPr snapToGrid="0">
      <p:cViewPr varScale="1">
        <p:scale>
          <a:sx n="53" d="100"/>
          <a:sy n="53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90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b="1" dirty="0" err="1" smtClean="0"/>
              <a:t>deBoer</a:t>
            </a:r>
            <a:r>
              <a:rPr lang="en-US" b="1" baseline="0" dirty="0" smtClean="0"/>
              <a:t> Summary:</a:t>
            </a:r>
          </a:p>
          <a:p>
            <a:endParaRPr lang="en-US" baseline="0" dirty="0" smtClean="0"/>
          </a:p>
          <a:p>
            <a:r>
              <a:rPr lang="en-US" dirty="0" smtClean="0"/>
              <a:t>MSH4, in WT and Sycp1 -/-.  (found 2 classes of COs / two types of interference). Used FISH for </a:t>
            </a:r>
            <a:r>
              <a:rPr lang="en-US" dirty="0" err="1" smtClean="0"/>
              <a:t>chrms</a:t>
            </a:r>
            <a:r>
              <a:rPr lang="en-US" dirty="0" smtClean="0"/>
              <a:t> 1,2,18,19; calculated gamma distribution from </a:t>
            </a:r>
            <a:r>
              <a:rPr lang="en-US" dirty="0" err="1" smtClean="0"/>
              <a:t>chrm</a:t>
            </a:r>
            <a:r>
              <a:rPr lang="en-US" dirty="0" smtClean="0"/>
              <a:t> specific intervals</a:t>
            </a:r>
          </a:p>
          <a:p>
            <a:endParaRPr lang="en-US" dirty="0" smtClean="0"/>
          </a:p>
          <a:p>
            <a:r>
              <a:rPr lang="en-US" dirty="0" smtClean="0"/>
              <a:t>Interference much stronger</a:t>
            </a:r>
            <a:r>
              <a:rPr lang="en-US" baseline="0" dirty="0" smtClean="0"/>
              <a:t> for MLH1 in pachytene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 --- ?</a:t>
            </a:r>
          </a:p>
          <a:p>
            <a:r>
              <a:rPr lang="en-US" baseline="0" dirty="0" smtClean="0"/>
              <a:t>(the density of MLH1 on SC-AE is more dense in males than females)</a:t>
            </a:r>
          </a:p>
          <a:p>
            <a:endParaRPr lang="en-US" baseline="0" dirty="0" smtClean="0"/>
          </a:p>
          <a:p>
            <a:r>
              <a:rPr lang="en-US" dirty="0" smtClean="0"/>
              <a:t>Male – short </a:t>
            </a:r>
            <a:r>
              <a:rPr lang="en-US" dirty="0" err="1" smtClean="0"/>
              <a:t>chrms</a:t>
            </a:r>
            <a:r>
              <a:rPr lang="en-US" dirty="0" smtClean="0"/>
              <a:t> had strong medial placement of MLH1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(Can I access these data?)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 / gamma curves are on the top --- don’t think any are female?</a:t>
            </a:r>
          </a:p>
          <a:p>
            <a:endParaRPr lang="en-US" dirty="0" smtClean="0"/>
          </a:p>
          <a:p>
            <a:r>
              <a:rPr lang="en-US" dirty="0" smtClean="0"/>
              <a:t>(Should I try to remake these cumulative foci plots?)  --- smaller</a:t>
            </a:r>
            <a:r>
              <a:rPr lang="en-US" baseline="0" dirty="0" smtClean="0"/>
              <a:t> square </a:t>
            </a:r>
            <a:r>
              <a:rPr lang="en-US" dirty="0" smtClean="0"/>
              <a:t>curve plots are there are all</a:t>
            </a:r>
            <a:r>
              <a:rPr lang="en-US" baseline="0" dirty="0" smtClean="0"/>
              <a:t> </a:t>
            </a:r>
            <a:r>
              <a:rPr lang="en-US" b="1" baseline="0" dirty="0" smtClean="0"/>
              <a:t>distance to cent</a:t>
            </a:r>
            <a:r>
              <a:rPr lang="en-US" b="0" baseline="0" dirty="0" smtClean="0"/>
              <a:t> (do these pool foci from the same </a:t>
            </a:r>
            <a:r>
              <a:rPr lang="en-US" b="0" baseline="0" dirty="0" err="1" smtClean="0"/>
              <a:t>biv</a:t>
            </a:r>
            <a:r>
              <a:rPr lang="en-US" b="0" baseline="0" dirty="0" smtClean="0"/>
              <a:t>?!)</a:t>
            </a:r>
            <a:endParaRPr lang="en-US" b="0" dirty="0" smtClean="0"/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foci along bivalents.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Shape of gamma distributions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 values. The average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equals 10 for all distributions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shown. As  increases, the very short and very long distances become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sparser, and the distributions become narrower and more symmetrical.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histograms of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in spermatocytes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bars), the best fit of the observed distances to the gamma distribution  (red curves), the  value for which the best fit was obtained (ˆ ),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expected if there were no interference (i.e., 1; blue curves).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were binned for representation only;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fits to the gamma distribution are based on the exact,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unbinned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Figs. 5 and 6 show histograms of all data sets.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Distribution of foci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bivalents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Shown are the cumulative frequencies of foci as a function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distance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centromeric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 (wild type) or AE 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are expressed as percentage of the length of the SC AE on which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was located.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numbers of foci on which the curves are based are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the upper left corners, and the chromosome numbers are shown in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right corners of the graphs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uniform distribution of foci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a straight line from the lower left to the upper right corner of the graph.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 male; F, female;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wild type; 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gwRR</a:t>
            </a:r>
            <a:r>
              <a:rPr lang="en-US" dirty="0" smtClean="0"/>
              <a:t> evolution is facilitated through </a:t>
            </a:r>
            <a:r>
              <a:rPr lang="en-US" dirty="0" err="1" smtClean="0"/>
              <a:t>chrm</a:t>
            </a:r>
            <a:r>
              <a:rPr lang="en-US" dirty="0" smtClean="0"/>
              <a:t> levels)</a:t>
            </a:r>
          </a:p>
          <a:p>
            <a:endParaRPr lang="en-US" dirty="0" smtClean="0"/>
          </a:p>
          <a:p>
            <a:r>
              <a:rPr lang="en-US" dirty="0" smtClean="0"/>
              <a:t>(what about the female findings:  G, MSM,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for these data …. ./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to illustrate the Bivalent Data </a:t>
            </a:r>
          </a:p>
          <a:p>
            <a:endParaRPr lang="en-US" dirty="0" smtClean="0"/>
          </a:p>
          <a:p>
            <a:r>
              <a:rPr lang="en-US" dirty="0" smtClean="0"/>
              <a:t>Almost all</a:t>
            </a:r>
            <a:r>
              <a:rPr lang="en-US" baseline="0" dirty="0" smtClean="0"/>
              <a:t> the mice used in the MLH1 data set – have Bivalent observations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</a:t>
            </a:r>
            <a:r>
              <a:rPr lang="en-US" dirty="0" smtClean="0"/>
              <a:t>questions</a:t>
            </a:r>
          </a:p>
          <a:p>
            <a:endParaRPr lang="en-US" dirty="0" smtClean="0"/>
          </a:p>
          <a:p>
            <a:r>
              <a:rPr lang="en-US" dirty="0" smtClean="0"/>
              <a:t>Walk</a:t>
            </a:r>
            <a:r>
              <a:rPr lang="en-US" baseline="0" dirty="0" smtClean="0"/>
              <a:t> through these predictions: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2 are well supported by the literature, while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there is only 1 paper I could find with cytological data for interfocal distance for both sexes.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r>
              <a:rPr lang="en-US" baseline="0" dirty="0" smtClean="0"/>
              <a:t> work, use the same equations as for the MLH1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-- use mouse averages, for the single bivalent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12.2.20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591"/>
          <a:stretch/>
        </p:blipFill>
        <p:spPr>
          <a:xfrm>
            <a:off x="237926" y="1471309"/>
            <a:ext cx="3033369" cy="4070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2122"/>
          <a:stretch/>
        </p:blipFill>
        <p:spPr>
          <a:xfrm>
            <a:off x="3438546" y="1445183"/>
            <a:ext cx="2985466" cy="409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63" y="1191071"/>
            <a:ext cx="5480377" cy="463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608" y="5792663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 means, for raw IFD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4320" y="582180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 mean greater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 Threshold for the males, not in the females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93429" y="4415246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86"/>
          <a:stretch/>
        </p:blipFill>
        <p:spPr bwMode="auto">
          <a:xfrm>
            <a:off x="374380" y="1905318"/>
            <a:ext cx="2954036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74" y="1690688"/>
            <a:ext cx="5346691" cy="398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9"/>
          <a:stretch/>
        </p:blipFill>
        <p:spPr bwMode="auto">
          <a:xfrm>
            <a:off x="3657957" y="1905318"/>
            <a:ext cx="2669692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000821" y="4488398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not as strict --- in ‘low’ rec </a:t>
            </a:r>
            <a:r>
              <a:rPr lang="en-US" dirty="0" err="1" smtClean="0"/>
              <a:t>straions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3"/>
          <a:stretch/>
        </p:blipFill>
        <p:spPr bwMode="auto">
          <a:xfrm>
            <a:off x="0" y="1330227"/>
            <a:ext cx="3162300" cy="4352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2"/>
          <a:stretch/>
        </p:blipFill>
        <p:spPr bwMode="auto">
          <a:xfrm>
            <a:off x="3488153" y="1489612"/>
            <a:ext cx="3133725" cy="4193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31" y="1815391"/>
            <a:ext cx="492315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81150" y="5693386"/>
            <a:ext cx="9179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rec males: Sharpe threshold of normalized IFDs ~ 30%</a:t>
            </a:r>
          </a:p>
          <a:p>
            <a:pPr algn="ctr"/>
            <a:r>
              <a:rPr lang="en-US" dirty="0" smtClean="0"/>
              <a:t>Females: enrichment of shorter normalized IFDs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(illustrate strange results for sex difference in interference?)n</a:t>
            </a:r>
          </a:p>
          <a:p>
            <a:r>
              <a:rPr lang="en-US" dirty="0" smtClean="0"/>
              <a:t>Strange coefficients 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DeBoer</a:t>
            </a:r>
            <a:r>
              <a:rPr lang="en-US" dirty="0" smtClean="0"/>
              <a:t> et al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417"/>
          <a:stretch/>
        </p:blipFill>
        <p:spPr>
          <a:xfrm>
            <a:off x="0" y="1648717"/>
            <a:ext cx="5549578" cy="5209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456"/>
          <a:stretch/>
        </p:blipFill>
        <p:spPr>
          <a:xfrm>
            <a:off x="7264561" y="-416894"/>
            <a:ext cx="4089239" cy="727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578" y="0"/>
            <a:ext cx="1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foci upper left,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5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077" y="5199016"/>
            <a:ext cx="278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</a:t>
            </a:r>
            <a:r>
              <a:rPr lang="en-US" sz="2400" dirty="0" smtClean="0"/>
              <a:t>nter-</a:t>
            </a:r>
          </a:p>
          <a:p>
            <a:r>
              <a:rPr lang="en-US" sz="2400" b="1" dirty="0"/>
              <a:t>F</a:t>
            </a:r>
            <a:r>
              <a:rPr lang="en-US" sz="2400" dirty="0" smtClean="0"/>
              <a:t>ocal</a:t>
            </a:r>
          </a:p>
          <a:p>
            <a:r>
              <a:rPr lang="en-US" sz="2400" b="1" dirty="0" smtClean="0"/>
              <a:t>D</a:t>
            </a:r>
            <a:r>
              <a:rPr lang="en-US" sz="2400" dirty="0" smtClean="0"/>
              <a:t>istance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0994" y="5423641"/>
            <a:ext cx="1263126" cy="926500"/>
            <a:chOff x="9883992" y="4615448"/>
            <a:chExt cx="1263126" cy="926500"/>
          </a:xfrm>
        </p:grpSpPr>
        <p:sp>
          <p:nvSpPr>
            <p:cNvPr id="6" name="Freeform 5"/>
            <p:cNvSpPr/>
            <p:nvPr/>
          </p:nvSpPr>
          <p:spPr>
            <a:xfrm rot="10955890">
              <a:off x="9883992" y="4763016"/>
              <a:ext cx="1263126" cy="778932"/>
            </a:xfrm>
            <a:custGeom>
              <a:avLst/>
              <a:gdLst>
                <a:gd name="connsiteX0" fmla="*/ 0 w 1263126"/>
                <a:gd name="connsiteY0" fmla="*/ 0 h 778932"/>
                <a:gd name="connsiteX1" fmla="*/ 330740 w 1263126"/>
                <a:gd name="connsiteY1" fmla="*/ 680936 h 778932"/>
                <a:gd name="connsiteX2" fmla="*/ 836579 w 1263126"/>
                <a:gd name="connsiteY2" fmla="*/ 778212 h 778932"/>
                <a:gd name="connsiteX3" fmla="*/ 1225685 w 1263126"/>
                <a:gd name="connsiteY3" fmla="*/ 719847 h 778932"/>
                <a:gd name="connsiteX4" fmla="*/ 1225685 w 1263126"/>
                <a:gd name="connsiteY4" fmla="*/ 700391 h 77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126" h="778932">
                  <a:moveTo>
                    <a:pt x="0" y="0"/>
                  </a:moveTo>
                  <a:cubicBezTo>
                    <a:pt x="95655" y="275617"/>
                    <a:pt x="191310" y="551234"/>
                    <a:pt x="330740" y="680936"/>
                  </a:cubicBezTo>
                  <a:cubicBezTo>
                    <a:pt x="470170" y="810638"/>
                    <a:pt x="687422" y="771727"/>
                    <a:pt x="836579" y="778212"/>
                  </a:cubicBezTo>
                  <a:cubicBezTo>
                    <a:pt x="985736" y="784697"/>
                    <a:pt x="1160834" y="732817"/>
                    <a:pt x="1225685" y="719847"/>
                  </a:cubicBezTo>
                  <a:cubicBezTo>
                    <a:pt x="1290536" y="706877"/>
                    <a:pt x="1258110" y="703634"/>
                    <a:pt x="1225685" y="70039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 rot="10955890">
              <a:off x="10120800" y="46154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 rot="10955890">
              <a:off x="10824529" y="4941303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12894" y="5173934"/>
            <a:ext cx="785476" cy="1110663"/>
            <a:chOff x="8902639" y="4950988"/>
            <a:chExt cx="785476" cy="1110663"/>
          </a:xfrm>
        </p:grpSpPr>
        <p:sp>
          <p:nvSpPr>
            <p:cNvPr id="10" name="Freeform 9"/>
            <p:cNvSpPr/>
            <p:nvPr/>
          </p:nvSpPr>
          <p:spPr>
            <a:xfrm rot="10955890">
              <a:off x="8964127" y="4950988"/>
              <a:ext cx="723988" cy="1110663"/>
            </a:xfrm>
            <a:custGeom>
              <a:avLst/>
              <a:gdLst>
                <a:gd name="connsiteX0" fmla="*/ 0 w 723988"/>
                <a:gd name="connsiteY0" fmla="*/ 429727 h 1110663"/>
                <a:gd name="connsiteX1" fmla="*/ 389106 w 723988"/>
                <a:gd name="connsiteY1" fmla="*/ 1710 h 1110663"/>
                <a:gd name="connsiteX2" fmla="*/ 719847 w 723988"/>
                <a:gd name="connsiteY2" fmla="*/ 312995 h 1110663"/>
                <a:gd name="connsiteX3" fmla="*/ 583659 w 723988"/>
                <a:gd name="connsiteY3" fmla="*/ 1091208 h 1110663"/>
                <a:gd name="connsiteX4" fmla="*/ 583659 w 723988"/>
                <a:gd name="connsiteY4" fmla="*/ 1091208 h 1110663"/>
                <a:gd name="connsiteX5" fmla="*/ 583659 w 723988"/>
                <a:gd name="connsiteY5" fmla="*/ 1110663 h 111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88" h="1110663">
                  <a:moveTo>
                    <a:pt x="0" y="429727"/>
                  </a:moveTo>
                  <a:cubicBezTo>
                    <a:pt x="134566" y="225446"/>
                    <a:pt x="269132" y="21165"/>
                    <a:pt x="389106" y="1710"/>
                  </a:cubicBezTo>
                  <a:cubicBezTo>
                    <a:pt x="509081" y="-17745"/>
                    <a:pt x="687422" y="131412"/>
                    <a:pt x="719847" y="312995"/>
                  </a:cubicBezTo>
                  <a:cubicBezTo>
                    <a:pt x="752273" y="494578"/>
                    <a:pt x="583659" y="1091208"/>
                    <a:pt x="583659" y="1091208"/>
                  </a:cubicBezTo>
                  <a:lnTo>
                    <a:pt x="583659" y="1091208"/>
                  </a:lnTo>
                  <a:lnTo>
                    <a:pt x="583659" y="1110663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 rot="10955890">
              <a:off x="8902639" y="55066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 rot="10955890">
              <a:off x="9380668" y="5758305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 rot="10955890">
              <a:off x="8999061" y="4977901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specific – </a:t>
            </a:r>
            <a:r>
              <a:rPr lang="en-US" dirty="0" err="1" smtClean="0"/>
              <a:t>gwRR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lm( mouse.av.CO ~ strain )</a:t>
            </a:r>
          </a:p>
          <a:p>
            <a:pPr marL="0" indent="0">
              <a:buNone/>
            </a:pPr>
            <a:r>
              <a:rPr lang="en-US" dirty="0" smtClean="0"/>
              <a:t>For males: PWD, MSM and SKIVE have significant effects</a:t>
            </a:r>
          </a:p>
          <a:p>
            <a:pPr marL="0" indent="0">
              <a:buNone/>
            </a:pPr>
            <a:r>
              <a:rPr lang="en-US" dirty="0" smtClean="0"/>
              <a:t>For female: </a:t>
            </a:r>
            <a:r>
              <a:rPr lang="en-US" b="1" dirty="0" smtClean="0"/>
              <a:t>G</a:t>
            </a:r>
            <a:r>
              <a:rPr lang="en-US" dirty="0" smtClean="0"/>
              <a:t>, LEW, PWD, </a:t>
            </a:r>
            <a:r>
              <a:rPr lang="en-US" b="1" dirty="0" smtClean="0"/>
              <a:t>MSM</a:t>
            </a:r>
            <a:r>
              <a:rPr lang="en-US" dirty="0" smtClean="0"/>
              <a:t> are significant  (G and MSM are the most sig)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-MSM, both sexes have ‘evolution’ / increase of </a:t>
            </a:r>
            <a:r>
              <a:rPr lang="en-US" dirty="0" err="1" smtClean="0"/>
              <a:t>gwRR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G, PWD, SKIVE have sex specifi</a:t>
            </a:r>
            <a:r>
              <a:rPr lang="en-US" dirty="0" smtClean="0"/>
              <a:t>c pattern (higher than other mice)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variance per cell (within mouse variance)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female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proportions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679" t="33905" r="28964" b="20761"/>
          <a:stretch/>
        </p:blipFill>
        <p:spPr>
          <a:xfrm>
            <a:off x="538841" y="1926602"/>
            <a:ext cx="5277395" cy="3806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5464" t="19429" r="29179" b="34666"/>
          <a:stretch/>
        </p:blipFill>
        <p:spPr>
          <a:xfrm>
            <a:off x="6427199" y="2130324"/>
            <a:ext cx="5083356" cy="371239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8085907" y="459230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9440090" y="45139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7215050" y="28375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9370" y="1027906"/>
            <a:ext cx="30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mice with distinct </a:t>
            </a:r>
            <a:r>
              <a:rPr lang="en-US" dirty="0" err="1" smtClean="0"/>
              <a:t>gwRR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8275319" y="443263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841" y="6071616"/>
            <a:ext cx="36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square test ?  </a:t>
            </a:r>
            <a:r>
              <a:rPr lang="en-US" smtClean="0"/>
              <a:t>Not done yet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87" y="1825625"/>
            <a:ext cx="45611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~ 10,400 Automated Single Bivalent Measures</a:t>
            </a:r>
          </a:p>
          <a:p>
            <a:r>
              <a:rPr lang="en-US" dirty="0" smtClean="0"/>
              <a:t>(Curated – make sure the algorithm ran correctly)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</a:t>
            </a:r>
            <a:r>
              <a:rPr lang="en-US" dirty="0" smtClean="0"/>
              <a:t>strength, </a:t>
            </a:r>
            <a:r>
              <a:rPr lang="en-US" dirty="0" err="1" smtClean="0"/>
              <a:t>InterFocal</a:t>
            </a:r>
            <a:r>
              <a:rPr lang="en-US" dirty="0" smtClean="0"/>
              <a:t> Distance (IFD)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6331" r="8163" b="3470"/>
          <a:stretch/>
        </p:blipFill>
        <p:spPr>
          <a:xfrm>
            <a:off x="369278" y="1825625"/>
            <a:ext cx="5852993" cy="4663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8242" r="64394" b="10879"/>
          <a:stretch/>
        </p:blipFill>
        <p:spPr>
          <a:xfrm>
            <a:off x="5786637" y="4070217"/>
            <a:ext cx="871268" cy="24185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64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</a:t>
            </a:r>
            <a:r>
              <a:rPr lang="en-US" dirty="0" smtClean="0"/>
              <a:t>Sex Specific P</a:t>
            </a:r>
            <a:r>
              <a:rPr lang="en-US" dirty="0" smtClean="0"/>
              <a:t>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Driving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 smtClean="0"/>
              <a:t>Q1) </a:t>
            </a:r>
            <a:r>
              <a:rPr lang="en-US" dirty="0"/>
              <a:t>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 smtClean="0"/>
              <a:t>Q2</a:t>
            </a:r>
            <a:r>
              <a:rPr lang="en-US" dirty="0" smtClean="0"/>
              <a:t>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Predictions</a:t>
            </a:r>
          </a:p>
          <a:p>
            <a:r>
              <a:rPr lang="en-US" dirty="0"/>
              <a:t>1.</a:t>
            </a:r>
            <a:r>
              <a:rPr lang="en-US" b="1" i="1" dirty="0"/>
              <a:t> SC length will be sexually dimorphic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i="1" dirty="0"/>
              <a:t>1CO normalized positions will be sexually dimorphic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i="1" dirty="0"/>
              <a:t>No difference in physical distance between foci on the same bivalent.*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*only 1 paper with cytological data for IFD of both sexes (mice B6). No difference found in physical (um) scale.</a:t>
            </a:r>
          </a:p>
          <a:p>
            <a:pPr marL="0" indent="0">
              <a:buNone/>
            </a:pPr>
            <a:r>
              <a:rPr lang="en-US" sz="2200" b="1" dirty="0"/>
              <a:t>de Boer</a:t>
            </a:r>
            <a:r>
              <a:rPr lang="en-US" sz="2200" dirty="0"/>
              <a:t>, E., </a:t>
            </a:r>
            <a:r>
              <a:rPr lang="en-US" sz="2200" dirty="0" err="1"/>
              <a:t>Stam</a:t>
            </a:r>
            <a:r>
              <a:rPr lang="en-US" sz="2200" dirty="0"/>
              <a:t>, P., Dietrich, A. J., </a:t>
            </a:r>
            <a:r>
              <a:rPr lang="en-US" sz="2200" dirty="0" err="1"/>
              <a:t>Pastink</a:t>
            </a:r>
            <a:r>
              <a:rPr lang="en-US" sz="2200" dirty="0"/>
              <a:t>, A., &amp; </a:t>
            </a:r>
            <a:r>
              <a:rPr lang="en-US" sz="2200" dirty="0" err="1"/>
              <a:t>Heyting</a:t>
            </a:r>
            <a:r>
              <a:rPr lang="en-US" sz="2200" dirty="0"/>
              <a:t>, C. </a:t>
            </a:r>
            <a:r>
              <a:rPr lang="en-US" sz="2200" b="1" dirty="0"/>
              <a:t>(2006). </a:t>
            </a:r>
            <a:r>
              <a:rPr lang="en-US" sz="2200" dirty="0"/>
              <a:t>Two levels of interference in mouse meiotic recombination. </a:t>
            </a:r>
            <a:r>
              <a:rPr lang="en-US" sz="2200" i="1" dirty="0"/>
              <a:t>Proceedings of the National Academy of Sciences</a:t>
            </a:r>
            <a:r>
              <a:rPr lang="en-US" sz="2200" dirty="0"/>
              <a:t>, </a:t>
            </a:r>
            <a:r>
              <a:rPr lang="en-US" sz="2200" i="1" dirty="0"/>
              <a:t>103</a:t>
            </a:r>
            <a:r>
              <a:rPr lang="en-US" sz="2200" dirty="0"/>
              <a:t>(25), 9607-9612</a:t>
            </a:r>
            <a:r>
              <a:rPr lang="en-US" sz="2200" dirty="0" smtClean="0"/>
              <a:t>.</a:t>
            </a:r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Bivalent Data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6" y="1872517"/>
            <a:ext cx="11194835" cy="45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r>
              <a:rPr lang="en-US" dirty="0" smtClean="0"/>
              <a:t>Framework ()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mean_co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err="1"/>
              <a:t>subsp</a:t>
            </a:r>
            <a:r>
              <a:rPr lang="en-US" dirty="0"/>
              <a:t> * </a:t>
            </a:r>
            <a:r>
              <a:rPr lang="en-US" dirty="0" smtClean="0"/>
              <a:t>sex + (1|strain)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lm( mouse av. metric) ~ sex * strain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98228" y="4712218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853" y="5188332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605" y="5932643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1725</Words>
  <Application>Microsoft Office PowerPoint</Application>
  <PresentationFormat>Widescreen</PresentationFormat>
  <Paragraphs>247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Sex specific – gwRR patterns</vt:lpstr>
      <vt:lpstr>CO variance per cell (within mouse variance)</vt:lpstr>
      <vt:lpstr>Chromosome proportions</vt:lpstr>
      <vt:lpstr>Single Bivalent Dataset</vt:lpstr>
      <vt:lpstr>Single Bivalent Sex Specific Patterns</vt:lpstr>
      <vt:lpstr>Bivalent Data Sex Specific Results</vt:lpstr>
      <vt:lpstr>PowerPoint Presentation</vt:lpstr>
      <vt:lpstr>PowerPoint Presentation</vt:lpstr>
      <vt:lpstr>PowerPoint Presentation</vt:lpstr>
      <vt:lpstr>(surprising IFD results)</vt:lpstr>
      <vt:lpstr>DeBoer et al 2006</vt:lpstr>
      <vt:lpstr>Summarize sex specific bivalent patterns</vt:lpstr>
      <vt:lpstr>Single Bivalent patterns</vt:lpstr>
      <vt:lpstr>Model for investigating variation in males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PETERSON, APRIL L</cp:lastModifiedBy>
  <cp:revision>81</cp:revision>
  <dcterms:created xsi:type="dcterms:W3CDTF">2020-01-30T17:03:35Z</dcterms:created>
  <dcterms:modified xsi:type="dcterms:W3CDTF">2020-02-07T00:15:31Z</dcterms:modified>
</cp:coreProperties>
</file>