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7" r:id="rId4"/>
    <p:sldId id="271" r:id="rId5"/>
    <p:sldId id="277" r:id="rId6"/>
    <p:sldId id="278" r:id="rId7"/>
    <p:sldId id="276" r:id="rId8"/>
    <p:sldId id="265" r:id="rId9"/>
    <p:sldId id="257" r:id="rId10"/>
    <p:sldId id="275" r:id="rId11"/>
    <p:sldId id="273" r:id="rId12"/>
    <p:sldId id="274" r:id="rId13"/>
    <p:sldId id="260" r:id="rId14"/>
    <p:sldId id="279" r:id="rId15"/>
    <p:sldId id="272" r:id="rId16"/>
    <p:sldId id="269" r:id="rId17"/>
    <p:sldId id="270" r:id="rId18"/>
    <p:sldId id="266" r:id="rId19"/>
    <p:sldId id="268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36" d="100"/>
          <a:sy n="36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-16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WSB has the most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telomeric</a:t>
            </a:r>
            <a:r>
              <a:rPr lang="en-US" baseline="0" dirty="0" smtClean="0"/>
              <a:t> landscape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rec strains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some reasons the patterns change – maybe the first one included</a:t>
            </a:r>
            <a:r>
              <a:rPr lang="en-US" baseline="0" dirty="0" smtClean="0"/>
              <a:t> more than 1CO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</a:t>
            </a:r>
            <a:endParaRPr lang="en-US" sz="13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dirty="0" smtClean="0">
                <a:effectLst/>
              </a:rPr>
              <a:t>Table X, Current models and their predictions for the evolution of heterochiasmy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Table X, results from proposed predictions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(Figure X, cartoon of difference in bivalent on spindle for 1CO and 2COs)</a:t>
            </a:r>
            <a:endParaRPr lang="en-US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main patterns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 specific polymorphism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musculus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molossisnus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not be a species wide optimum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variance in females for meiotic features, resulting in greater variation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male specific evolution upstream of CO repair stage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SACE predictions and bivalent selection models are not mutually exclusive,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broad scale patterns for recombination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(centromere effects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-segregation rates) - (high rate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translocation in Dom, and absent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maybe something about centromeres (encourages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transloactions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suppresses 2CO (rec near centromere) in DOM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(that has changed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 near centromere suppresses rates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translocation)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dirty="0" smtClean="0">
              <a:effectLst/>
            </a:endParaRPr>
          </a:p>
          <a:p>
            <a:r>
              <a:rPr lang="en-US" sz="1200" b="1" dirty="0" smtClean="0">
                <a:effectLst/>
              </a:rPr>
              <a:t>Discussion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Table X, Current models and their predictions for the evolution of heterochiasmy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Table X, results from proposed predictions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(Figure X, cartoon of difference in bivalent on spindle for 1CO and 2COs)</a:t>
            </a:r>
            <a:endParaRPr lang="en-US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main patterns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 specific polymorphism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musculus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molossisnus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not be a species wide optimum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variance in females for meiotic features, resulting in greater variation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SACE predictions and bivalent selection models are not mutually exclusive,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broad scale patterns for recombination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gwRR</a:t>
            </a:r>
            <a:r>
              <a:rPr lang="en-US" dirty="0" smtClean="0"/>
              <a:t> evolution is facilitated through </a:t>
            </a:r>
            <a:r>
              <a:rPr lang="en-US" dirty="0" err="1" smtClean="0"/>
              <a:t>chrm</a:t>
            </a:r>
            <a:r>
              <a:rPr lang="en-US" dirty="0" smtClean="0"/>
              <a:t> levels)</a:t>
            </a:r>
          </a:p>
          <a:p>
            <a:endParaRPr lang="en-US" dirty="0" smtClean="0"/>
          </a:p>
          <a:p>
            <a:r>
              <a:rPr lang="en-US" dirty="0" smtClean="0"/>
              <a:t>(what about the female findings:  G, MSM,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for these data …. ./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to illustrate the Bivalent Data </a:t>
            </a:r>
          </a:p>
          <a:p>
            <a:endParaRPr lang="en-US" dirty="0" smtClean="0"/>
          </a:p>
          <a:p>
            <a:r>
              <a:rPr lang="en-US" dirty="0" smtClean="0"/>
              <a:t>Almost all</a:t>
            </a:r>
            <a:r>
              <a:rPr lang="en-US" baseline="0" dirty="0" smtClean="0"/>
              <a:t> the mice used in the MLH1 data set – have Bivalent observations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</a:p>
          <a:p>
            <a:endParaRPr lang="en-US" dirty="0" smtClean="0"/>
          </a:p>
          <a:p>
            <a:r>
              <a:rPr lang="en-US" dirty="0" smtClean="0"/>
              <a:t>Walk</a:t>
            </a:r>
            <a:r>
              <a:rPr lang="en-US" baseline="0" dirty="0" smtClean="0"/>
              <a:t> through these predictions: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2 are well supported by the literature, while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there is only 1 paper I could find with cytological data for interfocal distance for both sexes.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work, use the same equations as for the MLH1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-- use mouse averages, for the single bivalent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one-way-anova-test-in-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237926" y="1471309"/>
            <a:ext cx="3033369" cy="407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122"/>
          <a:stretch/>
        </p:blipFill>
        <p:spPr>
          <a:xfrm>
            <a:off x="3438546" y="1445183"/>
            <a:ext cx="2985466" cy="409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63" y="1191071"/>
            <a:ext cx="5480377" cy="46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08" y="579266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 means, for raw IFD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4320" y="58218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mean greater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 Threshold for the males, not in the females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93429" y="4415246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6"/>
          <a:stretch/>
        </p:blipFill>
        <p:spPr bwMode="auto">
          <a:xfrm>
            <a:off x="374380" y="1905318"/>
            <a:ext cx="2954036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74" y="1690688"/>
            <a:ext cx="5346691" cy="398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9"/>
          <a:stretch/>
        </p:blipFill>
        <p:spPr bwMode="auto">
          <a:xfrm>
            <a:off x="3657957" y="1905318"/>
            <a:ext cx="2669692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00821" y="4488398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not as strict --- in ‘low’ rec </a:t>
            </a:r>
            <a:r>
              <a:rPr lang="en-US" dirty="0" err="1" smtClean="0"/>
              <a:t>straions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3"/>
          <a:stretch/>
        </p:blipFill>
        <p:spPr bwMode="auto">
          <a:xfrm>
            <a:off x="0" y="1330227"/>
            <a:ext cx="3162300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2"/>
          <a:stretch/>
        </p:blipFill>
        <p:spPr bwMode="auto">
          <a:xfrm>
            <a:off x="3488153" y="1489612"/>
            <a:ext cx="3133725" cy="419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31" y="1815391"/>
            <a:ext cx="492315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81150" y="5693386"/>
            <a:ext cx="9179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rec males: Sharpe threshold of normalized IFDs ~ 30%</a:t>
            </a:r>
          </a:p>
          <a:p>
            <a:pPr algn="ctr"/>
            <a:r>
              <a:rPr lang="en-US" dirty="0" smtClean="0"/>
              <a:t>Females: enrichment of shorter normalized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2" y="811333"/>
            <a:ext cx="8792374" cy="5767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70779"/>
            <a:ext cx="106500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8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77" y="5199016"/>
            <a:ext cx="27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dirty="0" smtClean="0"/>
              <a:t>nter-</a:t>
            </a:r>
          </a:p>
          <a:p>
            <a:r>
              <a:rPr lang="en-US" sz="2400" b="1" dirty="0"/>
              <a:t>F</a:t>
            </a:r>
            <a:r>
              <a:rPr lang="en-US" sz="2400" dirty="0" smtClean="0"/>
              <a:t>ocal</a:t>
            </a:r>
          </a:p>
          <a:p>
            <a:r>
              <a:rPr lang="en-US" sz="2400" b="1" dirty="0" smtClean="0"/>
              <a:t>D</a:t>
            </a:r>
            <a:r>
              <a:rPr lang="en-US" sz="2400" dirty="0" smtClean="0"/>
              <a:t>istance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0994" y="5423641"/>
            <a:ext cx="1263126" cy="926500"/>
            <a:chOff x="9883992" y="4615448"/>
            <a:chExt cx="1263126" cy="926500"/>
          </a:xfrm>
        </p:grpSpPr>
        <p:sp>
          <p:nvSpPr>
            <p:cNvPr id="6" name="Freeform 5"/>
            <p:cNvSpPr/>
            <p:nvPr/>
          </p:nvSpPr>
          <p:spPr>
            <a:xfrm rot="10955890">
              <a:off x="9883992" y="4763016"/>
              <a:ext cx="1263126" cy="778932"/>
            </a:xfrm>
            <a:custGeom>
              <a:avLst/>
              <a:gdLst>
                <a:gd name="connsiteX0" fmla="*/ 0 w 1263126"/>
                <a:gd name="connsiteY0" fmla="*/ 0 h 778932"/>
                <a:gd name="connsiteX1" fmla="*/ 330740 w 1263126"/>
                <a:gd name="connsiteY1" fmla="*/ 680936 h 778932"/>
                <a:gd name="connsiteX2" fmla="*/ 836579 w 1263126"/>
                <a:gd name="connsiteY2" fmla="*/ 778212 h 778932"/>
                <a:gd name="connsiteX3" fmla="*/ 1225685 w 1263126"/>
                <a:gd name="connsiteY3" fmla="*/ 719847 h 778932"/>
                <a:gd name="connsiteX4" fmla="*/ 1225685 w 1263126"/>
                <a:gd name="connsiteY4" fmla="*/ 700391 h 77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126" h="778932">
                  <a:moveTo>
                    <a:pt x="0" y="0"/>
                  </a:moveTo>
                  <a:cubicBezTo>
                    <a:pt x="95655" y="275617"/>
                    <a:pt x="191310" y="551234"/>
                    <a:pt x="330740" y="680936"/>
                  </a:cubicBezTo>
                  <a:cubicBezTo>
                    <a:pt x="470170" y="810638"/>
                    <a:pt x="687422" y="771727"/>
                    <a:pt x="836579" y="778212"/>
                  </a:cubicBezTo>
                  <a:cubicBezTo>
                    <a:pt x="985736" y="784697"/>
                    <a:pt x="1160834" y="732817"/>
                    <a:pt x="1225685" y="719847"/>
                  </a:cubicBezTo>
                  <a:cubicBezTo>
                    <a:pt x="1290536" y="706877"/>
                    <a:pt x="1258110" y="703634"/>
                    <a:pt x="1225685" y="70039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 rot="10955890">
              <a:off x="10120800" y="46154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 rot="10955890">
              <a:off x="10824529" y="4941303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12894" y="5173934"/>
            <a:ext cx="785476" cy="1110663"/>
            <a:chOff x="8902639" y="4950988"/>
            <a:chExt cx="785476" cy="1110663"/>
          </a:xfrm>
        </p:grpSpPr>
        <p:sp>
          <p:nvSpPr>
            <p:cNvPr id="10" name="Freeform 9"/>
            <p:cNvSpPr/>
            <p:nvPr/>
          </p:nvSpPr>
          <p:spPr>
            <a:xfrm rot="10955890">
              <a:off x="8964127" y="4950988"/>
              <a:ext cx="723988" cy="1110663"/>
            </a:xfrm>
            <a:custGeom>
              <a:avLst/>
              <a:gdLst>
                <a:gd name="connsiteX0" fmla="*/ 0 w 723988"/>
                <a:gd name="connsiteY0" fmla="*/ 429727 h 1110663"/>
                <a:gd name="connsiteX1" fmla="*/ 389106 w 723988"/>
                <a:gd name="connsiteY1" fmla="*/ 1710 h 1110663"/>
                <a:gd name="connsiteX2" fmla="*/ 719847 w 723988"/>
                <a:gd name="connsiteY2" fmla="*/ 312995 h 1110663"/>
                <a:gd name="connsiteX3" fmla="*/ 583659 w 723988"/>
                <a:gd name="connsiteY3" fmla="*/ 1091208 h 1110663"/>
                <a:gd name="connsiteX4" fmla="*/ 583659 w 723988"/>
                <a:gd name="connsiteY4" fmla="*/ 1091208 h 1110663"/>
                <a:gd name="connsiteX5" fmla="*/ 583659 w 723988"/>
                <a:gd name="connsiteY5" fmla="*/ 1110663 h 111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88" h="1110663">
                  <a:moveTo>
                    <a:pt x="0" y="429727"/>
                  </a:moveTo>
                  <a:cubicBezTo>
                    <a:pt x="134566" y="225446"/>
                    <a:pt x="269132" y="21165"/>
                    <a:pt x="389106" y="1710"/>
                  </a:cubicBezTo>
                  <a:cubicBezTo>
                    <a:pt x="509081" y="-17745"/>
                    <a:pt x="687422" y="131412"/>
                    <a:pt x="719847" y="312995"/>
                  </a:cubicBezTo>
                  <a:cubicBezTo>
                    <a:pt x="752273" y="494578"/>
                    <a:pt x="583659" y="1091208"/>
                    <a:pt x="583659" y="1091208"/>
                  </a:cubicBezTo>
                  <a:lnTo>
                    <a:pt x="583659" y="1091208"/>
                  </a:lnTo>
                  <a:lnTo>
                    <a:pt x="583659" y="111066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rot="10955890">
              <a:off x="8902639" y="55066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rot="10955890">
              <a:off x="9380668" y="5758305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rot="10955890">
              <a:off x="8999061" y="4977901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-lme4 (use RLTR exact() for testing random effects --- what are the random effects in these models?</a:t>
            </a:r>
          </a:p>
          <a:p>
            <a:r>
              <a:rPr lang="en-US" dirty="0"/>
              <a:t>-ANOVA? (one way </a:t>
            </a:r>
            <a:r>
              <a:rPr lang="en-US" dirty="0" err="1"/>
              <a:t>anova</a:t>
            </a:r>
            <a:r>
              <a:rPr lang="en-US" dirty="0"/>
              <a:t> – 1 factor in this group is different from the others</a:t>
            </a:r>
          </a:p>
          <a:p>
            <a:r>
              <a:rPr lang="en-US" dirty="0"/>
              <a:t>fit &lt;- </a:t>
            </a:r>
            <a:r>
              <a:rPr lang="en-US" dirty="0" err="1"/>
              <a:t>aov</a:t>
            </a:r>
            <a:r>
              <a:rPr lang="en-US" dirty="0"/>
              <a:t>(y ~ A, data=</a:t>
            </a:r>
            <a:r>
              <a:rPr lang="en-US" dirty="0" err="1"/>
              <a:t>mydataframe</a:t>
            </a:r>
            <a:r>
              <a:rPr lang="en-US" dirty="0"/>
              <a:t>)</a:t>
            </a:r>
            <a:endParaRPr lang="en-US" dirty="0"/>
          </a:p>
          <a:p>
            <a:r>
              <a:rPr lang="en-US" b="1" dirty="0"/>
              <a:t>ANOVA test hypotheses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Null hypothesis: the means of the different groups are the same</a:t>
            </a:r>
          </a:p>
          <a:p>
            <a:pPr lvl="0"/>
            <a:r>
              <a:rPr lang="en-US" dirty="0"/>
              <a:t>Alternative hypothesis: At least one sample mean is not equal to the others.</a:t>
            </a:r>
          </a:p>
          <a:p>
            <a:r>
              <a:rPr lang="en-US" u="sng" dirty="0">
                <a:hlinkClick r:id="rId3"/>
              </a:rPr>
              <a:t>http://www.sthda.com/english/wiki/one-way-anova-test-in-r</a:t>
            </a:r>
            <a:endParaRPr lang="en-US" dirty="0"/>
          </a:p>
          <a:p>
            <a:pPr lvl="0"/>
            <a:r>
              <a:rPr lang="en-US" b="1" dirty="0"/>
              <a:t>Non-sig </a:t>
            </a:r>
            <a:r>
              <a:rPr lang="en-US" b="1" dirty="0" err="1"/>
              <a:t>anova</a:t>
            </a:r>
            <a:endParaRPr lang="en-US" dirty="0"/>
          </a:p>
          <a:p>
            <a:pPr lvl="0"/>
            <a:r>
              <a:rPr lang="en-US" b="1" dirty="0"/>
              <a:t>Sig </a:t>
            </a:r>
            <a:r>
              <a:rPr lang="en-US" b="1" dirty="0" err="1"/>
              <a:t>anova</a:t>
            </a:r>
            <a:endParaRPr lang="en-US" dirty="0"/>
          </a:p>
          <a:p>
            <a:pPr lvl="0"/>
            <a:r>
              <a:rPr lang="en-US" b="1" dirty="0"/>
              <a:t>Sig </a:t>
            </a:r>
            <a:r>
              <a:rPr lang="en-US" b="1" dirty="0" err="1"/>
              <a:t>anova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Pairwise </a:t>
            </a:r>
            <a:r>
              <a:rPr lang="en-US" b="1" dirty="0" err="1"/>
              <a:t>t.test</a:t>
            </a:r>
            <a:r>
              <a:rPr lang="en-US" b="1" dirty="0"/>
              <a:t> results for the 3 </a:t>
            </a:r>
            <a:r>
              <a:rPr lang="en-US" b="1" dirty="0" err="1"/>
              <a:t>subsp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5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specific – </a:t>
            </a:r>
            <a:r>
              <a:rPr lang="en-US" dirty="0" err="1" smtClean="0"/>
              <a:t>gwRR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lm( mouse.av.CO ~ strain )</a:t>
            </a:r>
          </a:p>
          <a:p>
            <a:pPr marL="0" indent="0">
              <a:buNone/>
            </a:pPr>
            <a:r>
              <a:rPr lang="en-US" dirty="0" smtClean="0"/>
              <a:t>For males: PWD, MSM and SKIVE have significant effects</a:t>
            </a:r>
          </a:p>
          <a:p>
            <a:pPr marL="0" indent="0">
              <a:buNone/>
            </a:pPr>
            <a:r>
              <a:rPr lang="en-US" dirty="0" smtClean="0"/>
              <a:t>For female: </a:t>
            </a:r>
            <a:r>
              <a:rPr lang="en-US" b="1" dirty="0" smtClean="0"/>
              <a:t>G</a:t>
            </a:r>
            <a:r>
              <a:rPr lang="en-US" dirty="0" smtClean="0"/>
              <a:t>, LEW, PWD, </a:t>
            </a:r>
            <a:r>
              <a:rPr lang="en-US" b="1" dirty="0" smtClean="0"/>
              <a:t>MSM</a:t>
            </a:r>
            <a:r>
              <a:rPr lang="en-US" dirty="0" smtClean="0"/>
              <a:t> are significant  (G and MSM are the most sig)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-MSM, both sexes have ‘evolution’ / increase of </a:t>
            </a:r>
            <a:r>
              <a:rPr lang="en-US" dirty="0" err="1" smtClean="0"/>
              <a:t>gwRR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G, PWD, SKIVE have sex specific pattern (higher than other mice)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variance per cell (within mouse variance)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female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proportions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679" t="33905" r="28964" b="20761"/>
          <a:stretch/>
        </p:blipFill>
        <p:spPr>
          <a:xfrm>
            <a:off x="538841" y="1926602"/>
            <a:ext cx="5277395" cy="38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464" t="19429" r="29179" b="34666"/>
          <a:stretch/>
        </p:blipFill>
        <p:spPr>
          <a:xfrm>
            <a:off x="6427199" y="2130324"/>
            <a:ext cx="5083356" cy="371239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085907" y="45923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9440090" y="45139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215050" y="28375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370" y="1027906"/>
            <a:ext cx="30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mice with distinct </a:t>
            </a:r>
            <a:r>
              <a:rPr lang="en-US" dirty="0" err="1" smtClean="0"/>
              <a:t>gwRR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75319" y="443263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841" y="6071616"/>
            <a:ext cx="3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square test ?  Not done yet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7" y="1825625"/>
            <a:ext cx="45611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~ 10,400 Automated Single Bivalent Measures</a:t>
            </a:r>
          </a:p>
          <a:p>
            <a:r>
              <a:rPr lang="en-US" dirty="0" smtClean="0"/>
              <a:t>(Curated – make sure the algorithm ran correctly)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</a:t>
            </a:r>
            <a:r>
              <a:rPr lang="en-US" dirty="0" smtClean="0"/>
              <a:t>strength, </a:t>
            </a:r>
            <a:r>
              <a:rPr lang="en-US" dirty="0" err="1" smtClean="0"/>
              <a:t>InterFocal</a:t>
            </a:r>
            <a:r>
              <a:rPr lang="en-US" dirty="0" smtClean="0"/>
              <a:t> Distance (IFD)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6331" r="8163" b="3470"/>
          <a:stretch/>
        </p:blipFill>
        <p:spPr>
          <a:xfrm>
            <a:off x="369278" y="1825625"/>
            <a:ext cx="5852993" cy="466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8242" r="64394" b="10879"/>
          <a:stretch/>
        </p:blipFill>
        <p:spPr>
          <a:xfrm>
            <a:off x="5786637" y="4070217"/>
            <a:ext cx="871268" cy="24185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4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Sex Specific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smtClean="0"/>
              <a:t>Q1) </a:t>
            </a:r>
            <a:r>
              <a:rPr lang="en-US" dirty="0"/>
              <a:t>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 smtClean="0"/>
              <a:t>Q2) 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r>
              <a:rPr lang="en-US" dirty="0"/>
              <a:t>1.</a:t>
            </a:r>
            <a:r>
              <a:rPr lang="en-US" b="1" i="1" dirty="0"/>
              <a:t> SC length will be sexually dimorphic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1CO normalized positions will be sexually dimorphic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No difference in physical distance between foci on the same bivalent.*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*only 1 paper with cytological data for IFD of both sexes (mice B6). No difference found in physical (um) scale.</a:t>
            </a:r>
          </a:p>
          <a:p>
            <a:pPr marL="0" indent="0">
              <a:buNone/>
            </a:pPr>
            <a:r>
              <a:rPr lang="en-US" sz="2200" b="1" dirty="0"/>
              <a:t>de Boer</a:t>
            </a:r>
            <a:r>
              <a:rPr lang="en-US" sz="2200" dirty="0"/>
              <a:t>, E., </a:t>
            </a:r>
            <a:r>
              <a:rPr lang="en-US" sz="2200" dirty="0" err="1"/>
              <a:t>Stam</a:t>
            </a:r>
            <a:r>
              <a:rPr lang="en-US" sz="2200" dirty="0"/>
              <a:t>, P., Dietrich, A. J., </a:t>
            </a:r>
            <a:r>
              <a:rPr lang="en-US" sz="2200" dirty="0" err="1"/>
              <a:t>Pastink</a:t>
            </a:r>
            <a:r>
              <a:rPr lang="en-US" sz="2200" dirty="0"/>
              <a:t>, A., &amp; </a:t>
            </a:r>
            <a:r>
              <a:rPr lang="en-US" sz="2200" dirty="0" err="1"/>
              <a:t>Heyting</a:t>
            </a:r>
            <a:r>
              <a:rPr lang="en-US" sz="2200" dirty="0"/>
              <a:t>, C. </a:t>
            </a:r>
            <a:r>
              <a:rPr lang="en-US" sz="2200" b="1" dirty="0"/>
              <a:t>(2006). </a:t>
            </a:r>
            <a:r>
              <a:rPr lang="en-US" sz="2200" dirty="0"/>
              <a:t>Two levels of interference in mouse meiotic recombination. </a:t>
            </a:r>
            <a:r>
              <a:rPr lang="en-US" sz="2200" i="1" dirty="0"/>
              <a:t>Proceedings of the National Academy of Sciences</a:t>
            </a:r>
            <a:r>
              <a:rPr lang="en-US" sz="2200" dirty="0"/>
              <a:t>, </a:t>
            </a:r>
            <a:r>
              <a:rPr lang="en-US" sz="2200" i="1" dirty="0"/>
              <a:t>103</a:t>
            </a:r>
            <a:r>
              <a:rPr lang="en-US" sz="2200" dirty="0"/>
              <a:t>(25), 9607-9612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Bivalent Data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6" y="1872517"/>
            <a:ext cx="11194835" cy="45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r>
              <a:rPr lang="en-US" dirty="0" smtClean="0"/>
              <a:t>Framework ()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mean_co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subsp</a:t>
            </a:r>
            <a:r>
              <a:rPr lang="en-US" dirty="0"/>
              <a:t> * </a:t>
            </a:r>
            <a:r>
              <a:rPr lang="en-US" dirty="0" smtClean="0"/>
              <a:t>sex + (1|strain)</a:t>
            </a:r>
          </a:p>
          <a:p>
            <a:pPr marL="0" indent="0">
              <a:buNone/>
            </a:pPr>
            <a:r>
              <a:rPr lang="en-US" dirty="0" smtClean="0"/>
              <a:t>2. lm( mouse av. metric) ~ sex *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28" y="471221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3" y="5188332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05" y="5932643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1838</Words>
  <Application>Microsoft Office PowerPoint</Application>
  <PresentationFormat>Widescreen</PresentationFormat>
  <Paragraphs>292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Sex specific – gwRR patterns</vt:lpstr>
      <vt:lpstr>CO variance per cell (within mouse variance)</vt:lpstr>
      <vt:lpstr>Chromosome proportions</vt:lpstr>
      <vt:lpstr>Single Bivalent Dataset</vt:lpstr>
      <vt:lpstr>Single Bivalent Sex Specific Patterns</vt:lpstr>
      <vt:lpstr>Bivalent Data Sex Specific Results</vt:lpstr>
      <vt:lpstr>PowerPoint Presentation</vt:lpstr>
      <vt:lpstr>PowerPoint Presentation</vt:lpstr>
      <vt:lpstr>PowerPoint Presentation</vt:lpstr>
      <vt:lpstr>(surprising IFD results)</vt:lpstr>
      <vt:lpstr>PowerPoint Presentation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April Peterson</cp:lastModifiedBy>
  <cp:revision>86</cp:revision>
  <dcterms:created xsi:type="dcterms:W3CDTF">2020-01-30T17:03:35Z</dcterms:created>
  <dcterms:modified xsi:type="dcterms:W3CDTF">2020-02-10T05:31:20Z</dcterms:modified>
</cp:coreProperties>
</file>