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261" r:id="rId3"/>
    <p:sldId id="285" r:id="rId4"/>
    <p:sldId id="259" r:id="rId5"/>
    <p:sldId id="264" r:id="rId6"/>
    <p:sldId id="287" r:id="rId7"/>
    <p:sldId id="271" r:id="rId8"/>
    <p:sldId id="292" r:id="rId9"/>
    <p:sldId id="278" r:id="rId10"/>
    <p:sldId id="277" r:id="rId11"/>
    <p:sldId id="280" r:id="rId12"/>
    <p:sldId id="282" r:id="rId13"/>
    <p:sldId id="281" r:id="rId14"/>
    <p:sldId id="290" r:id="rId15"/>
    <p:sldId id="293" r:id="rId16"/>
    <p:sldId id="283" r:id="rId17"/>
    <p:sldId id="291" r:id="rId18"/>
    <p:sldId id="289" r:id="rId19"/>
    <p:sldId id="273" r:id="rId20"/>
    <p:sldId id="276" r:id="rId21"/>
    <p:sldId id="275" r:id="rId22"/>
    <p:sldId id="25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7" autoAdjust="0"/>
    <p:restoredTop sz="52962" autoAdjust="0"/>
  </p:normalViewPr>
  <p:slideViewPr>
    <p:cSldViewPr snapToGrid="0">
      <p:cViewPr varScale="1">
        <p:scale>
          <a:sx n="39" d="100"/>
          <a:sy n="39" d="100"/>
        </p:scale>
        <p:origin x="16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96101-4AAD-47FB-A688-E88CFC4C4F60}"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A7D7A-8002-4A2C-84D6-677C6F176481}" type="slidenum">
              <a:rPr lang="en-US" smtClean="0"/>
              <a:t>‹#›</a:t>
            </a:fld>
            <a:endParaRPr lang="en-US"/>
          </a:p>
        </p:txBody>
      </p:sp>
    </p:spTree>
    <p:extLst>
      <p:ext uri="{BB962C8B-B14F-4D97-AF65-F5344CB8AC3E}">
        <p14:creationId xmlns:p14="http://schemas.microsoft.com/office/powerpoint/2010/main" val="34942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51C1-9819-4643-A9BE-FEBECE5AA7E7}" type="slidenum">
              <a:rPr lang="en-US" smtClean="0"/>
              <a:t>1</a:t>
            </a:fld>
            <a:endParaRPr lang="en-US"/>
          </a:p>
        </p:txBody>
      </p:sp>
    </p:spTree>
    <p:extLst>
      <p:ext uri="{BB962C8B-B14F-4D97-AF65-F5344CB8AC3E}">
        <p14:creationId xmlns:p14="http://schemas.microsoft.com/office/powerpoint/2010/main" val="2022240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a:t>
            </a:r>
            <a:r>
              <a:rPr lang="en-US" baseline="0" dirty="0" smtClean="0"/>
              <a:t> of bivalent interference (meaning only inside pair of homologous sisters participate in COs</a:t>
            </a:r>
          </a:p>
          <a:p>
            <a:endParaRPr lang="en-US" baseline="0" dirty="0" smtClean="0"/>
          </a:p>
          <a:p>
            <a:endParaRPr lang="en-US" baseline="0" dirty="0" smtClean="0"/>
          </a:p>
          <a:p>
            <a:r>
              <a:rPr lang="en-US" sz="1200" b="0" i="1" u="none" strike="noStrike" kern="1200" baseline="0" dirty="0" smtClean="0">
                <a:solidFill>
                  <a:schemeClr val="tx1"/>
                </a:solidFill>
                <a:latin typeface="+mn-lt"/>
                <a:ea typeface="+mn-ea"/>
                <a:cs typeface="+mn-cs"/>
              </a:rPr>
              <a:t>The release of sister chromatid cohesion distal to chiasmata allows homologs to separate.</a:t>
            </a:r>
          </a:p>
          <a:p>
            <a:endParaRPr lang="en-US" sz="1200" b="0" i="1"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11</a:t>
            </a:fld>
            <a:endParaRPr lang="en-US"/>
          </a:p>
        </p:txBody>
      </p:sp>
    </p:spTree>
    <p:extLst>
      <p:ext uri="{BB962C8B-B14F-4D97-AF65-F5344CB8AC3E}">
        <p14:creationId xmlns:p14="http://schemas.microsoft.com/office/powerpoint/2010/main" val="93542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From bivalent measures: (intervals for calculating sis-</a:t>
            </a:r>
            <a:r>
              <a:rPr lang="en-US" dirty="0" err="1" smtClean="0"/>
              <a:t>coten</a:t>
            </a:r>
            <a:r>
              <a:rPr lang="en-US" dirty="0" smtClean="0"/>
              <a:t>)</a:t>
            </a:r>
          </a:p>
          <a:p>
            <a:r>
              <a:rPr lang="en-US" dirty="0" smtClean="0"/>
              <a:t>If bivalent is 2CO: sis-co-ten =  IFD</a:t>
            </a:r>
          </a:p>
          <a:p>
            <a:r>
              <a:rPr lang="en-US" dirty="0" smtClean="0"/>
              <a:t>If bivalent is 1CO: sis-co-ten = foci1 to end</a:t>
            </a:r>
          </a:p>
          <a:p>
            <a:r>
              <a:rPr lang="en-US" dirty="0" smtClean="0"/>
              <a:t>If 3CO: sis-co-ten = IFD1 + foci3 to end</a:t>
            </a: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12</a:t>
            </a:fld>
            <a:endParaRPr lang="en-US"/>
          </a:p>
        </p:txBody>
      </p:sp>
    </p:spTree>
    <p:extLst>
      <p:ext uri="{BB962C8B-B14F-4D97-AF65-F5344CB8AC3E}">
        <p14:creationId xmlns:p14="http://schemas.microsoft.com/office/powerpoint/2010/main" val="2879161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non-proportional condensation</a:t>
            </a:r>
          </a:p>
          <a:p>
            <a:endParaRPr lang="en-US" dirty="0" smtClean="0"/>
          </a:p>
          <a:p>
            <a:r>
              <a:rPr lang="en-US" dirty="0" smtClean="0"/>
              <a:t>Metacentric </a:t>
            </a:r>
            <a:r>
              <a:rPr lang="en-US" dirty="0" err="1" smtClean="0"/>
              <a:t>chrm</a:t>
            </a:r>
            <a:r>
              <a:rPr lang="en-US" dirty="0" smtClean="0"/>
              <a:t> -- 1</a:t>
            </a: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13</a:t>
            </a:fld>
            <a:endParaRPr lang="en-US"/>
          </a:p>
        </p:txBody>
      </p:sp>
    </p:spTree>
    <p:extLst>
      <p:ext uri="{BB962C8B-B14F-4D97-AF65-F5344CB8AC3E}">
        <p14:creationId xmlns:p14="http://schemas.microsoft.com/office/powerpoint/2010/main" val="3925958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siscoten </a:t>
            </a:r>
            <a:r>
              <a:rPr lang="en-US" dirty="0" smtClean="0"/>
              <a:t>by </a:t>
            </a:r>
            <a:r>
              <a:rPr lang="en-US" smtClean="0"/>
              <a:t>chromosome class</a:t>
            </a:r>
            <a:endParaRPr lang="en-US"/>
          </a:p>
        </p:txBody>
      </p:sp>
      <p:sp>
        <p:nvSpPr>
          <p:cNvPr id="4" name="Slide Number Placeholder 3"/>
          <p:cNvSpPr>
            <a:spLocks noGrp="1"/>
          </p:cNvSpPr>
          <p:nvPr>
            <p:ph type="sldNum" sz="quarter" idx="10"/>
          </p:nvPr>
        </p:nvSpPr>
        <p:spPr/>
        <p:txBody>
          <a:bodyPr/>
          <a:lstStyle/>
          <a:p>
            <a:fld id="{F0EA7D7A-8002-4A2C-84D6-677C6F176481}" type="slidenum">
              <a:rPr lang="en-US" smtClean="0"/>
              <a:t>14</a:t>
            </a:fld>
            <a:endParaRPr lang="en-US"/>
          </a:p>
        </p:txBody>
      </p:sp>
    </p:spTree>
    <p:extLst>
      <p:ext uri="{BB962C8B-B14F-4D97-AF65-F5344CB8AC3E}">
        <p14:creationId xmlns:p14="http://schemas.microsoft.com/office/powerpoint/2010/main" val="1201077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15</a:t>
            </a:fld>
            <a:endParaRPr lang="en-US"/>
          </a:p>
        </p:txBody>
      </p:sp>
    </p:spTree>
    <p:extLst>
      <p:ext uri="{BB962C8B-B14F-4D97-AF65-F5344CB8AC3E}">
        <p14:creationId xmlns:p14="http://schemas.microsoft.com/office/powerpoint/2010/main" val="157902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PWD has more </a:t>
            </a:r>
          </a:p>
          <a:p>
            <a:endParaRPr lang="en-US" dirty="0" smtClean="0"/>
          </a:p>
          <a:p>
            <a:endParaRPr lang="en-US" dirty="0" smtClean="0"/>
          </a:p>
          <a:p>
            <a:r>
              <a:rPr lang="en-US" dirty="0" smtClean="0"/>
              <a:t>It seems like the 2CO </a:t>
            </a:r>
            <a:r>
              <a:rPr lang="en-US" dirty="0" err="1" smtClean="0"/>
              <a:t>bivs</a:t>
            </a:r>
            <a:r>
              <a:rPr lang="en-US" dirty="0" smtClean="0"/>
              <a:t> in PWD provide more tension compared to</a:t>
            </a:r>
            <a:r>
              <a:rPr lang="en-US" baseline="0" dirty="0" smtClean="0"/>
              <a:t> KAZ (the average is higher)</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16</a:t>
            </a:fld>
            <a:endParaRPr lang="en-US"/>
          </a:p>
        </p:txBody>
      </p:sp>
    </p:spTree>
    <p:extLst>
      <p:ext uri="{BB962C8B-B14F-4D97-AF65-F5344CB8AC3E}">
        <p14:creationId xmlns:p14="http://schemas.microsoft.com/office/powerpoint/2010/main" val="1220553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20</a:t>
            </a:fld>
            <a:endParaRPr lang="en-US"/>
          </a:p>
        </p:txBody>
      </p:sp>
    </p:spTree>
    <p:extLst>
      <p:ext uri="{BB962C8B-B14F-4D97-AF65-F5344CB8AC3E}">
        <p14:creationId xmlns:p14="http://schemas.microsoft.com/office/powerpoint/2010/main" val="225544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Pactyene</a:t>
            </a:r>
            <a:r>
              <a:rPr lang="en-US" dirty="0" smtClean="0"/>
              <a:t>  SC – the glue holding the </a:t>
            </a:r>
            <a:r>
              <a:rPr lang="en-US" dirty="0" err="1" smtClean="0"/>
              <a:t>chrms</a:t>
            </a:r>
            <a:r>
              <a:rPr lang="en-US" dirty="0" smtClean="0"/>
              <a:t> together is</a:t>
            </a:r>
            <a:r>
              <a:rPr lang="en-US" baseline="0" dirty="0" smtClean="0"/>
              <a:t> the SC</a:t>
            </a:r>
          </a:p>
          <a:p>
            <a:endParaRPr lang="en-US" baseline="0" dirty="0" smtClean="0"/>
          </a:p>
          <a:p>
            <a:r>
              <a:rPr lang="en-US" baseline="0" dirty="0" err="1" smtClean="0"/>
              <a:t>Pachtyene</a:t>
            </a:r>
            <a:r>
              <a:rPr lang="en-US" baseline="0" dirty="0" smtClean="0"/>
              <a:t> – breaks down at </a:t>
            </a:r>
            <a:r>
              <a:rPr lang="en-US" baseline="0" dirty="0" err="1" smtClean="0"/>
              <a:t>diplotyene</a:t>
            </a:r>
            <a:endParaRPr lang="en-US" baseline="0" dirty="0" smtClean="0"/>
          </a:p>
          <a:p>
            <a:endParaRPr lang="en-US" baseline="0" dirty="0" smtClean="0"/>
          </a:p>
          <a:p>
            <a:r>
              <a:rPr lang="en-US" baseline="0" dirty="0" err="1" smtClean="0"/>
              <a:t>Diplotene</a:t>
            </a:r>
            <a:r>
              <a:rPr lang="en-US" baseline="0" dirty="0" smtClean="0"/>
              <a:t> on wards the glue holding the </a:t>
            </a:r>
            <a:r>
              <a:rPr lang="en-US" baseline="0" dirty="0" err="1" smtClean="0"/>
              <a:t>chrms</a:t>
            </a:r>
            <a:r>
              <a:rPr lang="en-US" baseline="0" dirty="0" smtClean="0"/>
              <a:t> together are sister </a:t>
            </a:r>
            <a:r>
              <a:rPr lang="en-US" baseline="0" dirty="0" err="1" smtClean="0"/>
              <a:t>cohesin</a:t>
            </a:r>
            <a:endParaRPr lang="en-US" baseline="0" dirty="0" smtClean="0"/>
          </a:p>
          <a:p>
            <a:endParaRPr lang="en-US" baseline="0" dirty="0" smtClean="0"/>
          </a:p>
          <a:p>
            <a:r>
              <a:rPr lang="en-US" baseline="0" dirty="0" smtClean="0"/>
              <a:t>Because of crossovers – the DNA material changes the centromere / kinetochore it’s attached to.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21</a:t>
            </a:fld>
            <a:endParaRPr lang="en-US"/>
          </a:p>
        </p:txBody>
      </p:sp>
    </p:spTree>
    <p:extLst>
      <p:ext uri="{BB962C8B-B14F-4D97-AF65-F5344CB8AC3E}">
        <p14:creationId xmlns:p14="http://schemas.microsoft.com/office/powerpoint/2010/main" val="907817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22</a:t>
            </a:fld>
            <a:endParaRPr lang="en-US"/>
          </a:p>
        </p:txBody>
      </p:sp>
    </p:spTree>
    <p:extLst>
      <p:ext uri="{BB962C8B-B14F-4D97-AF65-F5344CB8AC3E}">
        <p14:creationId xmlns:p14="http://schemas.microsoft.com/office/powerpoint/2010/main" val="43439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Variation in heterochiasmy patter in </a:t>
            </a:r>
            <a:r>
              <a:rPr lang="en-US" dirty="0" err="1" smtClean="0"/>
              <a:t>musc</a:t>
            </a:r>
            <a:r>
              <a:rPr lang="en-US" dirty="0" smtClean="0"/>
              <a:t> males</a:t>
            </a:r>
          </a:p>
          <a:p>
            <a:endParaRPr lang="en-US" dirty="0" smtClean="0"/>
          </a:p>
          <a:p>
            <a:r>
              <a:rPr lang="en-US" dirty="0" smtClean="0"/>
              <a:t>‘polymorphism</a:t>
            </a:r>
            <a:r>
              <a:rPr lang="en-US" baseline="0" dirty="0" smtClean="0"/>
              <a:t>’ in </a:t>
            </a:r>
            <a:r>
              <a:rPr lang="en-US" baseline="0" dirty="0" err="1" smtClean="0"/>
              <a:t>musc</a:t>
            </a:r>
            <a:r>
              <a:rPr lang="en-US" baseline="0" dirty="0" smtClean="0"/>
              <a:t> males (that will be the focus)</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a:t>
            </a:fld>
            <a:endParaRPr lang="en-US"/>
          </a:p>
        </p:txBody>
      </p:sp>
    </p:spTree>
    <p:extLst>
      <p:ext uri="{BB962C8B-B14F-4D97-AF65-F5344CB8AC3E}">
        <p14:creationId xmlns:p14="http://schemas.microsoft.com/office/powerpoint/2010/main" val="86143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p:txBody>
      </p:sp>
      <p:sp>
        <p:nvSpPr>
          <p:cNvPr id="4" name="Slide Number Placeholder 3"/>
          <p:cNvSpPr>
            <a:spLocks noGrp="1"/>
          </p:cNvSpPr>
          <p:nvPr>
            <p:ph type="sldNum" sz="quarter" idx="10"/>
          </p:nvPr>
        </p:nvSpPr>
        <p:spPr/>
        <p:txBody>
          <a:bodyPr/>
          <a:lstStyle/>
          <a:p>
            <a:fld id="{F0EA7D7A-8002-4A2C-84D6-677C6F176481}" type="slidenum">
              <a:rPr lang="en-US" smtClean="0"/>
              <a:t>3</a:t>
            </a:fld>
            <a:endParaRPr lang="en-US"/>
          </a:p>
        </p:txBody>
      </p:sp>
    </p:spTree>
    <p:extLst>
      <p:ext uri="{BB962C8B-B14F-4D97-AF65-F5344CB8AC3E}">
        <p14:creationId xmlns:p14="http://schemas.microsoft.com/office/powerpoint/2010/main" val="313565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more 0COs in the Dom than </a:t>
            </a:r>
            <a:r>
              <a:rPr lang="en-US" dirty="0" err="1" smtClean="0"/>
              <a:t>Musc</a:t>
            </a:r>
            <a:endParaRPr lang="en-US" dirty="0" smtClean="0"/>
          </a:p>
          <a:p>
            <a:r>
              <a:rPr lang="en-US" dirty="0" smtClean="0"/>
              <a:t>There are more 3COs in more </a:t>
            </a:r>
            <a:r>
              <a:rPr lang="en-US" dirty="0" err="1" smtClean="0"/>
              <a:t>Musc</a:t>
            </a:r>
            <a:endParaRPr lang="en-US" dirty="0" smtClean="0"/>
          </a:p>
          <a:p>
            <a:endParaRPr lang="en-US" dirty="0" smtClean="0"/>
          </a:p>
          <a:p>
            <a:r>
              <a:rPr lang="en-US" dirty="0" smtClean="0"/>
              <a:t>The increase in 2COs in </a:t>
            </a:r>
            <a:r>
              <a:rPr lang="en-US" dirty="0" err="1" smtClean="0"/>
              <a:t>Musc</a:t>
            </a:r>
            <a:r>
              <a:rPr lang="en-US" dirty="0" smtClean="0"/>
              <a:t> is not seen in females</a:t>
            </a:r>
          </a:p>
          <a:p>
            <a:endParaRPr lang="en-US" dirty="0" smtClean="0"/>
          </a:p>
          <a:p>
            <a:r>
              <a:rPr lang="en-US" dirty="0" smtClean="0"/>
              <a:t>In</a:t>
            </a:r>
            <a:r>
              <a:rPr lang="en-US" baseline="0" dirty="0" smtClean="0"/>
              <a:t> Dom females, there are a few more 2COs</a:t>
            </a:r>
            <a:endParaRPr lang="en-US" dirty="0" smtClean="0"/>
          </a:p>
          <a:p>
            <a:r>
              <a:rPr lang="en-US" dirty="0" smtClean="0"/>
              <a:t>(females have more lower proportion of 1COs (and mostly</a:t>
            </a:r>
            <a:r>
              <a:rPr lang="en-US" baseline="0" dirty="0" smtClean="0"/>
              <a:t> higher proportion of 2COs)</a:t>
            </a:r>
            <a:r>
              <a:rPr lang="en-US" dirty="0" smtClean="0"/>
              <a:t>– there are more 0COs in females, </a:t>
            </a:r>
          </a:p>
          <a:p>
            <a:endParaRPr lang="en-US" dirty="0" smtClean="0"/>
          </a:p>
          <a:p>
            <a:r>
              <a:rPr lang="en-US" dirty="0" smtClean="0"/>
              <a:t>The results</a:t>
            </a:r>
            <a:r>
              <a:rPr lang="en-US" baseline="0" dirty="0" smtClean="0"/>
              <a:t> support the 1CO -&gt; 2CO </a:t>
            </a:r>
          </a:p>
          <a:p>
            <a:r>
              <a:rPr lang="en-US" baseline="0" dirty="0" smtClean="0"/>
              <a:t>In male biased mice, there are more 2COs than 1COs</a:t>
            </a:r>
          </a:p>
          <a:p>
            <a:endParaRPr lang="en-US" dirty="0" smtClean="0"/>
          </a:p>
          <a:p>
            <a:r>
              <a:rPr lang="en-US" dirty="0" smtClean="0"/>
              <a:t>-what else happened?  What facilitated this?</a:t>
            </a:r>
          </a:p>
          <a:p>
            <a:r>
              <a:rPr lang="en-US" dirty="0" smtClean="0"/>
              <a:t>	-more SC?</a:t>
            </a:r>
          </a:p>
          <a:p>
            <a:r>
              <a:rPr lang="en-US" dirty="0" smtClean="0"/>
              <a:t>	-smaller</a:t>
            </a:r>
            <a:r>
              <a:rPr lang="en-US" baseline="0" dirty="0" smtClean="0"/>
              <a:t> IFD?</a:t>
            </a:r>
          </a:p>
          <a:p>
            <a:endParaRPr lang="en-US" baseline="0" dirty="0" smtClean="0"/>
          </a:p>
          <a:p>
            <a:endParaRPr lang="en-US" dirty="0" smtClean="0"/>
          </a:p>
          <a:p>
            <a:r>
              <a:rPr lang="en-US" dirty="0" smtClean="0"/>
              <a:t>The amount of 2CO </a:t>
            </a:r>
            <a:r>
              <a:rPr lang="en-US" dirty="0" err="1" smtClean="0"/>
              <a:t>chrms</a:t>
            </a:r>
            <a:r>
              <a:rPr lang="en-US" dirty="0" smtClean="0"/>
              <a:t> kind of track with the mean MLH1 for strains</a:t>
            </a:r>
          </a:p>
          <a:p>
            <a:endParaRPr lang="en-US" dirty="0" smtClean="0"/>
          </a:p>
          <a:p>
            <a:r>
              <a:rPr lang="en-US" dirty="0" smtClean="0"/>
              <a:t>The KAZ strain – proportions are closer to KAZ</a:t>
            </a:r>
          </a:p>
          <a:p>
            <a:r>
              <a:rPr lang="en-US" dirty="0" smtClean="0"/>
              <a:t>-- the difference in 0COs is more different for Dom</a:t>
            </a:r>
          </a:p>
          <a:p>
            <a:endParaRPr lang="en-US" dirty="0" smtClean="0"/>
          </a:p>
        </p:txBody>
      </p:sp>
      <p:sp>
        <p:nvSpPr>
          <p:cNvPr id="4" name="Slide Number Placeholder 3"/>
          <p:cNvSpPr>
            <a:spLocks noGrp="1"/>
          </p:cNvSpPr>
          <p:nvPr>
            <p:ph type="sldNum" sz="quarter" idx="10"/>
          </p:nvPr>
        </p:nvSpPr>
        <p:spPr/>
        <p:txBody>
          <a:bodyPr/>
          <a:lstStyle/>
          <a:p>
            <a:fld id="{F0EA7D7A-8002-4A2C-84D6-677C6F176481}" type="slidenum">
              <a:rPr lang="en-US" smtClean="0"/>
              <a:t>4</a:t>
            </a:fld>
            <a:endParaRPr lang="en-US"/>
          </a:p>
        </p:txBody>
      </p:sp>
    </p:spTree>
    <p:extLst>
      <p:ext uri="{BB962C8B-B14F-4D97-AF65-F5344CB8AC3E}">
        <p14:creationId xmlns:p14="http://schemas.microsoft.com/office/powerpoint/2010/main" val="54858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Female</a:t>
            </a:r>
            <a:r>
              <a:rPr lang="en-US" baseline="0" dirty="0" smtClean="0"/>
              <a:t> data, </a:t>
            </a:r>
            <a:r>
              <a:rPr lang="en-US" dirty="0" smtClean="0"/>
              <a:t>Just in case</a:t>
            </a:r>
          </a:p>
          <a:p>
            <a:r>
              <a:rPr lang="en-US" dirty="0" smtClean="0"/>
              <a:t>Females don’t show the striking amount</a:t>
            </a:r>
            <a:r>
              <a:rPr lang="en-US" baseline="0" dirty="0" smtClean="0"/>
              <a:t> of variation across </a:t>
            </a:r>
            <a:r>
              <a:rPr lang="en-US" baseline="0" dirty="0" err="1" smtClean="0"/>
              <a:t>subsp</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5</a:t>
            </a:fld>
            <a:endParaRPr lang="en-US"/>
          </a:p>
        </p:txBody>
      </p:sp>
    </p:spTree>
    <p:extLst>
      <p:ext uri="{BB962C8B-B14F-4D97-AF65-F5344CB8AC3E}">
        <p14:creationId xmlns:p14="http://schemas.microsoft.com/office/powerpoint/2010/main" val="16525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6</a:t>
            </a:fld>
            <a:endParaRPr lang="en-US"/>
          </a:p>
        </p:txBody>
      </p:sp>
    </p:spTree>
    <p:extLst>
      <p:ext uri="{BB962C8B-B14F-4D97-AF65-F5344CB8AC3E}">
        <p14:creationId xmlns:p14="http://schemas.microsoft.com/office/powerpoint/2010/main" val="15760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in is </a:t>
            </a:r>
            <a:r>
              <a:rPr lang="en-US" dirty="0" err="1" smtClean="0"/>
              <a:t>main_report.rmd</a:t>
            </a:r>
            <a:endParaRPr lang="en-US" dirty="0" smtClean="0"/>
          </a:p>
          <a:p>
            <a:endParaRPr lang="en-US" dirty="0" smtClean="0"/>
          </a:p>
          <a:p>
            <a:r>
              <a:rPr lang="en-US" dirty="0" smtClean="0"/>
              <a:t>PWD and MSM have higher SC </a:t>
            </a:r>
            <a:r>
              <a:rPr lang="en-US" dirty="0" err="1" smtClean="0"/>
              <a:t>skel</a:t>
            </a:r>
            <a:r>
              <a:rPr lang="en-US" dirty="0" smtClean="0"/>
              <a:t> lengths– the mice separate into 2 groups</a:t>
            </a:r>
          </a:p>
          <a:p>
            <a:endParaRPr lang="en-US" dirty="0" smtClean="0"/>
          </a:p>
          <a:p>
            <a:endParaRPr lang="en-US" dirty="0" smtClean="0"/>
          </a:p>
          <a:p>
            <a:r>
              <a:rPr lang="en-US" dirty="0" smtClean="0"/>
              <a:t>Looks like skive, </a:t>
            </a:r>
            <a:r>
              <a:rPr lang="en-US" dirty="0" err="1" smtClean="0"/>
              <a:t>molf</a:t>
            </a:r>
            <a:r>
              <a:rPr lang="en-US" dirty="0" smtClean="0"/>
              <a:t> and </a:t>
            </a:r>
            <a:r>
              <a:rPr lang="en-US" dirty="0" err="1" smtClean="0"/>
              <a:t>kaz</a:t>
            </a:r>
            <a:r>
              <a:rPr lang="en-US" dirty="0" smtClean="0"/>
              <a:t> have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7</a:t>
            </a:fld>
            <a:endParaRPr lang="en-US"/>
          </a:p>
        </p:txBody>
      </p:sp>
    </p:spTree>
    <p:extLst>
      <p:ext uri="{BB962C8B-B14F-4D97-AF65-F5344CB8AC3E}">
        <p14:creationId xmlns:p14="http://schemas.microsoft.com/office/powerpoint/2010/main" val="203242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puppet</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9</a:t>
            </a:fld>
            <a:endParaRPr lang="en-US"/>
          </a:p>
        </p:txBody>
      </p:sp>
    </p:spTree>
    <p:extLst>
      <p:ext uri="{BB962C8B-B14F-4D97-AF65-F5344CB8AC3E}">
        <p14:creationId xmlns:p14="http://schemas.microsoft.com/office/powerpoint/2010/main" val="13877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10</a:t>
            </a:fld>
            <a:endParaRPr lang="en-US"/>
          </a:p>
        </p:txBody>
      </p:sp>
    </p:spTree>
    <p:extLst>
      <p:ext uri="{BB962C8B-B14F-4D97-AF65-F5344CB8AC3E}">
        <p14:creationId xmlns:p14="http://schemas.microsoft.com/office/powerpoint/2010/main" val="4179654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96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98567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415071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79951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65557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821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AFDB63-E6ED-410D-BDF5-2815B1BF4AAF}"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55112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FDB63-E6ED-410D-BDF5-2815B1BF4AAF}"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9217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DB63-E6ED-410D-BDF5-2815B1BF4AAF}"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77702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55872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52100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FDB63-E6ED-410D-BDF5-2815B1BF4AAF}"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38597-75BE-4405-A638-6FBAAB49ED54}" type="slidenum">
              <a:rPr lang="en-US" smtClean="0"/>
              <a:t>‹#›</a:t>
            </a:fld>
            <a:endParaRPr lang="en-US"/>
          </a:p>
        </p:txBody>
      </p:sp>
    </p:spTree>
    <p:extLst>
      <p:ext uri="{BB962C8B-B14F-4D97-AF65-F5344CB8AC3E}">
        <p14:creationId xmlns:p14="http://schemas.microsoft.com/office/powerpoint/2010/main" val="409797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tif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ti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Payseur Lab Meeting</a:t>
            </a:r>
            <a:br>
              <a:rPr lang="en-US" dirty="0" smtClean="0"/>
            </a:br>
            <a:r>
              <a:rPr lang="en-US" dirty="0" smtClean="0"/>
              <a:t>9.11.19</a:t>
            </a:r>
            <a:endParaRPr lang="en-US" dirty="0"/>
          </a:p>
        </p:txBody>
      </p:sp>
      <p:sp>
        <p:nvSpPr>
          <p:cNvPr id="3" name="Subtitle 2"/>
          <p:cNvSpPr>
            <a:spLocks noGrp="1"/>
          </p:cNvSpPr>
          <p:nvPr>
            <p:ph type="subTitle" idx="1"/>
          </p:nvPr>
        </p:nvSpPr>
        <p:spPr/>
        <p:txBody>
          <a:bodyPr>
            <a:normAutofit/>
          </a:bodyPr>
          <a:lstStyle/>
          <a:p>
            <a:r>
              <a:rPr lang="en-US" sz="3200" dirty="0" smtClean="0"/>
              <a:t>April Peterson Research Updates</a:t>
            </a:r>
            <a:endParaRPr lang="en-US" sz="3200" dirty="0"/>
          </a:p>
        </p:txBody>
      </p:sp>
      <p:grpSp>
        <p:nvGrpSpPr>
          <p:cNvPr id="31" name="Group 30"/>
          <p:cNvGrpSpPr/>
          <p:nvPr/>
        </p:nvGrpSpPr>
        <p:grpSpPr>
          <a:xfrm>
            <a:off x="9930706" y="5619315"/>
            <a:ext cx="2096255" cy="1240183"/>
            <a:chOff x="4149506" y="5465097"/>
            <a:chExt cx="2096255" cy="1240183"/>
          </a:xfrm>
          <a:solidFill>
            <a:schemeClr val="accent5">
              <a:lumMod val="40000"/>
              <a:lumOff val="60000"/>
            </a:schemeClr>
          </a:solidFill>
        </p:grpSpPr>
        <p:grpSp>
          <p:nvGrpSpPr>
            <p:cNvPr id="32" name="Group 31"/>
            <p:cNvGrpSpPr/>
            <p:nvPr/>
          </p:nvGrpSpPr>
          <p:grpSpPr>
            <a:xfrm>
              <a:off x="4149506" y="5465097"/>
              <a:ext cx="746011" cy="529964"/>
              <a:chOff x="9997165" y="1430028"/>
              <a:chExt cx="746011" cy="529964"/>
            </a:xfrm>
            <a:grpFill/>
          </p:grpSpPr>
          <p:cxnSp>
            <p:nvCxnSpPr>
              <p:cNvPr id="59" name="Straight Connector 58"/>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0059029" y="1430028"/>
                <a:ext cx="684147" cy="529964"/>
                <a:chOff x="1911952" y="5213997"/>
                <a:chExt cx="1139551" cy="745067"/>
              </a:xfrm>
              <a:grpFill/>
            </p:grpSpPr>
            <p:sp>
              <p:nvSpPr>
                <p:cNvPr id="67" name="Teardrop 66"/>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ardrop 69"/>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0163903" y="1639392"/>
                <a:ext cx="151882" cy="101592"/>
                <a:chOff x="10114972" y="1933763"/>
                <a:chExt cx="151882" cy="101592"/>
              </a:xfrm>
              <a:grpFill/>
            </p:grpSpPr>
            <p:cxnSp>
              <p:nvCxnSpPr>
                <p:cNvPr id="64" name="Straight Connector 63"/>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p:cNvGrpSpPr/>
            <p:nvPr/>
          </p:nvGrpSpPr>
          <p:grpSpPr>
            <a:xfrm>
              <a:off x="4895517" y="6175316"/>
              <a:ext cx="746011" cy="529964"/>
              <a:chOff x="9997165" y="1430028"/>
              <a:chExt cx="746011" cy="529964"/>
            </a:xfrm>
            <a:grpFill/>
          </p:grpSpPr>
          <p:cxnSp>
            <p:nvCxnSpPr>
              <p:cNvPr id="47" name="Straight Connector 46"/>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0059029" y="1430028"/>
                <a:ext cx="684147" cy="529964"/>
                <a:chOff x="1911952" y="5213997"/>
                <a:chExt cx="1139551" cy="745067"/>
              </a:xfrm>
              <a:grpFill/>
            </p:grpSpPr>
            <p:sp>
              <p:nvSpPr>
                <p:cNvPr id="55" name="Teardrop 54"/>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hord 55"/>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ardrop 57"/>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10163903" y="1639392"/>
                <a:ext cx="151882" cy="101592"/>
                <a:chOff x="10114972" y="1933763"/>
                <a:chExt cx="151882" cy="101592"/>
              </a:xfrm>
              <a:grpFill/>
            </p:grpSpPr>
            <p:cxnSp>
              <p:nvCxnSpPr>
                <p:cNvPr id="52" name="Straight Connector 51"/>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Group 33"/>
            <p:cNvGrpSpPr/>
            <p:nvPr/>
          </p:nvGrpSpPr>
          <p:grpSpPr>
            <a:xfrm>
              <a:off x="5499750" y="5557095"/>
              <a:ext cx="746011" cy="529964"/>
              <a:chOff x="9997165" y="1430028"/>
              <a:chExt cx="746011" cy="529964"/>
            </a:xfrm>
            <a:grpFill/>
          </p:grpSpPr>
          <p:cxnSp>
            <p:nvCxnSpPr>
              <p:cNvPr id="35" name="Straight Connector 34"/>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0059029" y="1430028"/>
                <a:ext cx="684147" cy="529964"/>
                <a:chOff x="1911952" y="5213997"/>
                <a:chExt cx="1139551" cy="745067"/>
              </a:xfrm>
              <a:grpFill/>
            </p:grpSpPr>
            <p:sp>
              <p:nvSpPr>
                <p:cNvPr id="43" name="Teardrop 42"/>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ord 43"/>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45"/>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10163903" y="1639392"/>
                <a:ext cx="151882" cy="101592"/>
                <a:chOff x="10114972" y="1933763"/>
                <a:chExt cx="151882" cy="101592"/>
              </a:xfrm>
              <a:grpFill/>
            </p:grpSpPr>
            <p:cxnSp>
              <p:nvCxnSpPr>
                <p:cNvPr id="40" name="Straight Connector 39"/>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920856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Prophase review</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753" y="1690688"/>
            <a:ext cx="7434075" cy="479139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3760" t="8242" r="64394" b="10879"/>
          <a:stretch/>
        </p:blipFill>
        <p:spPr>
          <a:xfrm>
            <a:off x="9630228" y="1016173"/>
            <a:ext cx="836641" cy="2322388"/>
          </a:xfrm>
          <a:prstGeom prst="rect">
            <a:avLst/>
          </a:prstGeom>
        </p:spPr>
      </p:pic>
    </p:spTree>
    <p:extLst>
      <p:ext uri="{BB962C8B-B14F-4D97-AF65-F5344CB8AC3E}">
        <p14:creationId xmlns:p14="http://schemas.microsoft.com/office/powerpoint/2010/main" val="2670640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role of sister chromatid cohesion in meiosis. Cohesion complex proteins deposited along chromosomes (red and blue) during premeiotic S phase ensure sister chromatid cohesion and are necessary for the formation of the SC. This facilitates the formation of interhomolog exchanges during pachytene, which are evident as chiasmata. Cohesion between sister chromatid arms maintains the chiasmata, which keep the two homologs connected up to and during metaphase I. In S. cerevisiae, the monopolins bind to centromeres and facilitate monopolar kinetochore orientation at metaphase I (55, 56). Homolog segregation at anaphase I is made possible by the release of cohesion along chromatid arms, whereas cohesion at the centromere is protected from release until anaphase II. Â "/>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494641" y="1911220"/>
            <a:ext cx="7725229" cy="40452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57256" y="6176963"/>
            <a:ext cx="5334000" cy="461665"/>
          </a:xfrm>
          <a:prstGeom prst="rect">
            <a:avLst/>
          </a:prstGeom>
          <a:noFill/>
        </p:spPr>
        <p:txBody>
          <a:bodyPr wrap="square" rtlCol="0">
            <a:spAutoFit/>
          </a:bodyPr>
          <a:lstStyle/>
          <a:p>
            <a:r>
              <a:rPr lang="en-US" sz="1200" dirty="0"/>
              <a:t>Page, Scott L., and R. Scott Hawley. "Chromosome choreography: the meiotic ballet." </a:t>
            </a:r>
            <a:r>
              <a:rPr lang="en-US" sz="1200" i="1" dirty="0"/>
              <a:t>Science</a:t>
            </a:r>
            <a:r>
              <a:rPr lang="en-US" sz="1200" dirty="0"/>
              <a:t> 301.5634 (2003): </a:t>
            </a:r>
            <a:r>
              <a:rPr lang="en-US" sz="1200" dirty="0" smtClean="0"/>
              <a:t>785-789.APA</a:t>
            </a:r>
            <a:endParaRPr lang="en-US" dirty="0"/>
          </a:p>
        </p:txBody>
      </p:sp>
      <p:sp>
        <p:nvSpPr>
          <p:cNvPr id="8" name="Oval 7"/>
          <p:cNvSpPr/>
          <p:nvPr/>
        </p:nvSpPr>
        <p:spPr>
          <a:xfrm>
            <a:off x="5031013" y="1856484"/>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38696" y="4152381"/>
            <a:ext cx="801917"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78281" y="4021753"/>
            <a:ext cx="754742"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78281" y="1911220"/>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8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metric</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760" t="8242" r="64394" b="10879"/>
          <a:stretch/>
        </p:blipFill>
        <p:spPr>
          <a:xfrm>
            <a:off x="4784379" y="2052604"/>
            <a:ext cx="1311621" cy="3640859"/>
          </a:xfrm>
          <a:prstGeom prst="rect">
            <a:avLst/>
          </a:prstGeom>
        </p:spPr>
      </p:pic>
      <p:sp>
        <p:nvSpPr>
          <p:cNvPr id="8" name="Left Brace 7"/>
          <p:cNvSpPr/>
          <p:nvPr/>
        </p:nvSpPr>
        <p:spPr>
          <a:xfrm>
            <a:off x="4191255" y="3452903"/>
            <a:ext cx="593124" cy="182043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95215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normAutofit lnSpcReduction="10000"/>
          </a:bodyPr>
          <a:lstStyle/>
          <a:p>
            <a:r>
              <a:rPr lang="en-US" dirty="0" smtClean="0"/>
              <a:t>Sis-co-ten as constraint</a:t>
            </a:r>
          </a:p>
          <a:p>
            <a:pPr lvl="1"/>
            <a:r>
              <a:rPr lang="en-US" dirty="0"/>
              <a:t>This value should be consistent across bivalents of similar size</a:t>
            </a:r>
          </a:p>
          <a:p>
            <a:pPr lvl="1"/>
            <a:r>
              <a:rPr lang="en-US" dirty="0"/>
              <a:t>Across cells and individuals</a:t>
            </a:r>
          </a:p>
          <a:p>
            <a:endParaRPr lang="en-US" dirty="0" smtClean="0"/>
          </a:p>
          <a:p>
            <a:r>
              <a:rPr lang="en-US" dirty="0" smtClean="0"/>
              <a:t>Assumptions</a:t>
            </a:r>
          </a:p>
          <a:p>
            <a:pPr lvl="1"/>
            <a:r>
              <a:rPr lang="en-US" dirty="0" smtClean="0"/>
              <a:t>Uniform/ equivalent condensation of chromatids</a:t>
            </a:r>
          </a:p>
          <a:p>
            <a:pPr lvl="1"/>
            <a:r>
              <a:rPr lang="en-US" dirty="0" smtClean="0"/>
              <a:t>Bivalent interference- only 2 of 4 chromatids have COs</a:t>
            </a:r>
          </a:p>
          <a:p>
            <a:pPr lvl="1"/>
            <a:r>
              <a:rPr lang="en-US" dirty="0" smtClean="0"/>
              <a:t>Conserved / Same astral / MT tension force</a:t>
            </a:r>
          </a:p>
          <a:p>
            <a:pPr lvl="1"/>
            <a:endParaRPr lang="en-US" dirty="0"/>
          </a:p>
        </p:txBody>
      </p:sp>
      <p:sp>
        <p:nvSpPr>
          <p:cNvPr id="4" name="Content Placeholder 3"/>
          <p:cNvSpPr>
            <a:spLocks noGrp="1"/>
          </p:cNvSpPr>
          <p:nvPr>
            <p:ph sz="half" idx="2"/>
          </p:nvPr>
        </p:nvSpPr>
        <p:spPr/>
        <p:txBody>
          <a:bodyPr>
            <a:normAutofit lnSpcReduction="10000"/>
          </a:bodyPr>
          <a:lstStyle/>
          <a:p>
            <a:r>
              <a:rPr lang="en-US" dirty="0" smtClean="0"/>
              <a:t>(expected patterns)</a:t>
            </a:r>
          </a:p>
        </p:txBody>
      </p:sp>
    </p:spTree>
    <p:extLst>
      <p:ext uri="{BB962C8B-B14F-4D97-AF65-F5344CB8AC3E}">
        <p14:creationId xmlns:p14="http://schemas.microsoft.com/office/powerpoint/2010/main" val="4002786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3"/>
          <a:stretch>
            <a:fillRect/>
          </a:stretch>
        </p:blipFill>
        <p:spPr>
          <a:xfrm>
            <a:off x="2546917" y="676832"/>
            <a:ext cx="6945765" cy="6181168"/>
          </a:xfrm>
          <a:prstGeom prst="rect">
            <a:avLst/>
          </a:prstGeom>
        </p:spPr>
      </p:pic>
      <p:sp>
        <p:nvSpPr>
          <p:cNvPr id="6" name="TextBox 5"/>
          <p:cNvSpPr txBox="1"/>
          <p:nvPr/>
        </p:nvSpPr>
        <p:spPr>
          <a:xfrm>
            <a:off x="10527957" y="4399005"/>
            <a:ext cx="1112108" cy="923330"/>
          </a:xfrm>
          <a:prstGeom prst="rect">
            <a:avLst/>
          </a:prstGeom>
          <a:noFill/>
        </p:spPr>
        <p:txBody>
          <a:bodyPr wrap="square" rtlCol="0">
            <a:spAutoFit/>
          </a:bodyPr>
          <a:lstStyle/>
          <a:p>
            <a:r>
              <a:rPr lang="en-US" dirty="0" smtClean="0"/>
              <a:t>Make relative box</a:t>
            </a:r>
            <a:endParaRPr lang="en-US" dirty="0"/>
          </a:p>
        </p:txBody>
      </p:sp>
    </p:spTree>
    <p:extLst>
      <p:ext uri="{BB962C8B-B14F-4D97-AF65-F5344CB8AC3E}">
        <p14:creationId xmlns:p14="http://schemas.microsoft.com/office/powerpoint/2010/main" val="1822342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Compare sis-</a:t>
            </a:r>
            <a:r>
              <a:rPr lang="en-US" dirty="0" err="1" smtClean="0"/>
              <a:t>coten</a:t>
            </a:r>
            <a:r>
              <a:rPr lang="en-US" dirty="0" smtClean="0"/>
              <a:t> with normalized foci positions</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94312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3"/>
          <a:stretch>
            <a:fillRect/>
          </a:stretch>
        </p:blipFill>
        <p:spPr>
          <a:xfrm>
            <a:off x="672669" y="1690688"/>
            <a:ext cx="5333619" cy="4265490"/>
          </a:xfrm>
          <a:prstGeom prst="rect">
            <a:avLst/>
          </a:prstGeom>
        </p:spPr>
      </p:pic>
      <p:pic>
        <p:nvPicPr>
          <p:cNvPr id="6" name="Picture 5"/>
          <p:cNvPicPr>
            <a:picLocks noChangeAspect="1"/>
          </p:cNvPicPr>
          <p:nvPr/>
        </p:nvPicPr>
        <p:blipFill>
          <a:blip r:embed="rId4"/>
          <a:stretch>
            <a:fillRect/>
          </a:stretch>
        </p:blipFill>
        <p:spPr>
          <a:xfrm>
            <a:off x="6351624" y="1394309"/>
            <a:ext cx="5582469" cy="4464504"/>
          </a:xfrm>
          <a:prstGeom prst="rect">
            <a:avLst/>
          </a:prstGeom>
        </p:spPr>
      </p:pic>
    </p:spTree>
    <p:extLst>
      <p:ext uri="{BB962C8B-B14F-4D97-AF65-F5344CB8AC3E}">
        <p14:creationId xmlns:p14="http://schemas.microsoft.com/office/powerpoint/2010/main" val="3988377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89020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519931" y="0"/>
            <a:ext cx="7706320" cy="6858000"/>
          </a:xfrm>
          <a:prstGeom prst="rect">
            <a:avLst/>
          </a:prstGeom>
        </p:spPr>
      </p:pic>
    </p:spTree>
    <p:extLst>
      <p:ext uri="{BB962C8B-B14F-4D97-AF65-F5344CB8AC3E}">
        <p14:creationId xmlns:p14="http://schemas.microsoft.com/office/powerpoint/2010/main" val="2340219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4483" y="1739543"/>
            <a:ext cx="5529470" cy="4327139"/>
          </a:xfrm>
          <a:prstGeom prst="rect">
            <a:avLst/>
          </a:prstGeom>
        </p:spPr>
      </p:pic>
    </p:spTree>
    <p:extLst>
      <p:ext uri="{BB962C8B-B14F-4D97-AF65-F5344CB8AC3E}">
        <p14:creationId xmlns:p14="http://schemas.microsoft.com/office/powerpoint/2010/main" val="1813281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lpeterson7\Documents\MLH1repo\doc\Main_Report_files\figure-html\HetC.plot-1.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0309" y="1414939"/>
            <a:ext cx="6956578" cy="4592427"/>
          </a:xfrm>
          <a:prstGeom prst="rect">
            <a:avLst/>
          </a:prstGeom>
          <a:noFill/>
          <a:ln>
            <a:noFill/>
          </a:ln>
        </p:spPr>
      </p:pic>
      <p:sp>
        <p:nvSpPr>
          <p:cNvPr id="5" name="TextBox 4"/>
          <p:cNvSpPr txBox="1"/>
          <p:nvPr/>
        </p:nvSpPr>
        <p:spPr>
          <a:xfrm>
            <a:off x="6730564" y="3817786"/>
            <a:ext cx="898902" cy="646331"/>
          </a:xfrm>
          <a:prstGeom prst="rect">
            <a:avLst/>
          </a:prstGeom>
          <a:noFill/>
        </p:spPr>
        <p:txBody>
          <a:bodyPr wrap="square" rtlCol="0">
            <a:spAutoFit/>
          </a:bodyPr>
          <a:lstStyle/>
          <a:p>
            <a:r>
              <a:rPr lang="en-US" dirty="0" smtClean="0"/>
              <a:t>PWD,</a:t>
            </a:r>
          </a:p>
          <a:p>
            <a:r>
              <a:rPr lang="en-US" dirty="0" smtClean="0"/>
              <a:t>29</a:t>
            </a:r>
            <a:endParaRPr lang="en-US" dirty="0"/>
          </a:p>
        </p:txBody>
      </p:sp>
      <p:sp>
        <p:nvSpPr>
          <p:cNvPr id="6" name="TextBox 5"/>
          <p:cNvSpPr txBox="1"/>
          <p:nvPr/>
        </p:nvSpPr>
        <p:spPr>
          <a:xfrm>
            <a:off x="7429749" y="2893908"/>
            <a:ext cx="898902" cy="646331"/>
          </a:xfrm>
          <a:prstGeom prst="rect">
            <a:avLst/>
          </a:prstGeom>
          <a:noFill/>
        </p:spPr>
        <p:txBody>
          <a:bodyPr wrap="square" rtlCol="0">
            <a:spAutoFit/>
          </a:bodyPr>
          <a:lstStyle/>
          <a:p>
            <a:r>
              <a:rPr lang="en-US" dirty="0" smtClean="0"/>
              <a:t>MSM, 31</a:t>
            </a:r>
            <a:endParaRPr lang="en-US" dirty="0"/>
          </a:p>
        </p:txBody>
      </p:sp>
      <p:sp>
        <p:nvSpPr>
          <p:cNvPr id="7" name="TextBox 6"/>
          <p:cNvSpPr txBox="1"/>
          <p:nvPr/>
        </p:nvSpPr>
        <p:spPr>
          <a:xfrm>
            <a:off x="5634589" y="4043750"/>
            <a:ext cx="898902" cy="646331"/>
          </a:xfrm>
          <a:prstGeom prst="rect">
            <a:avLst/>
          </a:prstGeom>
          <a:noFill/>
        </p:spPr>
        <p:txBody>
          <a:bodyPr wrap="square" rtlCol="0">
            <a:spAutoFit/>
          </a:bodyPr>
          <a:lstStyle/>
          <a:p>
            <a:r>
              <a:rPr lang="en-US" dirty="0" smtClean="0"/>
              <a:t>SKIVE,</a:t>
            </a:r>
          </a:p>
          <a:p>
            <a:r>
              <a:rPr lang="en-US" dirty="0" smtClean="0"/>
              <a:t>27</a:t>
            </a:r>
            <a:endParaRPr lang="en-US" dirty="0"/>
          </a:p>
        </p:txBody>
      </p:sp>
      <p:sp>
        <p:nvSpPr>
          <p:cNvPr id="8" name="TextBox 7"/>
          <p:cNvSpPr txBox="1"/>
          <p:nvPr/>
        </p:nvSpPr>
        <p:spPr>
          <a:xfrm>
            <a:off x="3866535" y="4043749"/>
            <a:ext cx="898902" cy="646331"/>
          </a:xfrm>
          <a:prstGeom prst="rect">
            <a:avLst/>
          </a:prstGeom>
          <a:noFill/>
        </p:spPr>
        <p:txBody>
          <a:bodyPr wrap="square" rtlCol="0">
            <a:spAutoFit/>
          </a:bodyPr>
          <a:lstStyle/>
          <a:p>
            <a:r>
              <a:rPr lang="en-US" dirty="0" smtClean="0"/>
              <a:t>KAZ,</a:t>
            </a:r>
          </a:p>
          <a:p>
            <a:r>
              <a:rPr lang="en-US" dirty="0" smtClean="0"/>
              <a:t>23</a:t>
            </a:r>
            <a:endParaRPr lang="en-US" dirty="0"/>
          </a:p>
        </p:txBody>
      </p:sp>
      <p:sp>
        <p:nvSpPr>
          <p:cNvPr id="11" name="TextBox 10"/>
          <p:cNvSpPr txBox="1"/>
          <p:nvPr/>
        </p:nvSpPr>
        <p:spPr>
          <a:xfrm>
            <a:off x="1748260" y="5016270"/>
            <a:ext cx="8671560" cy="1200329"/>
          </a:xfrm>
          <a:prstGeom prst="rect">
            <a:avLst/>
          </a:prstGeom>
          <a:solidFill>
            <a:schemeClr val="bg1"/>
          </a:solidFill>
          <a:ln>
            <a:solidFill>
              <a:schemeClr val="tx1"/>
            </a:solidFill>
          </a:ln>
        </p:spPr>
        <p:txBody>
          <a:bodyPr wrap="square" rtlCol="0">
            <a:spAutoFit/>
          </a:bodyPr>
          <a:lstStyle/>
          <a:p>
            <a:pPr algn="ctr"/>
            <a:r>
              <a:rPr lang="en-US" sz="2400" dirty="0" smtClean="0"/>
              <a:t>How did high </a:t>
            </a:r>
            <a:r>
              <a:rPr lang="en-US" sz="2400" dirty="0" err="1" smtClean="0"/>
              <a:t>RecRate</a:t>
            </a:r>
            <a:r>
              <a:rPr lang="en-US" sz="2400" dirty="0" smtClean="0"/>
              <a:t> </a:t>
            </a:r>
            <a:r>
              <a:rPr lang="en-US" sz="2400" dirty="0" err="1" smtClean="0"/>
              <a:t>Musc</a:t>
            </a:r>
            <a:r>
              <a:rPr lang="en-US" sz="2400" dirty="0" smtClean="0"/>
              <a:t> males evolve high </a:t>
            </a:r>
            <a:r>
              <a:rPr lang="en-US" sz="2400" dirty="0" err="1" smtClean="0"/>
              <a:t>RecRate</a:t>
            </a:r>
            <a:r>
              <a:rPr lang="en-US" sz="2400" dirty="0" smtClean="0"/>
              <a:t>?</a:t>
            </a:r>
            <a:endParaRPr lang="en-US" sz="2400" dirty="0"/>
          </a:p>
          <a:p>
            <a:pPr algn="ctr"/>
            <a:r>
              <a:rPr lang="en-US" sz="2400" dirty="0" smtClean="0"/>
              <a:t>1CO  </a:t>
            </a:r>
            <a:r>
              <a:rPr lang="en-US" sz="2400" dirty="0" smtClean="0">
                <a:sym typeface="Wingdings" panose="05000000000000000000" pitchFamily="2" charset="2"/>
              </a:rPr>
              <a:t> 2CO?</a:t>
            </a:r>
            <a:endParaRPr lang="en-US" sz="2400" dirty="0">
              <a:sym typeface="Wingdings" panose="05000000000000000000" pitchFamily="2" charset="2"/>
            </a:endParaRPr>
          </a:p>
          <a:p>
            <a:pPr algn="ctr"/>
            <a:r>
              <a:rPr lang="en-US" sz="2400" dirty="0" smtClean="0"/>
              <a:t>Fewer 0COs</a:t>
            </a:r>
            <a:r>
              <a:rPr lang="en-US" sz="2400" dirty="0" smtClean="0">
                <a:sym typeface="Wingdings" panose="05000000000000000000" pitchFamily="2" charset="2"/>
              </a:rPr>
              <a:t>?</a:t>
            </a:r>
            <a:endParaRPr lang="en-US" sz="2400" dirty="0"/>
          </a:p>
        </p:txBody>
      </p:sp>
      <p:sp>
        <p:nvSpPr>
          <p:cNvPr id="12" name="Title 1"/>
          <p:cNvSpPr>
            <a:spLocks noGrp="1"/>
          </p:cNvSpPr>
          <p:nvPr>
            <p:ph type="title"/>
          </p:nvPr>
        </p:nvSpPr>
        <p:spPr>
          <a:xfrm>
            <a:off x="838200" y="365125"/>
            <a:ext cx="10515600" cy="1325563"/>
          </a:xfrm>
        </p:spPr>
        <p:txBody>
          <a:bodyPr/>
          <a:lstStyle/>
          <a:p>
            <a:r>
              <a:rPr lang="en-US" dirty="0" smtClean="0"/>
              <a:t>Heterochiasmy patterns across </a:t>
            </a:r>
            <a:r>
              <a:rPr lang="en-US" i="1" dirty="0" smtClean="0"/>
              <a:t>Mus</a:t>
            </a:r>
            <a:endParaRPr lang="en-US" i="1" dirty="0"/>
          </a:p>
        </p:txBody>
      </p:sp>
      <p:sp>
        <p:nvSpPr>
          <p:cNvPr id="13" name="TextBox 12"/>
          <p:cNvSpPr txBox="1"/>
          <p:nvPr/>
        </p:nvSpPr>
        <p:spPr>
          <a:xfrm>
            <a:off x="8834547" y="1693711"/>
            <a:ext cx="1844679" cy="646331"/>
          </a:xfrm>
          <a:prstGeom prst="rect">
            <a:avLst/>
          </a:prstGeom>
          <a:noFill/>
        </p:spPr>
        <p:txBody>
          <a:bodyPr wrap="square" rtlCol="0">
            <a:spAutoFit/>
          </a:bodyPr>
          <a:lstStyle/>
          <a:p>
            <a:r>
              <a:rPr lang="en-US" dirty="0" smtClean="0"/>
              <a:t>*male mean MLH1</a:t>
            </a:r>
            <a:endParaRPr lang="en-US" dirty="0"/>
          </a:p>
        </p:txBody>
      </p:sp>
    </p:spTree>
    <p:extLst>
      <p:ext uri="{BB962C8B-B14F-4D97-AF65-F5344CB8AC3E}">
        <p14:creationId xmlns:p14="http://schemas.microsoft.com/office/powerpoint/2010/main" val="36392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sz="half" idx="1"/>
          </p:nvPr>
        </p:nvSpPr>
        <p:spPr/>
        <p:txBody>
          <a:bodyPr/>
          <a:lstStyle/>
          <a:p>
            <a:endParaRPr lang="en-US"/>
          </a:p>
        </p:txBody>
      </p:sp>
      <p:pic>
        <p:nvPicPr>
          <p:cNvPr id="8"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838200" y="1849911"/>
            <a:ext cx="4513385" cy="4327052"/>
          </a:xfrm>
          <a:prstGeom prst="rect">
            <a:avLst/>
          </a:prstGeom>
        </p:spPr>
      </p:pic>
      <p:sp>
        <p:nvSpPr>
          <p:cNvPr id="9" name="Content Placeholder 8"/>
          <p:cNvSpPr>
            <a:spLocks noGrp="1"/>
          </p:cNvSpPr>
          <p:nvPr>
            <p:ph sz="half" idx="2"/>
          </p:nvPr>
        </p:nvSpPr>
        <p:spPr/>
        <p:txBody>
          <a:bodyPr/>
          <a:lstStyle/>
          <a:p>
            <a:endParaRPr lang="en-US"/>
          </a:p>
        </p:txBody>
      </p:sp>
    </p:spTree>
    <p:extLst>
      <p:ext uri="{BB962C8B-B14F-4D97-AF65-F5344CB8AC3E}">
        <p14:creationId xmlns:p14="http://schemas.microsoft.com/office/powerpoint/2010/main" val="3701833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Sister cohesion tension</a:t>
            </a:r>
            <a:endParaRPr lang="en-US" dirty="0"/>
          </a:p>
        </p:txBody>
      </p:sp>
      <p:pic>
        <p:nvPicPr>
          <p:cNvPr id="5" name="Content Placeholder 4"/>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2965175" y="1836710"/>
            <a:ext cx="4513385" cy="4327052"/>
          </a:xfr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3760" t="8242" r="64394" b="10879"/>
          <a:stretch/>
        </p:blipFill>
        <p:spPr>
          <a:xfrm>
            <a:off x="838200" y="2179806"/>
            <a:ext cx="1311621" cy="3640859"/>
          </a:xfrm>
          <a:prstGeom prst="rect">
            <a:avLst/>
          </a:prstGeom>
        </p:spPr>
      </p:pic>
    </p:spTree>
    <p:extLst>
      <p:ext uri="{BB962C8B-B14F-4D97-AF65-F5344CB8AC3E}">
        <p14:creationId xmlns:p14="http://schemas.microsoft.com/office/powerpoint/2010/main" val="117800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9816123" y="2571929"/>
            <a:ext cx="1549454" cy="1868008"/>
          </a:xfrm>
          <a:prstGeom prst="rect">
            <a:avLst/>
          </a:prstGeom>
        </p:spPr>
      </p:pic>
      <p:sp>
        <p:nvSpPr>
          <p:cNvPr id="11" name="TextBox 10"/>
          <p:cNvSpPr txBox="1"/>
          <p:nvPr/>
        </p:nvSpPr>
        <p:spPr>
          <a:xfrm>
            <a:off x="254000" y="2006600"/>
            <a:ext cx="1651000" cy="1477328"/>
          </a:xfrm>
          <a:prstGeom prst="rect">
            <a:avLst/>
          </a:prstGeom>
          <a:noFill/>
        </p:spPr>
        <p:txBody>
          <a:bodyPr wrap="square" rtlCol="0">
            <a:spAutoFit/>
          </a:bodyPr>
          <a:lstStyle/>
          <a:p>
            <a:r>
              <a:rPr lang="en-US" dirty="0" smtClean="0"/>
              <a:t>Dom, </a:t>
            </a:r>
          </a:p>
          <a:p>
            <a:r>
              <a:rPr lang="en-US" dirty="0" smtClean="0"/>
              <a:t>Mostly 1COs</a:t>
            </a:r>
          </a:p>
          <a:p>
            <a:endParaRPr lang="en-US" dirty="0"/>
          </a:p>
          <a:p>
            <a:r>
              <a:rPr lang="en-US" dirty="0" smtClean="0"/>
              <a:t>Low levels of 0COs</a:t>
            </a:r>
            <a:endParaRPr lang="en-US" dirty="0"/>
          </a:p>
        </p:txBody>
      </p:sp>
      <p:sp>
        <p:nvSpPr>
          <p:cNvPr id="12" name="TextBox 11"/>
          <p:cNvSpPr txBox="1"/>
          <p:nvPr/>
        </p:nvSpPr>
        <p:spPr>
          <a:xfrm>
            <a:off x="4975939" y="6009640"/>
            <a:ext cx="2362200" cy="1200329"/>
          </a:xfrm>
          <a:prstGeom prst="rect">
            <a:avLst/>
          </a:prstGeom>
          <a:noFill/>
        </p:spPr>
        <p:txBody>
          <a:bodyPr wrap="square" rtlCol="0">
            <a:spAutoFit/>
          </a:bodyPr>
          <a:lstStyle/>
          <a:p>
            <a:r>
              <a:rPr lang="en-US" dirty="0" smtClean="0"/>
              <a:t>Are the proportions significantly different?</a:t>
            </a:r>
          </a:p>
          <a:p>
            <a:r>
              <a:rPr lang="en-US" dirty="0" smtClean="0"/>
              <a:t>0CO</a:t>
            </a:r>
          </a:p>
          <a:p>
            <a:r>
              <a:rPr lang="en-US" dirty="0" smtClean="0"/>
              <a:t>3CO</a:t>
            </a:r>
            <a:endParaRPr lang="en-US" dirty="0"/>
          </a:p>
        </p:txBody>
      </p:sp>
      <p:sp>
        <p:nvSpPr>
          <p:cNvPr id="13" name="TextBox 12"/>
          <p:cNvSpPr txBox="1"/>
          <p:nvPr/>
        </p:nvSpPr>
        <p:spPr>
          <a:xfrm>
            <a:off x="10019377" y="806271"/>
            <a:ext cx="2172623" cy="1200329"/>
          </a:xfrm>
          <a:prstGeom prst="rect">
            <a:avLst/>
          </a:prstGeom>
          <a:noFill/>
        </p:spPr>
        <p:txBody>
          <a:bodyPr wrap="square" rtlCol="0">
            <a:spAutoFit/>
          </a:bodyPr>
          <a:lstStyle/>
          <a:p>
            <a:r>
              <a:rPr lang="en-US" dirty="0" err="1" smtClean="0"/>
              <a:t>Musc</a:t>
            </a:r>
            <a:r>
              <a:rPr lang="en-US" dirty="0" smtClean="0"/>
              <a:t>,</a:t>
            </a:r>
          </a:p>
          <a:p>
            <a:endParaRPr lang="en-US" dirty="0" smtClean="0"/>
          </a:p>
          <a:p>
            <a:r>
              <a:rPr lang="en-US" dirty="0" smtClean="0"/>
              <a:t>2 or 3 male biased, have more 2COs.</a:t>
            </a:r>
            <a:endParaRPr lang="en-US" dirty="0"/>
          </a:p>
        </p:txBody>
      </p:sp>
      <p:sp>
        <p:nvSpPr>
          <p:cNvPr id="18" name="TextBox 17"/>
          <p:cNvSpPr txBox="1"/>
          <p:nvPr/>
        </p:nvSpPr>
        <p:spPr>
          <a:xfrm>
            <a:off x="6250018" y="891512"/>
            <a:ext cx="2497742" cy="1200329"/>
          </a:xfrm>
          <a:prstGeom prst="rect">
            <a:avLst/>
          </a:prstGeom>
          <a:noFill/>
        </p:spPr>
        <p:txBody>
          <a:bodyPr wrap="square" rtlCol="0">
            <a:spAutoFit/>
          </a:bodyPr>
          <a:lstStyle/>
          <a:p>
            <a:r>
              <a:rPr lang="en-US" dirty="0" err="1" smtClean="0"/>
              <a:t>Musc</a:t>
            </a:r>
            <a:r>
              <a:rPr lang="en-US" dirty="0" smtClean="0"/>
              <a:t>,</a:t>
            </a:r>
          </a:p>
          <a:p>
            <a:r>
              <a:rPr lang="en-US" dirty="0" smtClean="0"/>
              <a:t>Female biased strain,</a:t>
            </a:r>
          </a:p>
          <a:p>
            <a:r>
              <a:rPr lang="en-US" dirty="0" smtClean="0"/>
              <a:t>More 1COs (similar to Dom</a:t>
            </a:r>
          </a:p>
        </p:txBody>
      </p:sp>
      <p:sp>
        <p:nvSpPr>
          <p:cNvPr id="19" name="TextBox 18"/>
          <p:cNvSpPr txBox="1"/>
          <p:nvPr/>
        </p:nvSpPr>
        <p:spPr>
          <a:xfrm>
            <a:off x="2730500" y="1083270"/>
            <a:ext cx="2314628" cy="923330"/>
          </a:xfrm>
          <a:prstGeom prst="rect">
            <a:avLst/>
          </a:prstGeom>
          <a:noFill/>
        </p:spPr>
        <p:txBody>
          <a:bodyPr wrap="square" rtlCol="0">
            <a:spAutoFit/>
          </a:bodyPr>
          <a:lstStyle/>
          <a:p>
            <a:r>
              <a:rPr lang="en-US" dirty="0" smtClean="0"/>
              <a:t>Data description,</a:t>
            </a:r>
          </a:p>
          <a:p>
            <a:r>
              <a:rPr lang="en-US" dirty="0" smtClean="0"/>
              <a:t>48 cells</a:t>
            </a:r>
          </a:p>
          <a:p>
            <a:r>
              <a:rPr lang="en-US" dirty="0" smtClean="0"/>
              <a:t>~900 bivalents</a:t>
            </a:r>
            <a:endParaRPr lang="en-US" dirty="0"/>
          </a:p>
        </p:txBody>
      </p:sp>
      <p:pic>
        <p:nvPicPr>
          <p:cNvPr id="20" name="Picture 19"/>
          <p:cNvPicPr>
            <a:picLocks noChangeAspect="1"/>
          </p:cNvPicPr>
          <p:nvPr/>
        </p:nvPicPr>
        <p:blipFill rotWithShape="1">
          <a:blip r:embed="rId4"/>
          <a:srcRect t="48231" r="12270"/>
          <a:stretch/>
        </p:blipFill>
        <p:spPr>
          <a:xfrm>
            <a:off x="1965219" y="2177082"/>
            <a:ext cx="7610527" cy="3091265"/>
          </a:xfrm>
          <a:prstGeom prst="rect">
            <a:avLst/>
          </a:prstGeom>
        </p:spPr>
      </p:pic>
      <p:cxnSp>
        <p:nvCxnSpPr>
          <p:cNvPr id="22" name="Straight Connector 21"/>
          <p:cNvCxnSpPr/>
          <p:nvPr/>
        </p:nvCxnSpPr>
        <p:spPr>
          <a:xfrm>
            <a:off x="8286154" y="5161302"/>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226008" y="5171440"/>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7757556" y="5171440"/>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53637" y="521989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28" name="TextBox 27"/>
          <p:cNvSpPr txBox="1"/>
          <p:nvPr/>
        </p:nvSpPr>
        <p:spPr>
          <a:xfrm>
            <a:off x="526305" y="5069497"/>
            <a:ext cx="2169004" cy="369332"/>
          </a:xfrm>
          <a:prstGeom prst="rect">
            <a:avLst/>
          </a:prstGeom>
          <a:noFill/>
        </p:spPr>
        <p:txBody>
          <a:bodyPr wrap="square" rtlCol="0">
            <a:spAutoFit/>
          </a:bodyPr>
          <a:lstStyle/>
          <a:p>
            <a:r>
              <a:rPr lang="en-US" dirty="0" smtClean="0"/>
              <a:t>Female biased Dom</a:t>
            </a:r>
            <a:endParaRPr lang="en-US" dirty="0"/>
          </a:p>
        </p:txBody>
      </p:sp>
    </p:spTree>
    <p:extLst>
      <p:ext uri="{BB962C8B-B14F-4D97-AF65-F5344CB8AC3E}">
        <p14:creationId xmlns:p14="http://schemas.microsoft.com/office/powerpoint/2010/main" val="397917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2250013" y="1840969"/>
          <a:ext cx="5951864" cy="1731721"/>
        </p:xfrm>
        <a:graphic>
          <a:graphicData uri="http://schemas.openxmlformats.org/drawingml/2006/table">
            <a:tbl>
              <a:tblPr firstRow="1" firstCol="1" bandRow="1">
                <a:tableStyleId>{5C22544A-7EE6-4342-B048-85BDC9FD1C3A}</a:tableStyleId>
              </a:tblPr>
              <a:tblGrid>
                <a:gridCol w="759739"/>
                <a:gridCol w="674755"/>
                <a:gridCol w="667340"/>
                <a:gridCol w="770006"/>
                <a:gridCol w="770006"/>
                <a:gridCol w="770006"/>
                <a:gridCol w="770006"/>
                <a:gridCol w="770006"/>
              </a:tblGrid>
              <a:tr h="526629">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p>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WSB</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1.019997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0.052631579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0.7894737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0.157894</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LEW</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1.019974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0 0.043062201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0.6889952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0.004784689</a:t>
                      </a: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G</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24.27551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1.164134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0.070175439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0.6549708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0.2690058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0.005847953</a:t>
                      </a:r>
                      <a:endParaRPr lang="en-US" sz="1100" dirty="0">
                        <a:effectLst/>
                        <a:latin typeface="Calibri" panose="020F0502020204030204" pitchFamily="34" charset="0"/>
                      </a:endParaRPr>
                    </a:p>
                  </a:txBody>
                  <a:tcPr marL="68580" marR="68580" marT="0" marB="0"/>
                </a:tc>
              </a:tr>
            </a:tbl>
          </a:graphicData>
        </a:graphic>
      </p:graphicFrame>
      <p:graphicFrame>
        <p:nvGraphicFramePr>
          <p:cNvPr id="5" name="Table 4"/>
          <p:cNvGraphicFramePr>
            <a:graphicFrameLocks noGrp="1"/>
          </p:cNvGraphicFramePr>
          <p:nvPr/>
        </p:nvGraphicFramePr>
        <p:xfrm>
          <a:off x="1704129" y="3830320"/>
          <a:ext cx="8261110" cy="2639766"/>
        </p:xfrm>
        <a:graphic>
          <a:graphicData uri="http://schemas.openxmlformats.org/drawingml/2006/table">
            <a:tbl>
              <a:tblPr firstRow="1" firstCol="1" bandRow="1">
                <a:tableStyleId>{5C22544A-7EE6-4342-B048-85BDC9FD1C3A}</a:tableStyleId>
              </a:tblPr>
              <a:tblGrid>
                <a:gridCol w="784912"/>
                <a:gridCol w="873919"/>
                <a:gridCol w="774915"/>
                <a:gridCol w="712922"/>
                <a:gridCol w="728421"/>
                <a:gridCol w="1100379"/>
                <a:gridCol w="692695"/>
                <a:gridCol w="2592947"/>
              </a:tblGrid>
              <a:tr h="706654">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PWD</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29.64198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0.8772831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0.026548673</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0.4247788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0.5486726</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a:t>
                      </a:r>
                    </a:p>
                    <a:p>
                      <a:pPr>
                        <a:spcAft>
                          <a:spcPts val="0"/>
                        </a:spcAft>
                      </a:pPr>
                      <a:endParaRPr lang="en-US" sz="1100" dirty="0">
                        <a:effectLst/>
                        <a:latin typeface="Calibri" panose="020F0502020204030204" pitchFamily="34" charset="0"/>
                      </a:endParaRPr>
                    </a:p>
                  </a:txBody>
                  <a:tcPr marL="68580" marR="68580" marT="0" marB="0"/>
                </a:tc>
              </a:tr>
              <a:tr h="420851">
                <a:tc>
                  <a:txBody>
                    <a:bodyPr/>
                    <a:lstStyle/>
                    <a:p>
                      <a:pPr>
                        <a:spcAft>
                          <a:spcPts val="0"/>
                        </a:spcAft>
                      </a:pPr>
                      <a:r>
                        <a:rPr lang="en-US" sz="1100">
                          <a:effectLst/>
                        </a:rPr>
                        <a:t>CZECH*</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SKIVE*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3</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27.0814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0.9577608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0.5454545</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0.4393939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KAZ</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9</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23.07292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1.110609</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TOM</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26.6</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NA</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210425">
                <a:tc>
                  <a:txBody>
                    <a:bodyPr/>
                    <a:lstStyle/>
                    <a:p>
                      <a:pPr>
                        <a:spcAft>
                          <a:spcPts val="0"/>
                        </a:spcAft>
                      </a:pPr>
                      <a:r>
                        <a:rPr lang="en-US" sz="1100">
                          <a:effectLst/>
                        </a:rPr>
                        <a:t>AST</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2</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25.78261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83413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10578944" y="3299834"/>
            <a:ext cx="1549454" cy="1868008"/>
          </a:xfrm>
          <a:prstGeom prst="rect">
            <a:avLst/>
          </a:prstGeom>
        </p:spPr>
      </p:pic>
      <p:pic>
        <p:nvPicPr>
          <p:cNvPr id="20" name="Picture 19"/>
          <p:cNvPicPr>
            <a:picLocks noChangeAspect="1"/>
          </p:cNvPicPr>
          <p:nvPr/>
        </p:nvPicPr>
        <p:blipFill rotWithShape="1">
          <a:blip r:embed="rId4"/>
          <a:srcRect l="56828" t="48231" r="12270"/>
          <a:stretch/>
        </p:blipFill>
        <p:spPr>
          <a:xfrm>
            <a:off x="7194430" y="2503044"/>
            <a:ext cx="3198977" cy="3688880"/>
          </a:xfrm>
          <a:prstGeom prst="rect">
            <a:avLst/>
          </a:prstGeom>
        </p:spPr>
      </p:pic>
      <p:cxnSp>
        <p:nvCxnSpPr>
          <p:cNvPr id="22" name="Straight Connector 21"/>
          <p:cNvCxnSpPr/>
          <p:nvPr/>
        </p:nvCxnSpPr>
        <p:spPr>
          <a:xfrm>
            <a:off x="8824138" y="5989435"/>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2233" y="6191924"/>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8270952" y="5984355"/>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82605" y="619192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14" name="TextBox 13"/>
          <p:cNvSpPr txBox="1"/>
          <p:nvPr/>
        </p:nvSpPr>
        <p:spPr>
          <a:xfrm>
            <a:off x="8219193" y="1899842"/>
            <a:ext cx="1166347" cy="369332"/>
          </a:xfrm>
          <a:prstGeom prst="rect">
            <a:avLst/>
          </a:prstGeom>
          <a:solidFill>
            <a:schemeClr val="bg1"/>
          </a:solidFill>
          <a:ln>
            <a:solidFill>
              <a:schemeClr val="tx1"/>
            </a:solidFill>
          </a:ln>
        </p:spPr>
        <p:txBody>
          <a:bodyPr wrap="square" rtlCol="0">
            <a:spAutoFit/>
          </a:bodyPr>
          <a:lstStyle/>
          <a:p>
            <a:pPr algn="ctr"/>
            <a:r>
              <a:rPr lang="en-US" dirty="0" err="1" smtClean="0"/>
              <a:t>Musc</a:t>
            </a:r>
            <a:endParaRPr lang="en-US" dirty="0"/>
          </a:p>
        </p:txBody>
      </p:sp>
      <p:sp>
        <p:nvSpPr>
          <p:cNvPr id="15" name="TextBox 14"/>
          <p:cNvSpPr txBox="1"/>
          <p:nvPr/>
        </p:nvSpPr>
        <p:spPr>
          <a:xfrm>
            <a:off x="4924321" y="1919128"/>
            <a:ext cx="1010653" cy="369332"/>
          </a:xfrm>
          <a:prstGeom prst="rect">
            <a:avLst/>
          </a:prstGeom>
          <a:solidFill>
            <a:schemeClr val="bg1"/>
          </a:solidFill>
          <a:ln>
            <a:solidFill>
              <a:schemeClr val="tx1"/>
            </a:solidFill>
          </a:ln>
        </p:spPr>
        <p:txBody>
          <a:bodyPr wrap="square" rtlCol="0">
            <a:spAutoFit/>
          </a:bodyPr>
          <a:lstStyle/>
          <a:p>
            <a:pPr algn="ctr"/>
            <a:r>
              <a:rPr lang="en-US" dirty="0" smtClean="0"/>
              <a:t>Dom</a:t>
            </a:r>
            <a:endParaRPr lang="en-US" dirty="0"/>
          </a:p>
        </p:txBody>
      </p:sp>
      <p:pic>
        <p:nvPicPr>
          <p:cNvPr id="16" name="Picture 15"/>
          <p:cNvPicPr>
            <a:picLocks noChangeAspect="1"/>
          </p:cNvPicPr>
          <p:nvPr/>
        </p:nvPicPr>
        <p:blipFill rotWithShape="1">
          <a:blip r:embed="rId4"/>
          <a:srcRect t="48231" r="80309"/>
          <a:stretch/>
        </p:blipFill>
        <p:spPr>
          <a:xfrm>
            <a:off x="4195825" y="2503044"/>
            <a:ext cx="2038341" cy="3688880"/>
          </a:xfrm>
          <a:prstGeom prst="rect">
            <a:avLst/>
          </a:prstGeom>
        </p:spPr>
      </p:pic>
      <p:sp>
        <p:nvSpPr>
          <p:cNvPr id="2" name="TextBox 1"/>
          <p:cNvSpPr txBox="1"/>
          <p:nvPr/>
        </p:nvSpPr>
        <p:spPr>
          <a:xfrm>
            <a:off x="465826" y="1897811"/>
            <a:ext cx="3312544" cy="2308324"/>
          </a:xfrm>
          <a:prstGeom prst="rect">
            <a:avLst/>
          </a:prstGeom>
          <a:noFill/>
        </p:spPr>
        <p:txBody>
          <a:bodyPr wrap="square" rtlCol="0">
            <a:spAutoFit/>
          </a:bodyPr>
          <a:lstStyle/>
          <a:p>
            <a:r>
              <a:rPr lang="en-US" sz="2400" dirty="0" smtClean="0"/>
              <a:t>Dataset</a:t>
            </a:r>
            <a:endParaRPr lang="en-US" sz="2400" dirty="0"/>
          </a:p>
          <a:p>
            <a:pPr lvl="1"/>
            <a:r>
              <a:rPr lang="en-US" sz="2400" dirty="0"/>
              <a:t>~40 cells</a:t>
            </a:r>
          </a:p>
          <a:p>
            <a:pPr lvl="1"/>
            <a:r>
              <a:rPr lang="en-US" sz="2400" dirty="0"/>
              <a:t>~1000 bivalents </a:t>
            </a:r>
            <a:r>
              <a:rPr lang="en-US" sz="2400" dirty="0" smtClean="0"/>
              <a:t>scored</a:t>
            </a:r>
          </a:p>
          <a:p>
            <a:pPr lvl="1"/>
            <a:r>
              <a:rPr lang="en-US" sz="2400" dirty="0" smtClean="0"/>
              <a:t>-male and female cells</a:t>
            </a:r>
            <a:endParaRPr lang="en-US" sz="2400" dirty="0"/>
          </a:p>
        </p:txBody>
      </p:sp>
      <p:sp>
        <p:nvSpPr>
          <p:cNvPr id="21" name="Title 1"/>
          <p:cNvSpPr>
            <a:spLocks noGrp="1"/>
          </p:cNvSpPr>
          <p:nvPr>
            <p:ph type="title"/>
          </p:nvPr>
        </p:nvSpPr>
        <p:spPr>
          <a:xfrm>
            <a:off x="838200" y="365125"/>
            <a:ext cx="10515600" cy="1325563"/>
          </a:xfrm>
        </p:spPr>
        <p:txBody>
          <a:bodyPr/>
          <a:lstStyle/>
          <a:p>
            <a:r>
              <a:rPr lang="en-US" dirty="0"/>
              <a:t>Chromosome class </a:t>
            </a:r>
            <a:r>
              <a:rPr lang="en-US" dirty="0" smtClean="0"/>
              <a:t>proportions</a:t>
            </a:r>
            <a:endParaRPr lang="en-US" dirty="0"/>
          </a:p>
        </p:txBody>
      </p:sp>
    </p:spTree>
    <p:extLst>
      <p:ext uri="{BB962C8B-B14F-4D97-AF65-F5344CB8AC3E}">
        <p14:creationId xmlns:p14="http://schemas.microsoft.com/office/powerpoint/2010/main" val="251734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40442518"/>
              </p:ext>
            </p:extLst>
          </p:nvPr>
        </p:nvGraphicFramePr>
        <p:xfrm>
          <a:off x="218440" y="2060467"/>
          <a:ext cx="5628451" cy="1654071"/>
        </p:xfrm>
        <a:graphic>
          <a:graphicData uri="http://schemas.openxmlformats.org/drawingml/2006/table">
            <a:tbl>
              <a:tblPr firstRow="1" firstCol="1" bandRow="1">
                <a:tableStyleId>{5C22544A-7EE6-4342-B048-85BDC9FD1C3A}</a:tableStyleId>
              </a:tblPr>
              <a:tblGrid>
                <a:gridCol w="677228"/>
                <a:gridCol w="584835"/>
                <a:gridCol w="933768"/>
                <a:gridCol w="1116140"/>
                <a:gridCol w="497840"/>
                <a:gridCol w="568960"/>
                <a:gridCol w="558800"/>
                <a:gridCol w="690880"/>
              </a:tblGrid>
              <a:tr h="587271">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p>
                    <a:p>
                      <a:pPr>
                        <a:spcAft>
                          <a:spcPts val="0"/>
                        </a:spcAft>
                      </a:pPr>
                      <a:endParaRPr lang="en-US" sz="1600" dirty="0">
                        <a:effectLst/>
                        <a:latin typeface="Calibri" panose="020F0502020204030204" pitchFamily="34" charset="0"/>
                      </a:endParaRPr>
                    </a:p>
                  </a:txBody>
                  <a:tcPr marL="68580" marR="68580" marT="0" marB="0"/>
                </a:tc>
              </a:tr>
              <a:tr h="335280">
                <a:tc>
                  <a:txBody>
                    <a:bodyPr/>
                    <a:lstStyle/>
                    <a:p>
                      <a:pPr>
                        <a:spcAft>
                          <a:spcPts val="0"/>
                        </a:spcAft>
                      </a:pPr>
                      <a:r>
                        <a:rPr lang="en-US" sz="1600">
                          <a:effectLst/>
                        </a:rPr>
                        <a:t>WSB</a:t>
                      </a:r>
                      <a:endParaRPr lang="en-US" sz="1600">
                        <a:effectLst/>
                        <a:latin typeface="Calibri" panose="020F0502020204030204" pitchFamily="34" charset="0"/>
                      </a:endParaRPr>
                    </a:p>
                  </a:txBody>
                  <a:tcPr marL="68580" marR="68580" marT="0" marB="0"/>
                </a:tc>
                <a:tc>
                  <a:txBody>
                    <a:bodyPr/>
                    <a:lstStyle/>
                    <a:p>
                      <a:pPr>
                        <a:spcAft>
                          <a:spcPts val="0"/>
                        </a:spcAft>
                      </a:pPr>
                      <a:r>
                        <a:rPr lang="en-US" sz="1600">
                          <a:effectLst/>
                        </a:rPr>
                        <a:t>10</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5%</a:t>
                      </a:r>
                    </a:p>
                  </a:txBody>
                  <a:tcPr marL="68580" marR="68580" marT="0" marB="0"/>
                </a:tc>
                <a:tc>
                  <a:txBody>
                    <a:bodyPr/>
                    <a:lstStyle/>
                    <a:p>
                      <a:pPr>
                        <a:spcAft>
                          <a:spcPts val="0"/>
                        </a:spcAft>
                      </a:pPr>
                      <a:r>
                        <a:rPr lang="en-US" sz="1600" dirty="0" smtClean="0">
                          <a:effectLst/>
                        </a:rPr>
                        <a:t>79%</a:t>
                      </a:r>
                    </a:p>
                  </a:txBody>
                  <a:tcPr marL="68580" marR="68580" marT="0" marB="0"/>
                </a:tc>
                <a:tc>
                  <a:txBody>
                    <a:bodyPr/>
                    <a:lstStyle/>
                    <a:p>
                      <a:pPr>
                        <a:spcAft>
                          <a:spcPts val="0"/>
                        </a:spcAft>
                      </a:pPr>
                      <a:r>
                        <a:rPr lang="en-US" sz="1600" dirty="0" smtClean="0">
                          <a:effectLst/>
                        </a:rPr>
                        <a:t>16%</a:t>
                      </a:r>
                    </a:p>
                  </a:txBody>
                  <a:tcPr marL="68580" marR="68580" marT="0" marB="0"/>
                </a:tc>
                <a:tc>
                  <a:txBody>
                    <a:bodyPr/>
                    <a:lstStyle/>
                    <a:p>
                      <a:pPr>
                        <a:spcAft>
                          <a:spcPts val="0"/>
                        </a:spcAft>
                      </a:pPr>
                      <a:r>
                        <a:rPr lang="en-US" sz="1600" dirty="0" smtClean="0">
                          <a:effectLst/>
                          <a:latin typeface="Calibri" panose="020F0502020204030204" pitchFamily="34" charset="0"/>
                        </a:rPr>
                        <a:t>0</a:t>
                      </a:r>
                      <a:endParaRPr lang="en-US" sz="1600" dirty="0">
                        <a:effectLst/>
                        <a:latin typeface="Calibri" panose="020F0502020204030204" pitchFamily="34" charset="0"/>
                      </a:endParaRPr>
                    </a:p>
                  </a:txBody>
                  <a:tcPr marL="68580" marR="68580" marT="0" marB="0"/>
                </a:tc>
              </a:tr>
              <a:tr h="421026">
                <a:tc>
                  <a:txBody>
                    <a:bodyPr/>
                    <a:lstStyle/>
                    <a:p>
                      <a:pPr>
                        <a:spcAft>
                          <a:spcPts val="0"/>
                        </a:spcAft>
                      </a:pPr>
                      <a:r>
                        <a:rPr lang="en-US" sz="1600">
                          <a:effectLst/>
                        </a:rPr>
                        <a:t>LEW</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a:effectLst/>
                        </a:rPr>
                        <a:t>10</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67%</a:t>
                      </a:r>
                    </a:p>
                  </a:txBody>
                  <a:tcPr marL="68580" marR="68580" marT="0" marB="0"/>
                </a:tc>
                <a:tc>
                  <a:txBody>
                    <a:bodyPr/>
                    <a:lstStyle/>
                    <a:p>
                      <a:pPr>
                        <a:spcAft>
                          <a:spcPts val="0"/>
                        </a:spcAft>
                      </a:pPr>
                      <a:r>
                        <a:rPr lang="en-US" sz="1600" dirty="0" smtClean="0">
                          <a:effectLst/>
                        </a:rPr>
                        <a:t>26%</a:t>
                      </a:r>
                    </a:p>
                  </a:txBody>
                  <a:tcPr marL="68580" marR="68580" marT="0" marB="0"/>
                </a:tc>
                <a:tc>
                  <a:txBody>
                    <a:bodyPr/>
                    <a:lstStyle/>
                    <a:p>
                      <a:pPr>
                        <a:spcAft>
                          <a:spcPts val="0"/>
                        </a:spcAft>
                      </a:pPr>
                      <a:r>
                        <a:rPr lang="en-US" sz="1600" dirty="0" smtClean="0">
                          <a:effectLst/>
                        </a:rPr>
                        <a:t>0.5%</a:t>
                      </a:r>
                    </a:p>
                  </a:txBody>
                  <a:tcPr marL="68580" marR="68580" marT="0" marB="0"/>
                </a:tc>
              </a:tr>
              <a:tr h="310494">
                <a:tc>
                  <a:txBody>
                    <a:bodyPr/>
                    <a:lstStyle/>
                    <a:p>
                      <a:pPr>
                        <a:spcAft>
                          <a:spcPts val="0"/>
                        </a:spcAft>
                      </a:pPr>
                      <a:r>
                        <a:rPr lang="en-US" sz="1600" dirty="0">
                          <a:effectLst/>
                        </a:rPr>
                        <a:t>G</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14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7%</a:t>
                      </a:r>
                    </a:p>
                  </a:txBody>
                  <a:tcPr marL="68580" marR="68580" marT="0" marB="0"/>
                </a:tc>
                <a:tc>
                  <a:txBody>
                    <a:bodyPr/>
                    <a:lstStyle/>
                    <a:p>
                      <a:pPr>
                        <a:spcAft>
                          <a:spcPts val="0"/>
                        </a:spcAft>
                      </a:pPr>
                      <a:r>
                        <a:rPr lang="en-US" sz="1600" dirty="0" smtClean="0">
                          <a:effectLst/>
                        </a:rPr>
                        <a:t>65%</a:t>
                      </a:r>
                    </a:p>
                  </a:txBody>
                  <a:tcPr marL="68580" marR="68580" marT="0" marB="0"/>
                </a:tc>
                <a:tc>
                  <a:txBody>
                    <a:bodyPr/>
                    <a:lstStyle/>
                    <a:p>
                      <a:pPr>
                        <a:spcAft>
                          <a:spcPts val="0"/>
                        </a:spcAft>
                      </a:pPr>
                      <a:r>
                        <a:rPr lang="en-US" sz="1600" dirty="0" smtClean="0">
                          <a:effectLst/>
                        </a:rPr>
                        <a:t>27%</a:t>
                      </a:r>
                    </a:p>
                  </a:txBody>
                  <a:tcPr marL="68580" marR="68580" marT="0" marB="0"/>
                </a:tc>
                <a:tc>
                  <a:txBody>
                    <a:bodyPr/>
                    <a:lstStyle/>
                    <a:p>
                      <a:pPr>
                        <a:spcAft>
                          <a:spcPts val="0"/>
                        </a:spcAft>
                      </a:pPr>
                      <a:r>
                        <a:rPr lang="en-US" sz="1600" dirty="0" smtClean="0">
                          <a:effectLst/>
                        </a:rPr>
                        <a:t>0.6%</a:t>
                      </a: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1115931"/>
              </p:ext>
            </p:extLst>
          </p:nvPr>
        </p:nvGraphicFramePr>
        <p:xfrm>
          <a:off x="6294120" y="2058454"/>
          <a:ext cx="5692930" cy="2235200"/>
        </p:xfrm>
        <a:graphic>
          <a:graphicData uri="http://schemas.openxmlformats.org/drawingml/2006/table">
            <a:tbl>
              <a:tblPr firstRow="1" firstCol="1" bandRow="1">
                <a:tableStyleId>{5C22544A-7EE6-4342-B048-85BDC9FD1C3A}</a:tableStyleId>
              </a:tblPr>
              <a:tblGrid>
                <a:gridCol w="765810"/>
                <a:gridCol w="591718"/>
                <a:gridCol w="933768"/>
                <a:gridCol w="1116140"/>
                <a:gridCol w="586423"/>
                <a:gridCol w="577025"/>
                <a:gridCol w="535623"/>
                <a:gridCol w="586423"/>
              </a:tblGrid>
              <a:tr h="436880">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 </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endParaRPr lang="en-US" sz="1600" dirty="0">
                        <a:effectLst/>
                        <a:latin typeface="Calibri" panose="020F0502020204030204" pitchFamily="34" charset="0"/>
                      </a:endParaRPr>
                    </a:p>
                  </a:txBody>
                  <a:tcPr marL="68580" marR="68580" marT="0" marB="0"/>
                </a:tc>
              </a:tr>
              <a:tr h="365760">
                <a:tc>
                  <a:txBody>
                    <a:bodyPr/>
                    <a:lstStyle/>
                    <a:p>
                      <a:pPr>
                        <a:spcAft>
                          <a:spcPts val="0"/>
                        </a:spcAft>
                      </a:pPr>
                      <a:r>
                        <a:rPr lang="en-US" sz="1600" dirty="0" smtClean="0">
                          <a:effectLst/>
                          <a:latin typeface="Calibri" panose="020F0502020204030204" pitchFamily="34" charset="0"/>
                        </a:rPr>
                        <a:t>MSM</a:t>
                      </a:r>
                    </a:p>
                  </a:txBody>
                  <a:tcPr marL="68580" marR="68580" marT="0" marB="0">
                    <a:solidFill>
                      <a:schemeClr val="accent2">
                        <a:lumMod val="60000"/>
                        <a:lumOff val="40000"/>
                      </a:schemeClr>
                    </a:solidFill>
                  </a:tcPr>
                </a:tc>
                <a:tc>
                  <a:txBody>
                    <a:bodyPr/>
                    <a:lstStyle/>
                    <a:p>
                      <a:pPr>
                        <a:spcAft>
                          <a:spcPts val="0"/>
                        </a:spcAft>
                      </a:pPr>
                      <a:r>
                        <a:rPr lang="en-US" sz="1600" dirty="0" smtClean="0">
                          <a:effectLst/>
                          <a:latin typeface="Calibri" panose="020F0502020204030204" pitchFamily="34" charset="0"/>
                        </a:rPr>
                        <a:t>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31.36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0.89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a:t>
                      </a:r>
                    </a:p>
                  </a:txBody>
                  <a:tcPr marL="68580" marR="68580" marT="0" marB="0"/>
                </a:tc>
                <a:tc>
                  <a:txBody>
                    <a:bodyPr/>
                    <a:lstStyle/>
                    <a:p>
                      <a:pPr>
                        <a:spcAft>
                          <a:spcPts val="0"/>
                        </a:spcAft>
                      </a:pPr>
                      <a:r>
                        <a:rPr lang="en-US" sz="1600" b="1" dirty="0" smtClean="0">
                          <a:effectLst/>
                        </a:rPr>
                        <a:t>39%</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rPr>
                        <a:t>3%</a:t>
                      </a:r>
                    </a:p>
                  </a:txBody>
                  <a:tcPr marL="68580" marR="68580" marT="0" marB="0"/>
                </a:tc>
              </a:tr>
              <a:tr h="365760">
                <a:tc>
                  <a:txBody>
                    <a:bodyPr/>
                    <a:lstStyle/>
                    <a:p>
                      <a:pPr>
                        <a:spcAft>
                          <a:spcPts val="0"/>
                        </a:spcAft>
                      </a:pPr>
                      <a:r>
                        <a:rPr lang="en-US" sz="1600" dirty="0">
                          <a:effectLst/>
                        </a:rPr>
                        <a:t>PWD</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29.64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0.88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3%</a:t>
                      </a:r>
                    </a:p>
                  </a:txBody>
                  <a:tcPr marL="68580" marR="68580" marT="0" marB="0"/>
                </a:tc>
                <a:tc>
                  <a:txBody>
                    <a:bodyPr/>
                    <a:lstStyle/>
                    <a:p>
                      <a:pPr>
                        <a:spcAft>
                          <a:spcPts val="0"/>
                        </a:spcAft>
                      </a:pPr>
                      <a:r>
                        <a:rPr lang="en-US" sz="1600" b="1" dirty="0" smtClean="0">
                          <a:effectLst/>
                        </a:rPr>
                        <a:t>42%</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latin typeface="Calibri" panose="020F0502020204030204" pitchFamily="34" charset="0"/>
                        </a:rPr>
                        <a:t>0</a:t>
                      </a:r>
                    </a:p>
                  </a:txBody>
                  <a:tcPr marL="68580" marR="68580" marT="0" marB="0"/>
                </a:tc>
              </a:tr>
              <a:tr h="355600">
                <a:tc>
                  <a:txBody>
                    <a:bodyPr/>
                    <a:lstStyle/>
                    <a:p>
                      <a:pPr>
                        <a:spcAft>
                          <a:spcPts val="0"/>
                        </a:spcAft>
                      </a:pPr>
                      <a:r>
                        <a:rPr lang="en-US" sz="1600" dirty="0" smtClean="0">
                          <a:effectLst/>
                        </a:rPr>
                        <a:t>SKIVE</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27.08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0.96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0.7%</a:t>
                      </a:r>
                    </a:p>
                  </a:txBody>
                  <a:tcPr marL="68580" marR="68580" marT="0" marB="0"/>
                </a:tc>
                <a:tc>
                  <a:txBody>
                    <a:bodyPr/>
                    <a:lstStyle/>
                    <a:p>
                      <a:pPr>
                        <a:spcAft>
                          <a:spcPts val="0"/>
                        </a:spcAft>
                      </a:pPr>
                      <a:r>
                        <a:rPr lang="en-US" sz="1600" dirty="0" smtClean="0">
                          <a:effectLst/>
                        </a:rPr>
                        <a:t>54%</a:t>
                      </a:r>
                    </a:p>
                  </a:txBody>
                  <a:tcPr marL="68580" marR="68580" marT="0" marB="0"/>
                </a:tc>
                <a:tc>
                  <a:txBody>
                    <a:bodyPr/>
                    <a:lstStyle/>
                    <a:p>
                      <a:pPr>
                        <a:spcAft>
                          <a:spcPts val="0"/>
                        </a:spcAft>
                      </a:pPr>
                      <a:r>
                        <a:rPr lang="en-US" sz="1600" dirty="0" smtClean="0">
                          <a:effectLst/>
                        </a:rPr>
                        <a:t>44%</a:t>
                      </a:r>
                    </a:p>
                  </a:txBody>
                  <a:tcPr marL="68580" marR="68580" marT="0" marB="0"/>
                </a:tc>
                <a:tc>
                  <a:txBody>
                    <a:bodyPr/>
                    <a:lstStyle/>
                    <a:p>
                      <a:pPr>
                        <a:spcAft>
                          <a:spcPts val="0"/>
                        </a:spcAft>
                      </a:pPr>
                      <a:r>
                        <a:rPr lang="en-US" sz="1600" dirty="0" smtClean="0">
                          <a:effectLst/>
                        </a:rPr>
                        <a:t>0.7%</a:t>
                      </a:r>
                    </a:p>
                  </a:txBody>
                  <a:tcPr marL="68580" marR="68580" marT="0" marB="0"/>
                </a:tc>
              </a:tr>
              <a:tr h="355600">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r>
              <a:tr h="355600">
                <a:tc>
                  <a:txBody>
                    <a:bodyPr/>
                    <a:lstStyle/>
                    <a:p>
                      <a:pPr>
                        <a:spcAft>
                          <a:spcPts val="0"/>
                        </a:spcAft>
                      </a:pPr>
                      <a:r>
                        <a:rPr lang="en-US" sz="1600" dirty="0">
                          <a:effectLst/>
                        </a:rPr>
                        <a:t>KAZ</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23.07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76%</a:t>
                      </a:r>
                    </a:p>
                  </a:txBody>
                  <a:tcPr marL="68580" marR="68580" marT="0" marB="0"/>
                </a:tc>
                <a:tc>
                  <a:txBody>
                    <a:bodyPr/>
                    <a:lstStyle/>
                    <a:p>
                      <a:pPr>
                        <a:spcAft>
                          <a:spcPts val="0"/>
                        </a:spcAft>
                      </a:pPr>
                      <a:r>
                        <a:rPr lang="en-US" sz="1600" dirty="0" smtClean="0">
                          <a:effectLst/>
                        </a:rPr>
                        <a:t>19%</a:t>
                      </a:r>
                    </a:p>
                  </a:txBody>
                  <a:tcPr marL="68580" marR="68580" marT="0" marB="0"/>
                </a:tc>
                <a:tc>
                  <a:txBody>
                    <a:bodyPr/>
                    <a:lstStyle/>
                    <a:p>
                      <a:pPr>
                        <a:spcAft>
                          <a:spcPts val="0"/>
                        </a:spcAft>
                      </a:pPr>
                      <a:r>
                        <a:rPr lang="en-US" sz="1600" dirty="0" smtClean="0">
                          <a:effectLst/>
                        </a:rPr>
                        <a:t>0.7%</a:t>
                      </a:r>
                    </a:p>
                  </a:txBody>
                  <a:tcPr marL="68580" marR="68580" marT="0" marB="0"/>
                </a:tc>
              </a:tr>
            </a:tbl>
          </a:graphicData>
        </a:graphic>
      </p:graphicFrame>
      <p:sp>
        <p:nvSpPr>
          <p:cNvPr id="7"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Chromosome class proportions</a:t>
            </a:r>
            <a:endParaRPr lang="en-US" dirty="0"/>
          </a:p>
        </p:txBody>
      </p:sp>
      <p:sp>
        <p:nvSpPr>
          <p:cNvPr id="9" name="TextBox 8"/>
          <p:cNvSpPr txBox="1"/>
          <p:nvPr/>
        </p:nvSpPr>
        <p:spPr>
          <a:xfrm>
            <a:off x="218440" y="4509020"/>
            <a:ext cx="10083800" cy="1631216"/>
          </a:xfrm>
          <a:prstGeom prst="rect">
            <a:avLst/>
          </a:prstGeom>
          <a:noFill/>
        </p:spPr>
        <p:txBody>
          <a:bodyPr wrap="square" rtlCol="0">
            <a:spAutoFit/>
          </a:bodyPr>
          <a:lstStyle/>
          <a:p>
            <a:pPr marL="342900" indent="-342900">
              <a:buAutoNum type="arabicPeriod"/>
            </a:pPr>
            <a:r>
              <a:rPr lang="en-US" sz="2000" dirty="0" smtClean="0"/>
              <a:t>Dom strains have low variation for MLH1 and chromosome class proportions</a:t>
            </a:r>
          </a:p>
          <a:p>
            <a:pPr marL="342900" indent="-342900">
              <a:buAutoNum type="arabicPeriod"/>
            </a:pPr>
            <a:r>
              <a:rPr lang="en-US" sz="2000" dirty="0" err="1" smtClean="0"/>
              <a:t>Musc</a:t>
            </a:r>
            <a:r>
              <a:rPr lang="en-US" sz="2000" dirty="0" smtClean="0"/>
              <a:t>, High and Low RR strains have distinct proportions</a:t>
            </a:r>
          </a:p>
          <a:p>
            <a:pPr marL="342900" indent="-342900">
              <a:buAutoNum type="arabicPeriod"/>
            </a:pPr>
            <a:r>
              <a:rPr lang="en-US" sz="2000" dirty="0" smtClean="0"/>
              <a:t>Differences between </a:t>
            </a:r>
            <a:r>
              <a:rPr lang="en-US" sz="2000" dirty="0"/>
              <a:t>Dom and high RR </a:t>
            </a:r>
            <a:r>
              <a:rPr lang="en-US" sz="2000" dirty="0" err="1" smtClean="0"/>
              <a:t>Musc</a:t>
            </a:r>
            <a:r>
              <a:rPr lang="en-US" sz="2000" dirty="0" smtClean="0"/>
              <a:t> males</a:t>
            </a:r>
            <a:endParaRPr lang="en-US" sz="2000" dirty="0"/>
          </a:p>
          <a:p>
            <a:r>
              <a:rPr lang="en-US" sz="2000" dirty="0" smtClean="0"/>
              <a:t>	</a:t>
            </a:r>
            <a:r>
              <a:rPr lang="en-US" sz="2000" dirty="0" err="1" smtClean="0"/>
              <a:t>i</a:t>
            </a:r>
            <a:r>
              <a:rPr lang="en-US" sz="2000" dirty="0"/>
              <a:t>. 1CO -&gt; 2CO </a:t>
            </a:r>
          </a:p>
          <a:p>
            <a:r>
              <a:rPr lang="en-US" sz="2000" dirty="0" smtClean="0"/>
              <a:t>	ii</a:t>
            </a:r>
            <a:r>
              <a:rPr lang="en-US" sz="2000" dirty="0"/>
              <a:t>. fewer </a:t>
            </a:r>
            <a:r>
              <a:rPr lang="en-US" sz="2000" dirty="0" smtClean="0"/>
              <a:t>0COs</a:t>
            </a:r>
            <a:endParaRPr lang="en-US" sz="2000" dirty="0"/>
          </a:p>
        </p:txBody>
      </p:sp>
    </p:spTree>
    <p:extLst>
      <p:ext uri="{BB962C8B-B14F-4D97-AF65-F5344CB8AC3E}">
        <p14:creationId xmlns:p14="http://schemas.microsoft.com/office/powerpoint/2010/main" val="10147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01158" y="365125"/>
            <a:ext cx="8789684" cy="6050278"/>
          </a:xfrm>
          <a:prstGeom prst="rect">
            <a:avLst/>
          </a:prstGeom>
        </p:spPr>
      </p:pic>
    </p:spTree>
    <p:extLst>
      <p:ext uri="{BB962C8B-B14F-4D97-AF65-F5344CB8AC3E}">
        <p14:creationId xmlns:p14="http://schemas.microsoft.com/office/powerpoint/2010/main" val="2868677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38200" y="2005813"/>
            <a:ext cx="4932680" cy="4315463"/>
            <a:chOff x="838200" y="1914482"/>
            <a:chExt cx="4932680" cy="4315463"/>
          </a:xfrm>
        </p:grpSpPr>
        <p:pic>
          <p:nvPicPr>
            <p:cNvPr id="4" name="Picture 3"/>
            <p:cNvPicPr>
              <a:picLocks noChangeAspect="1"/>
            </p:cNvPicPr>
            <p:nvPr/>
          </p:nvPicPr>
          <p:blipFill rotWithShape="1">
            <a:blip r:embed="rId3"/>
            <a:srcRect r="18736"/>
            <a:stretch/>
          </p:blipFill>
          <p:spPr>
            <a:xfrm>
              <a:off x="838200" y="2224994"/>
              <a:ext cx="4932680" cy="3635619"/>
            </a:xfrm>
            <a:prstGeom prst="rect">
              <a:avLst/>
            </a:prstGeom>
          </p:spPr>
        </p:pic>
        <p:sp>
          <p:nvSpPr>
            <p:cNvPr id="5" name="TextBox 4"/>
            <p:cNvSpPr txBox="1"/>
            <p:nvPr/>
          </p:nvSpPr>
          <p:spPr>
            <a:xfrm>
              <a:off x="3673344" y="5860613"/>
              <a:ext cx="1328527"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6" name="TextBox 5"/>
            <p:cNvSpPr txBox="1"/>
            <p:nvPr/>
          </p:nvSpPr>
          <p:spPr>
            <a:xfrm>
              <a:off x="1556814" y="5860613"/>
              <a:ext cx="130828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cxnSp>
          <p:nvCxnSpPr>
            <p:cNvPr id="7" name="Straight Connector 6"/>
            <p:cNvCxnSpPr/>
            <p:nvPr/>
          </p:nvCxnSpPr>
          <p:spPr>
            <a:xfrm>
              <a:off x="3459748" y="1914482"/>
              <a:ext cx="16041" cy="3779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rotWithShape="1">
          <a:blip r:embed="rId4"/>
          <a:srcRect l="71521" t="9604"/>
          <a:stretch/>
        </p:blipFill>
        <p:spPr>
          <a:xfrm>
            <a:off x="9710005" y="1727200"/>
            <a:ext cx="1744717" cy="4909202"/>
          </a:xfrm>
          <a:prstGeom prst="rect">
            <a:avLst/>
          </a:prstGeom>
        </p:spPr>
      </p:pic>
      <p:pic>
        <p:nvPicPr>
          <p:cNvPr id="9" name="Picture 8"/>
          <p:cNvPicPr>
            <a:picLocks noChangeAspect="1"/>
          </p:cNvPicPr>
          <p:nvPr/>
        </p:nvPicPr>
        <p:blipFill rotWithShape="1">
          <a:blip r:embed="rId4"/>
          <a:srcRect t="7779" r="68604"/>
          <a:stretch/>
        </p:blipFill>
        <p:spPr>
          <a:xfrm>
            <a:off x="7573203" y="1594884"/>
            <a:ext cx="1923394" cy="5008320"/>
          </a:xfrm>
          <a:prstGeom prst="rect">
            <a:avLst/>
          </a:prstGeom>
        </p:spPr>
      </p:pic>
      <p:sp>
        <p:nvSpPr>
          <p:cNvPr id="10" name="TextBox 9"/>
          <p:cNvSpPr txBox="1"/>
          <p:nvPr/>
        </p:nvSpPr>
        <p:spPr>
          <a:xfrm>
            <a:off x="796266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sp>
        <p:nvSpPr>
          <p:cNvPr id="11" name="TextBox 10"/>
          <p:cNvSpPr txBox="1"/>
          <p:nvPr/>
        </p:nvSpPr>
        <p:spPr>
          <a:xfrm>
            <a:off x="976204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13" name="TextBox 12"/>
          <p:cNvSpPr txBox="1"/>
          <p:nvPr/>
        </p:nvSpPr>
        <p:spPr>
          <a:xfrm>
            <a:off x="1302074" y="1265535"/>
            <a:ext cx="4259246" cy="461665"/>
          </a:xfrm>
          <a:prstGeom prst="rect">
            <a:avLst/>
          </a:prstGeom>
          <a:solidFill>
            <a:schemeClr val="bg1"/>
          </a:solidFill>
          <a:ln>
            <a:solidFill>
              <a:schemeClr val="tx1"/>
            </a:solidFill>
          </a:ln>
        </p:spPr>
        <p:txBody>
          <a:bodyPr wrap="square" rtlCol="0">
            <a:spAutoFit/>
          </a:bodyPr>
          <a:lstStyle/>
          <a:p>
            <a:r>
              <a:rPr lang="en-US" sz="2400" dirty="0" smtClean="0"/>
              <a:t>Longer bivalents in PWD</a:t>
            </a:r>
            <a:endParaRPr lang="en-US" sz="2400" dirty="0"/>
          </a:p>
        </p:txBody>
      </p:sp>
      <p:sp>
        <p:nvSpPr>
          <p:cNvPr id="14" name="TextBox 13"/>
          <p:cNvSpPr txBox="1"/>
          <p:nvPr/>
        </p:nvSpPr>
        <p:spPr>
          <a:xfrm>
            <a:off x="7808683" y="1249343"/>
            <a:ext cx="4259246" cy="461665"/>
          </a:xfrm>
          <a:prstGeom prst="rect">
            <a:avLst/>
          </a:prstGeom>
          <a:solidFill>
            <a:schemeClr val="bg1"/>
          </a:solidFill>
          <a:ln>
            <a:solidFill>
              <a:schemeClr val="tx1"/>
            </a:solidFill>
          </a:ln>
        </p:spPr>
        <p:txBody>
          <a:bodyPr wrap="square" rtlCol="0">
            <a:spAutoFit/>
          </a:bodyPr>
          <a:lstStyle/>
          <a:p>
            <a:r>
              <a:rPr lang="en-US" sz="2400" dirty="0" smtClean="0"/>
              <a:t>Weaker Interference in PWD</a:t>
            </a:r>
            <a:endParaRPr lang="en-US" sz="2400" dirty="0"/>
          </a:p>
        </p:txBody>
      </p:sp>
      <p:sp>
        <p:nvSpPr>
          <p:cNvPr id="16" name="Title 1"/>
          <p:cNvSpPr txBox="1">
            <a:spLocks/>
          </p:cNvSpPr>
          <p:nvPr/>
        </p:nvSpPr>
        <p:spPr>
          <a:xfrm>
            <a:off x="513080" y="1300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Last time…</a:t>
            </a:r>
            <a:endParaRPr lang="en-US" sz="4000" dirty="0"/>
          </a:p>
        </p:txBody>
      </p:sp>
    </p:spTree>
    <p:extLst>
      <p:ext uri="{BB962C8B-B14F-4D97-AF65-F5344CB8AC3E}">
        <p14:creationId xmlns:p14="http://schemas.microsoft.com/office/powerpoint/2010/main" val="25683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SC mouse averages</a:t>
            </a:r>
            <a:endParaRPr lang="en-US" dirty="0"/>
          </a:p>
        </p:txBody>
      </p:sp>
      <p:pic>
        <p:nvPicPr>
          <p:cNvPr id="4" name="Picture 3"/>
          <p:cNvPicPr>
            <a:picLocks noChangeAspect="1"/>
          </p:cNvPicPr>
          <p:nvPr/>
        </p:nvPicPr>
        <p:blipFill>
          <a:blip r:embed="rId3"/>
          <a:stretch>
            <a:fillRect/>
          </a:stretch>
        </p:blipFill>
        <p:spPr>
          <a:xfrm>
            <a:off x="5815665" y="1552107"/>
            <a:ext cx="5715298" cy="4472560"/>
          </a:xfrm>
          <a:prstGeom prst="rect">
            <a:avLst/>
          </a:prstGeom>
        </p:spPr>
      </p:pic>
      <p:sp>
        <p:nvSpPr>
          <p:cNvPr id="8" name="TextBox 7"/>
          <p:cNvSpPr txBox="1"/>
          <p:nvPr/>
        </p:nvSpPr>
        <p:spPr>
          <a:xfrm>
            <a:off x="6476702" y="6254572"/>
            <a:ext cx="5641676" cy="523220"/>
          </a:xfrm>
          <a:prstGeom prst="rect">
            <a:avLst/>
          </a:prstGeom>
          <a:noFill/>
        </p:spPr>
        <p:txBody>
          <a:bodyPr wrap="square" rtlCol="0">
            <a:spAutoFit/>
          </a:bodyPr>
          <a:lstStyle/>
          <a:p>
            <a:r>
              <a:rPr lang="en-US" sz="1400" dirty="0"/>
              <a:t>Wang, Richard J., et al. "A first genetic portrait of synaptonemal complex variation." </a:t>
            </a:r>
            <a:r>
              <a:rPr lang="en-US" sz="1400" i="1" dirty="0" err="1"/>
              <a:t>PLoS</a:t>
            </a:r>
            <a:r>
              <a:rPr lang="en-US" sz="1400" i="1" dirty="0"/>
              <a:t> genetics</a:t>
            </a:r>
            <a:r>
              <a:rPr lang="en-US" sz="1400" dirty="0"/>
              <a:t> 15.8 (2019): e1008337.</a:t>
            </a:r>
          </a:p>
        </p:txBody>
      </p:sp>
      <p:sp>
        <p:nvSpPr>
          <p:cNvPr id="11" name="TextBox 10"/>
          <p:cNvSpPr txBox="1"/>
          <p:nvPr/>
        </p:nvSpPr>
        <p:spPr>
          <a:xfrm rot="16200000">
            <a:off x="4907127" y="3601542"/>
            <a:ext cx="1817077" cy="369332"/>
          </a:xfrm>
          <a:prstGeom prst="rect">
            <a:avLst/>
          </a:prstGeom>
          <a:solidFill>
            <a:schemeClr val="bg1"/>
          </a:solidFill>
        </p:spPr>
        <p:txBody>
          <a:bodyPr wrap="square" rtlCol="0">
            <a:spAutoFit/>
          </a:bodyPr>
          <a:lstStyle/>
          <a:p>
            <a:pPr algn="ctr"/>
            <a:r>
              <a:rPr lang="en-US" dirty="0" smtClean="0"/>
              <a:t>Total SC</a:t>
            </a:r>
            <a:endParaRPr lang="en-US" dirty="0"/>
          </a:p>
        </p:txBody>
      </p:sp>
      <p:sp>
        <p:nvSpPr>
          <p:cNvPr id="12" name="TextBox 11"/>
          <p:cNvSpPr txBox="1"/>
          <p:nvPr/>
        </p:nvSpPr>
        <p:spPr>
          <a:xfrm>
            <a:off x="445506" y="1897811"/>
            <a:ext cx="4512574" cy="3046988"/>
          </a:xfrm>
          <a:prstGeom prst="rect">
            <a:avLst/>
          </a:prstGeom>
          <a:noFill/>
        </p:spPr>
        <p:txBody>
          <a:bodyPr wrap="square" rtlCol="0">
            <a:spAutoFit/>
          </a:bodyPr>
          <a:lstStyle/>
          <a:p>
            <a:r>
              <a:rPr lang="en-US" sz="2400" dirty="0" smtClean="0"/>
              <a:t>Dataset</a:t>
            </a:r>
          </a:p>
          <a:p>
            <a:pPr marL="342900" indent="-342900">
              <a:buFont typeface="Arial" panose="020B0604020202020204" pitchFamily="34" charset="0"/>
              <a:buChar char="•"/>
            </a:pPr>
            <a:r>
              <a:rPr lang="en-US" sz="2400" dirty="0" smtClean="0"/>
              <a:t>Current MLH1 dataset</a:t>
            </a:r>
          </a:p>
          <a:p>
            <a:pPr marL="342900" indent="-342900">
              <a:buFont typeface="Arial" panose="020B0604020202020204" pitchFamily="34" charset="0"/>
              <a:buChar char="•"/>
            </a:pPr>
            <a:r>
              <a:rPr lang="en-US" sz="2400" dirty="0" smtClean="0"/>
              <a:t>Mouse averages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r>
              <a:rPr lang="en-US" sz="2400" b="1" dirty="0" smtClean="0"/>
              <a:t>High RR </a:t>
            </a:r>
            <a:r>
              <a:rPr lang="en-US" sz="2400" b="1" dirty="0" err="1" smtClean="0"/>
              <a:t>Musc</a:t>
            </a:r>
            <a:r>
              <a:rPr lang="en-US" sz="2400" b="1" dirty="0" smtClean="0"/>
              <a:t> males have more total SC compared to low RR </a:t>
            </a:r>
            <a:r>
              <a:rPr lang="en-US" sz="2400" b="1" dirty="0" err="1" smtClean="0"/>
              <a:t>Musc</a:t>
            </a:r>
            <a:r>
              <a:rPr lang="en-US" sz="2400" b="1" dirty="0" smtClean="0"/>
              <a:t> males</a:t>
            </a:r>
          </a:p>
        </p:txBody>
      </p:sp>
    </p:spTree>
    <p:extLst>
      <p:ext uri="{BB962C8B-B14F-4D97-AF65-F5344CB8AC3E}">
        <p14:creationId xmlns:p14="http://schemas.microsoft.com/office/powerpoint/2010/main" val="683380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631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150" y="2083839"/>
            <a:ext cx="6387193" cy="4126127"/>
          </a:xfrm>
        </p:spPr>
      </p:pic>
      <p:sp>
        <p:nvSpPr>
          <p:cNvPr id="2" name="Title 1"/>
          <p:cNvSpPr>
            <a:spLocks noGrp="1"/>
          </p:cNvSpPr>
          <p:nvPr>
            <p:ph type="title"/>
          </p:nvPr>
        </p:nvSpPr>
        <p:spPr/>
        <p:txBody>
          <a:bodyPr/>
          <a:lstStyle/>
          <a:p>
            <a:r>
              <a:rPr lang="en-US" dirty="0" smtClean="0"/>
              <a:t>Sis-co-ten modulated by CO number and position</a:t>
            </a:r>
            <a:endParaRPr lang="en-US" dirty="0"/>
          </a:p>
        </p:txBody>
      </p:sp>
      <p:pic>
        <p:nvPicPr>
          <p:cNvPr id="5" name="Content Placeholder 4"/>
          <p:cNvPicPr>
            <a:picLocks noChangeAspect="1"/>
          </p:cNvPicPr>
          <p:nvPr/>
        </p:nvPicPr>
        <p:blipFill rotWithShape="1">
          <a:blip r:embed="rId4" cstate="print">
            <a:extLst>
              <a:ext uri="{28A0092B-C50C-407E-A947-70E740481C1C}">
                <a14:useLocalDpi xmlns:a14="http://schemas.microsoft.com/office/drawing/2010/main" val="0"/>
              </a:ext>
            </a:extLst>
          </a:blip>
          <a:srcRect l="8442" t="22973" r="13248" b="59522"/>
          <a:stretch/>
        </p:blipFill>
        <p:spPr>
          <a:xfrm>
            <a:off x="2597150" y="2935872"/>
            <a:ext cx="6706913" cy="1998983"/>
          </a:xfrm>
          <a:prstGeom prst="rect">
            <a:avLst/>
          </a:prstGeom>
        </p:spPr>
      </p:pic>
    </p:spTree>
    <p:extLst>
      <p:ext uri="{BB962C8B-B14F-4D97-AF65-F5344CB8AC3E}">
        <p14:creationId xmlns:p14="http://schemas.microsoft.com/office/powerpoint/2010/main" val="233072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2360</TotalTime>
  <Words>912</Words>
  <Application>Microsoft Office PowerPoint</Application>
  <PresentationFormat>Widescreen</PresentationFormat>
  <Paragraphs>304</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Payseur Lab Meeting 9.11.19</vt:lpstr>
      <vt:lpstr>Heterochiasmy patterns across Mus</vt:lpstr>
      <vt:lpstr>Chromosome class proportions</vt:lpstr>
      <vt:lpstr>PowerPoint Presentation</vt:lpstr>
      <vt:lpstr>PowerPoint Presentation</vt:lpstr>
      <vt:lpstr>PowerPoint Presentation</vt:lpstr>
      <vt:lpstr>Total SC mouse averages</vt:lpstr>
      <vt:lpstr>PowerPoint Presentation</vt:lpstr>
      <vt:lpstr>Sis-co-ten modulated by CO number and position</vt:lpstr>
      <vt:lpstr>Prophase review</vt:lpstr>
      <vt:lpstr>PowerPoint Presentation</vt:lpstr>
      <vt:lpstr>New metric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Sister cohesion tension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PETERSON, APRIL L</dc:creator>
  <cp:lastModifiedBy>April Peterson</cp:lastModifiedBy>
  <cp:revision>93</cp:revision>
  <dcterms:created xsi:type="dcterms:W3CDTF">2019-09-05T15:09:42Z</dcterms:created>
  <dcterms:modified xsi:type="dcterms:W3CDTF">2019-09-11T14:11:04Z</dcterms:modified>
</cp:coreProperties>
</file>