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ti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0" r:id="rId3"/>
    <p:sldId id="261" r:id="rId4"/>
    <p:sldId id="257" r:id="rId5"/>
    <p:sldId id="265" r:id="rId6"/>
    <p:sldId id="258"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68326" autoAdjust="0"/>
  </p:normalViewPr>
  <p:slideViewPr>
    <p:cSldViewPr snapToGrid="0" showGuides="1">
      <p:cViewPr>
        <p:scale>
          <a:sx n="80" d="100"/>
          <a:sy n="80" d="100"/>
        </p:scale>
        <p:origin x="60" y="-5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14D50-A045-4548-8B8A-16074DF10057}"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75100-2077-46C3-9CB4-194E5C842A72}" type="slidenum">
              <a:rPr lang="en-US" smtClean="0"/>
              <a:t>‹#›</a:t>
            </a:fld>
            <a:endParaRPr lang="en-US"/>
          </a:p>
        </p:txBody>
      </p:sp>
    </p:spTree>
    <p:extLst>
      <p:ext uri="{BB962C8B-B14F-4D97-AF65-F5344CB8AC3E}">
        <p14:creationId xmlns:p14="http://schemas.microsoft.com/office/powerpoint/2010/main" val="3306205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Figure 1 Mean MLH1 count distributions by strain. A) Strain averages of MLH1 counts per cell. B) Female specific MLH1 count distributions. C) Male specific MLH1 counts per cell</a:t>
            </a:r>
            <a:r>
              <a:rPr lang="en-US" sz="1200" i="1" kern="1200" dirty="0" smtClean="0">
                <a:solidFill>
                  <a:schemeClr val="tx1"/>
                </a:solidFill>
                <a:effectLst/>
                <a:latin typeface="+mn-lt"/>
                <a:ea typeface="+mn-ea"/>
                <a:cs typeface="+mn-cs"/>
              </a:rPr>
              <a:t>. Example stained cells are inset.</a:t>
            </a:r>
            <a:endParaRPr lang="en-US" sz="1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B75100-2077-46C3-9CB4-194E5C842A72}" type="slidenum">
              <a:rPr lang="en-US" smtClean="0"/>
              <a:t>1</a:t>
            </a:fld>
            <a:endParaRPr lang="en-US"/>
          </a:p>
        </p:txBody>
      </p:sp>
    </p:spTree>
    <p:extLst>
      <p:ext uri="{BB962C8B-B14F-4D97-AF65-F5344CB8AC3E}">
        <p14:creationId xmlns:p14="http://schemas.microsoft.com/office/powerpoint/2010/main" val="251885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2 Male DSB estimates A) Example early </a:t>
            </a:r>
            <a:r>
              <a:rPr lang="en-US" i="1" dirty="0" err="1" smtClean="0"/>
              <a:t>zygotene</a:t>
            </a:r>
            <a:r>
              <a:rPr lang="en-US" i="1" dirty="0" smtClean="0"/>
              <a:t> spermatocyte spread, B) Example late </a:t>
            </a:r>
            <a:r>
              <a:rPr lang="en-US" i="1" dirty="0" err="1" smtClean="0"/>
              <a:t>zygotene</a:t>
            </a:r>
            <a:r>
              <a:rPr lang="en-US" i="1" dirty="0" smtClean="0"/>
              <a:t> spermatocyte spread. Green foci show DMC1. C)</a:t>
            </a:r>
            <a:r>
              <a:rPr lang="en-US" i="1" baseline="0" dirty="0" smtClean="0"/>
              <a:t> </a:t>
            </a:r>
            <a:r>
              <a:rPr lang="en-US" i="1" dirty="0" smtClean="0"/>
              <a:t>Distribution of DMC1 counts per cell  by strains.</a:t>
            </a:r>
            <a:endParaRPr lang="en-US" i="1" dirty="0"/>
          </a:p>
        </p:txBody>
      </p:sp>
      <p:sp>
        <p:nvSpPr>
          <p:cNvPr id="4" name="Slide Number Placeholder 3"/>
          <p:cNvSpPr>
            <a:spLocks noGrp="1"/>
          </p:cNvSpPr>
          <p:nvPr>
            <p:ph type="sldNum" sz="quarter" idx="10"/>
          </p:nvPr>
        </p:nvSpPr>
        <p:spPr/>
        <p:txBody>
          <a:bodyPr/>
          <a:lstStyle/>
          <a:p>
            <a:fld id="{32B75100-2077-46C3-9CB4-194E5C842A72}" type="slidenum">
              <a:rPr lang="en-US" smtClean="0"/>
              <a:t>2</a:t>
            </a:fld>
            <a:endParaRPr lang="en-US"/>
          </a:p>
        </p:txBody>
      </p:sp>
    </p:spTree>
    <p:extLst>
      <p:ext uri="{BB962C8B-B14F-4D97-AF65-F5344CB8AC3E}">
        <p14:creationId xmlns:p14="http://schemas.microsoft.com/office/powerpoint/2010/main" val="139234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3 Chromosome Class Proportions. Proportions calculated from pooled single bivalent data by strain.</a:t>
            </a:r>
            <a:endParaRPr lang="en-US" i="1" dirty="0"/>
          </a:p>
        </p:txBody>
      </p:sp>
      <p:sp>
        <p:nvSpPr>
          <p:cNvPr id="4" name="Slide Number Placeholder 3"/>
          <p:cNvSpPr>
            <a:spLocks noGrp="1"/>
          </p:cNvSpPr>
          <p:nvPr>
            <p:ph type="sldNum" sz="quarter" idx="10"/>
          </p:nvPr>
        </p:nvSpPr>
        <p:spPr/>
        <p:txBody>
          <a:bodyPr/>
          <a:lstStyle/>
          <a:p>
            <a:fld id="{32B75100-2077-46C3-9CB4-194E5C842A72}" type="slidenum">
              <a:rPr lang="en-US" smtClean="0"/>
              <a:t>3</a:t>
            </a:fld>
            <a:endParaRPr lang="en-US"/>
          </a:p>
        </p:txBody>
      </p:sp>
    </p:spTree>
    <p:extLst>
      <p:ext uri="{BB962C8B-B14F-4D97-AF65-F5344CB8AC3E}">
        <p14:creationId xmlns:p14="http://schemas.microsoft.com/office/powerpoint/2010/main" val="356678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4 Sex Differences</a:t>
            </a:r>
            <a:r>
              <a:rPr lang="en-US" i="1" baseline="0" dirty="0" smtClean="0"/>
              <a:t> in meiotic traits </a:t>
            </a:r>
            <a:r>
              <a:rPr lang="en-US" baseline="0" dirty="0" smtClean="0"/>
              <a:t>A) Mouse averages of short bivalents. B) Mouse averages of total SC area per cell. </a:t>
            </a:r>
          </a:p>
          <a:p>
            <a:r>
              <a:rPr lang="en-US" baseline="0" dirty="0" smtClean="0"/>
              <a:t>C) Example of interpretations for IFD-Foci location. Female plots shown in top triangle, male plots shown in bottom triangle.</a:t>
            </a:r>
          </a:p>
          <a:p>
            <a:r>
              <a:rPr lang="en-US" baseline="0" dirty="0" smtClean="0"/>
              <a:t>D) Sex differences in IFD distribution for one strain. Main patterns of sexual dimorphism for IFD distributions.</a:t>
            </a:r>
            <a:endParaRPr lang="en-US" dirty="0" smtClean="0"/>
          </a:p>
        </p:txBody>
      </p:sp>
      <p:sp>
        <p:nvSpPr>
          <p:cNvPr id="4" name="Slide Number Placeholder 3"/>
          <p:cNvSpPr>
            <a:spLocks noGrp="1"/>
          </p:cNvSpPr>
          <p:nvPr>
            <p:ph type="sldNum" sz="quarter" idx="10"/>
          </p:nvPr>
        </p:nvSpPr>
        <p:spPr/>
        <p:txBody>
          <a:bodyPr/>
          <a:lstStyle/>
          <a:p>
            <a:fld id="{D836B551-2E43-4FFE-9FE2-782B1B7A4E04}" type="slidenum">
              <a:rPr lang="en-US" smtClean="0"/>
              <a:t>4</a:t>
            </a:fld>
            <a:endParaRPr lang="en-US"/>
          </a:p>
        </p:txBody>
      </p:sp>
    </p:spTree>
    <p:extLst>
      <p:ext uri="{BB962C8B-B14F-4D97-AF65-F5344CB8AC3E}">
        <p14:creationId xmlns:p14="http://schemas.microsoft.com/office/powerpoint/2010/main" val="293480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 5</a:t>
            </a:r>
            <a:r>
              <a:rPr lang="en-US" i="1" baseline="0" dirty="0" smtClean="0"/>
              <a:t> SC length metrics in male mice. </a:t>
            </a:r>
            <a:r>
              <a:rPr lang="en-US" baseline="0" dirty="0" smtClean="0"/>
              <a:t>A) Mouse averages for total SC area per cell. B) Relationship of mean MLH1 counts and mean SC area per mouse. Colors are the same as in A.</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Variation in total SC area per cell across strains and Relationship between total </a:t>
            </a:r>
            <a:r>
              <a:rPr lang="en-US" sz="1200" i="1" kern="1200" dirty="0" err="1" smtClean="0">
                <a:solidFill>
                  <a:schemeClr val="tx1"/>
                </a:solidFill>
                <a:effectLst/>
                <a:latin typeface="+mn-lt"/>
                <a:ea typeface="+mn-ea"/>
                <a:cs typeface="+mn-cs"/>
              </a:rPr>
              <a:t>sc</a:t>
            </a:r>
            <a:r>
              <a:rPr lang="en-US" sz="1200" i="1" kern="1200" dirty="0" smtClean="0">
                <a:solidFill>
                  <a:schemeClr val="tx1"/>
                </a:solidFill>
                <a:effectLst/>
                <a:latin typeface="+mn-lt"/>
                <a:ea typeface="+mn-ea"/>
                <a:cs typeface="+mn-cs"/>
              </a:rPr>
              <a:t> and mean MLH1 count per cell across male mice. A) Mean total SC area per mouse across subspecies and recombination groups. High- and low-recombining groups are indicated by 1 and 0 respectively. (Horizontal lines indicate strain averages for total SC area.)B) Mouse averaged rates of MLH1 and total SC per cell</a:t>
            </a:r>
          </a:p>
          <a:p>
            <a:endParaRPr lang="en-US" dirty="0"/>
          </a:p>
        </p:txBody>
      </p:sp>
      <p:sp>
        <p:nvSpPr>
          <p:cNvPr id="4" name="Slide Number Placeholder 3"/>
          <p:cNvSpPr>
            <a:spLocks noGrp="1"/>
          </p:cNvSpPr>
          <p:nvPr>
            <p:ph type="sldNum" sz="quarter" idx="10"/>
          </p:nvPr>
        </p:nvSpPr>
        <p:spPr/>
        <p:txBody>
          <a:bodyPr/>
          <a:lstStyle/>
          <a:p>
            <a:fld id="{32B75100-2077-46C3-9CB4-194E5C842A72}" type="slidenum">
              <a:rPr lang="en-US" smtClean="0"/>
              <a:t>5</a:t>
            </a:fld>
            <a:endParaRPr lang="en-US"/>
          </a:p>
        </p:txBody>
      </p:sp>
    </p:spTree>
    <p:extLst>
      <p:ext uri="{BB962C8B-B14F-4D97-AF65-F5344CB8AC3E}">
        <p14:creationId xmlns:p14="http://schemas.microsoft.com/office/powerpoint/2010/main" val="3909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Figure</a:t>
            </a:r>
            <a:r>
              <a:rPr lang="en-US" i="1" baseline="0" dirty="0" smtClean="0"/>
              <a:t> 6 Evolution of IFD is associated with </a:t>
            </a:r>
            <a:r>
              <a:rPr lang="en-US" i="1" baseline="0" dirty="0" err="1" smtClean="0"/>
              <a:t>gwRR</a:t>
            </a:r>
            <a:r>
              <a:rPr lang="en-US" i="1" baseline="0" dirty="0" smtClean="0"/>
              <a:t> evolution.</a:t>
            </a:r>
            <a:r>
              <a:rPr lang="en-US" baseline="0" dirty="0" smtClean="0"/>
              <a:t> A) Distributions of IFD-foci position for males. B) Boxplots of IFD, high- and low- recombining strains denoted by 1 and 0 respectively.</a:t>
            </a:r>
            <a:endParaRPr lang="en-US" dirty="0" smtClean="0"/>
          </a:p>
        </p:txBody>
      </p:sp>
      <p:sp>
        <p:nvSpPr>
          <p:cNvPr id="4" name="Slide Number Placeholder 3"/>
          <p:cNvSpPr>
            <a:spLocks noGrp="1"/>
          </p:cNvSpPr>
          <p:nvPr>
            <p:ph type="sldNum" sz="quarter" idx="10"/>
          </p:nvPr>
        </p:nvSpPr>
        <p:spPr/>
        <p:txBody>
          <a:bodyPr/>
          <a:lstStyle/>
          <a:p>
            <a:fld id="{D836B551-2E43-4FFE-9FE2-782B1B7A4E04}" type="slidenum">
              <a:rPr lang="en-US" smtClean="0"/>
              <a:t>6</a:t>
            </a:fld>
            <a:endParaRPr lang="en-US"/>
          </a:p>
        </p:txBody>
      </p:sp>
    </p:spTree>
    <p:extLst>
      <p:ext uri="{BB962C8B-B14F-4D97-AF65-F5344CB8AC3E}">
        <p14:creationId xmlns:p14="http://schemas.microsoft.com/office/powerpoint/2010/main" val="192571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a:t>
            </a:r>
            <a:r>
              <a:rPr lang="en-US" baseline="0" dirty="0" smtClean="0"/>
              <a:t> X. Comparison of results from to models of heterochiasmy and recombination rate evolution.</a:t>
            </a:r>
          </a:p>
          <a:p>
            <a:endParaRPr lang="en-US" baseline="0" dirty="0" smtClean="0"/>
          </a:p>
          <a:p>
            <a:endParaRPr lang="en-US" baseline="0" dirty="0" smtClean="0"/>
          </a:p>
          <a:p>
            <a:endParaRPr lang="en-US" baseline="0" dirty="0" smtClean="0"/>
          </a:p>
          <a:p>
            <a:r>
              <a:rPr lang="en-US" sz="1200" b="1" kern="1200" dirty="0" smtClean="0">
                <a:solidFill>
                  <a:schemeClr val="tx1"/>
                </a:solidFill>
                <a:effectLst/>
                <a:latin typeface="+mn-lt"/>
                <a:ea typeface="+mn-ea"/>
                <a:cs typeface="+mn-cs"/>
              </a:rPr>
              <a:t>References: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Altendorfer</a:t>
            </a:r>
            <a:r>
              <a:rPr lang="en-US" sz="1200" kern="1200" dirty="0" smtClean="0">
                <a:solidFill>
                  <a:schemeClr val="tx1"/>
                </a:solidFill>
                <a:effectLst/>
                <a:latin typeface="+mn-lt"/>
                <a:ea typeface="+mn-ea"/>
                <a:cs typeface="+mn-cs"/>
              </a:rPr>
              <a:t>, E., </a:t>
            </a:r>
            <a:r>
              <a:rPr lang="en-US" sz="1200" kern="1200" dirty="0" err="1" smtClean="0">
                <a:solidFill>
                  <a:schemeClr val="tx1"/>
                </a:solidFill>
                <a:effectLst/>
                <a:latin typeface="+mn-lt"/>
                <a:ea typeface="+mn-ea"/>
                <a:cs typeface="+mn-cs"/>
              </a:rPr>
              <a:t>Láscarez</a:t>
            </a:r>
            <a:r>
              <a:rPr lang="en-US" sz="1200" kern="1200" dirty="0" smtClean="0">
                <a:solidFill>
                  <a:schemeClr val="tx1"/>
                </a:solidFill>
                <a:effectLst/>
                <a:latin typeface="+mn-lt"/>
                <a:ea typeface="+mn-ea"/>
                <a:cs typeface="+mn-cs"/>
              </a:rPr>
              <a:t>-Lagunas, L.I., </a:t>
            </a:r>
            <a:r>
              <a:rPr lang="en-US" sz="1200" kern="1200" dirty="0" err="1" smtClean="0">
                <a:solidFill>
                  <a:schemeClr val="tx1"/>
                </a:solidFill>
                <a:effectLst/>
                <a:latin typeface="+mn-lt"/>
                <a:ea typeface="+mn-ea"/>
                <a:cs typeface="+mn-cs"/>
              </a:rPr>
              <a:t>Nadarajan</a:t>
            </a:r>
            <a:r>
              <a:rPr lang="en-US" sz="1200" kern="1200" dirty="0" smtClean="0">
                <a:solidFill>
                  <a:schemeClr val="tx1"/>
                </a:solidFill>
                <a:effectLst/>
                <a:latin typeface="+mn-lt"/>
                <a:ea typeface="+mn-ea"/>
                <a:cs typeface="+mn-cs"/>
              </a:rPr>
              <a:t>, S., Mathieson, I., and </a:t>
            </a:r>
            <a:r>
              <a:rPr lang="en-US" sz="1200" kern="1200" dirty="0" err="1" smtClean="0">
                <a:solidFill>
                  <a:schemeClr val="tx1"/>
                </a:solidFill>
                <a:effectLst/>
                <a:latin typeface="+mn-lt"/>
                <a:ea typeface="+mn-ea"/>
                <a:cs typeface="+mn-cs"/>
              </a:rPr>
              <a:t>Colaiácovo</a:t>
            </a:r>
            <a:r>
              <a:rPr lang="en-US" sz="1200" kern="1200" dirty="0" smtClean="0">
                <a:solidFill>
                  <a:schemeClr val="tx1"/>
                </a:solidFill>
                <a:effectLst/>
                <a:latin typeface="+mn-lt"/>
                <a:ea typeface="+mn-ea"/>
                <a:cs typeface="+mn-cs"/>
              </a:rPr>
              <a:t>, M.P. (2020). Crossover Position Drives Chromosome Remodeling for Accurate Meiotic Chromosome Segregation. </a:t>
            </a:r>
            <a:r>
              <a:rPr lang="en-US" sz="1200" kern="1200" dirty="0" err="1" smtClean="0">
                <a:solidFill>
                  <a:schemeClr val="tx1"/>
                </a:solidFill>
                <a:effectLst/>
                <a:latin typeface="+mn-lt"/>
                <a:ea typeface="+mn-ea"/>
                <a:cs typeface="+mn-cs"/>
              </a:rPr>
              <a:t>Curr</a:t>
            </a:r>
            <a:r>
              <a:rPr lang="en-US" sz="1200" kern="1200" dirty="0" smtClean="0">
                <a:solidFill>
                  <a:schemeClr val="tx1"/>
                </a:solidFill>
                <a:effectLst/>
                <a:latin typeface="+mn-lt"/>
                <a:ea typeface="+mn-ea"/>
                <a:cs typeface="+mn-cs"/>
              </a:rPr>
              <a:t>. Biol.</a:t>
            </a:r>
          </a:p>
          <a:p>
            <a:r>
              <a:rPr lang="en-US" sz="1200" kern="1200" dirty="0" err="1" smtClean="0">
                <a:solidFill>
                  <a:schemeClr val="tx1"/>
                </a:solidFill>
                <a:effectLst/>
                <a:latin typeface="+mn-lt"/>
                <a:ea typeface="+mn-ea"/>
                <a:cs typeface="+mn-cs"/>
              </a:rPr>
              <a:t>Brandvain</a:t>
            </a:r>
            <a:r>
              <a:rPr lang="en-US" sz="1200" kern="1200" dirty="0" smtClean="0">
                <a:solidFill>
                  <a:schemeClr val="tx1"/>
                </a:solidFill>
                <a:effectLst/>
                <a:latin typeface="+mn-lt"/>
                <a:ea typeface="+mn-ea"/>
                <a:cs typeface="+mn-cs"/>
              </a:rPr>
              <a:t>, Y., and Coop, G. (2012). Scrambling eggs: meiotic drive and the evolution of female recombination rates. Genetics </a:t>
            </a:r>
            <a:r>
              <a:rPr lang="en-US" sz="1200" i="1" kern="1200" dirty="0" smtClean="0">
                <a:solidFill>
                  <a:schemeClr val="tx1"/>
                </a:solidFill>
                <a:effectLst/>
                <a:latin typeface="+mn-lt"/>
                <a:ea typeface="+mn-ea"/>
                <a:cs typeface="+mn-cs"/>
              </a:rPr>
              <a:t>190</a:t>
            </a:r>
            <a:r>
              <a:rPr lang="en-US" sz="1200" kern="1200" dirty="0" smtClean="0">
                <a:solidFill>
                  <a:schemeClr val="tx1"/>
                </a:solidFill>
                <a:effectLst/>
                <a:latin typeface="+mn-lt"/>
                <a:ea typeface="+mn-ea"/>
                <a:cs typeface="+mn-cs"/>
              </a:rPr>
              <a:t>, 709–723.</a:t>
            </a:r>
          </a:p>
          <a:p>
            <a:r>
              <a:rPr lang="en-US" sz="1200" kern="1200" dirty="0" err="1" smtClean="0">
                <a:solidFill>
                  <a:schemeClr val="tx1"/>
                </a:solidFill>
                <a:effectLst/>
                <a:latin typeface="+mn-lt"/>
                <a:ea typeface="+mn-ea"/>
                <a:cs typeface="+mn-cs"/>
              </a:rPr>
              <a:t>Dernburg</a:t>
            </a:r>
            <a:r>
              <a:rPr lang="en-US" sz="1200" kern="1200" dirty="0" smtClean="0">
                <a:solidFill>
                  <a:schemeClr val="tx1"/>
                </a:solidFill>
                <a:effectLst/>
                <a:latin typeface="+mn-lt"/>
                <a:ea typeface="+mn-ea"/>
                <a:cs typeface="+mn-cs"/>
              </a:rPr>
              <a:t>, A.F. (2001). Here, there, and everywhere: kinetochore function on holocentric chromosomes. J. Cell Biol. </a:t>
            </a:r>
            <a:r>
              <a:rPr lang="en-US" sz="1200" i="1" kern="1200" dirty="0" smtClean="0">
                <a:solidFill>
                  <a:schemeClr val="tx1"/>
                </a:solidFill>
                <a:effectLst/>
                <a:latin typeface="+mn-lt"/>
                <a:ea typeface="+mn-ea"/>
                <a:cs typeface="+mn-cs"/>
              </a:rPr>
              <a:t>153</a:t>
            </a:r>
            <a:r>
              <a:rPr lang="en-US" sz="1200" kern="1200" dirty="0" smtClean="0">
                <a:solidFill>
                  <a:schemeClr val="tx1"/>
                </a:solidFill>
                <a:effectLst/>
                <a:latin typeface="+mn-lt"/>
                <a:ea typeface="+mn-ea"/>
                <a:cs typeface="+mn-cs"/>
              </a:rPr>
              <a:t>, F33–F38.</a:t>
            </a:r>
          </a:p>
          <a:p>
            <a:r>
              <a:rPr lang="en-US" sz="1200" kern="1200" dirty="0" err="1" smtClean="0">
                <a:solidFill>
                  <a:schemeClr val="tx1"/>
                </a:solidFill>
                <a:effectLst/>
                <a:latin typeface="+mn-lt"/>
                <a:ea typeface="+mn-ea"/>
                <a:cs typeface="+mn-cs"/>
              </a:rPr>
              <a:t>Hultén</a:t>
            </a:r>
            <a:r>
              <a:rPr lang="en-US" sz="1200" kern="1200" dirty="0" smtClean="0">
                <a:solidFill>
                  <a:schemeClr val="tx1"/>
                </a:solidFill>
                <a:effectLst/>
                <a:latin typeface="+mn-lt"/>
                <a:ea typeface="+mn-ea"/>
                <a:cs typeface="+mn-cs"/>
              </a:rPr>
              <a:t>, M.A. (2011). On the origin of crossover interference: A chromosome oscillatory movement (COM) model. Mol. </a:t>
            </a:r>
            <a:r>
              <a:rPr lang="en-US" sz="1200" kern="1200" dirty="0" err="1" smtClean="0">
                <a:solidFill>
                  <a:schemeClr val="tx1"/>
                </a:solidFill>
                <a:effectLst/>
                <a:latin typeface="+mn-lt"/>
                <a:ea typeface="+mn-ea"/>
                <a:cs typeface="+mn-cs"/>
              </a:rPr>
              <a:t>Cytogenet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 10.</a:t>
            </a:r>
          </a:p>
          <a:p>
            <a:r>
              <a:rPr lang="en-US" sz="1200" kern="1200" dirty="0" smtClean="0">
                <a:solidFill>
                  <a:schemeClr val="tx1"/>
                </a:solidFill>
                <a:effectLst/>
                <a:latin typeface="+mn-lt"/>
                <a:ea typeface="+mn-ea"/>
                <a:cs typeface="+mn-cs"/>
              </a:rPr>
              <a:t>Lee, J. (2019). Is age-related increase of chromosome segregation errors in mammalian oocytes caused by </a:t>
            </a:r>
            <a:r>
              <a:rPr lang="en-US" sz="1200" kern="1200" dirty="0" err="1" smtClean="0">
                <a:solidFill>
                  <a:schemeClr val="tx1"/>
                </a:solidFill>
                <a:effectLst/>
                <a:latin typeface="+mn-lt"/>
                <a:ea typeface="+mn-ea"/>
                <a:cs typeface="+mn-cs"/>
              </a:rPr>
              <a:t>cohesin</a:t>
            </a:r>
            <a:r>
              <a:rPr lang="en-US" sz="1200" kern="1200" dirty="0" smtClean="0">
                <a:solidFill>
                  <a:schemeClr val="tx1"/>
                </a:solidFill>
                <a:effectLst/>
                <a:latin typeface="+mn-lt"/>
                <a:ea typeface="+mn-ea"/>
                <a:cs typeface="+mn-cs"/>
              </a:rPr>
              <a:t> deterioration? </a:t>
            </a:r>
            <a:r>
              <a:rPr lang="en-US" sz="1200" kern="1200" dirty="0" err="1" smtClean="0">
                <a:solidFill>
                  <a:schemeClr val="tx1"/>
                </a:solidFill>
                <a:effectLst/>
                <a:latin typeface="+mn-lt"/>
                <a:ea typeface="+mn-ea"/>
                <a:cs typeface="+mn-cs"/>
              </a:rPr>
              <a:t>Reprod</a:t>
            </a:r>
            <a:r>
              <a:rPr lang="en-US" sz="1200" kern="1200" dirty="0" smtClean="0">
                <a:solidFill>
                  <a:schemeClr val="tx1"/>
                </a:solidFill>
                <a:effectLst/>
                <a:latin typeface="+mn-lt"/>
                <a:ea typeface="+mn-ea"/>
                <a:cs typeface="+mn-cs"/>
              </a:rPr>
              <a:t>. Med. Biol.</a:t>
            </a:r>
          </a:p>
          <a:p>
            <a:r>
              <a:rPr lang="en-US" sz="1200" kern="1200" dirty="0" err="1" smtClean="0">
                <a:solidFill>
                  <a:schemeClr val="tx1"/>
                </a:solidFill>
                <a:effectLst/>
                <a:latin typeface="+mn-lt"/>
                <a:ea typeface="+mn-ea"/>
                <a:cs typeface="+mn-cs"/>
              </a:rPr>
              <a:t>Lenormand</a:t>
            </a:r>
            <a:r>
              <a:rPr lang="en-US" sz="1200" kern="1200" dirty="0" smtClean="0">
                <a:solidFill>
                  <a:schemeClr val="tx1"/>
                </a:solidFill>
                <a:effectLst/>
                <a:latin typeface="+mn-lt"/>
                <a:ea typeface="+mn-ea"/>
                <a:cs typeface="+mn-cs"/>
              </a:rPr>
              <a:t>, T. (2003). The evolution of sex dimorphism in recombination. Genetics </a:t>
            </a:r>
            <a:r>
              <a:rPr lang="en-US" sz="1200" i="1" kern="1200" dirty="0" smtClean="0">
                <a:solidFill>
                  <a:schemeClr val="tx1"/>
                </a:solidFill>
                <a:effectLst/>
                <a:latin typeface="+mn-lt"/>
                <a:ea typeface="+mn-ea"/>
                <a:cs typeface="+mn-cs"/>
              </a:rPr>
              <a:t>163</a:t>
            </a:r>
            <a:r>
              <a:rPr lang="en-US" sz="1200" kern="1200" dirty="0" smtClean="0">
                <a:solidFill>
                  <a:schemeClr val="tx1"/>
                </a:solidFill>
                <a:effectLst/>
                <a:latin typeface="+mn-lt"/>
                <a:ea typeface="+mn-ea"/>
                <a:cs typeface="+mn-cs"/>
              </a:rPr>
              <a:t>, 811–822.</a:t>
            </a:r>
          </a:p>
          <a:p>
            <a:r>
              <a:rPr lang="en-US" sz="1200" kern="1200" dirty="0" err="1" smtClean="0">
                <a:solidFill>
                  <a:schemeClr val="tx1"/>
                </a:solidFill>
                <a:effectLst/>
                <a:latin typeface="+mn-lt"/>
                <a:ea typeface="+mn-ea"/>
                <a:cs typeface="+mn-cs"/>
              </a:rPr>
              <a:t>Lenormand</a:t>
            </a:r>
            <a:r>
              <a:rPr lang="en-US" sz="1200" kern="1200" dirty="0" smtClean="0">
                <a:solidFill>
                  <a:schemeClr val="tx1"/>
                </a:solidFill>
                <a:effectLst/>
                <a:latin typeface="+mn-lt"/>
                <a:ea typeface="+mn-ea"/>
                <a:cs typeface="+mn-cs"/>
              </a:rPr>
              <a:t>, T., and </a:t>
            </a:r>
            <a:r>
              <a:rPr lang="en-US" sz="1200" kern="1200" dirty="0" err="1" smtClean="0">
                <a:solidFill>
                  <a:schemeClr val="tx1"/>
                </a:solidFill>
                <a:effectLst/>
                <a:latin typeface="+mn-lt"/>
                <a:ea typeface="+mn-ea"/>
                <a:cs typeface="+mn-cs"/>
              </a:rPr>
              <a:t>Dutheil</a:t>
            </a:r>
            <a:r>
              <a:rPr lang="en-US" sz="1200" kern="1200" dirty="0" smtClean="0">
                <a:solidFill>
                  <a:schemeClr val="tx1"/>
                </a:solidFill>
                <a:effectLst/>
                <a:latin typeface="+mn-lt"/>
                <a:ea typeface="+mn-ea"/>
                <a:cs typeface="+mn-cs"/>
              </a:rPr>
              <a:t>, J. (2005). Recombination difference between sexes: a role for haploid selection. </a:t>
            </a:r>
            <a:r>
              <a:rPr lang="en-US" sz="1200" kern="1200" dirty="0" err="1" smtClean="0">
                <a:solidFill>
                  <a:schemeClr val="tx1"/>
                </a:solidFill>
                <a:effectLst/>
                <a:latin typeface="+mn-lt"/>
                <a:ea typeface="+mn-ea"/>
                <a:cs typeface="+mn-cs"/>
              </a:rPr>
              <a:t>PLoS</a:t>
            </a:r>
            <a:r>
              <a:rPr lang="en-US" sz="1200" kern="1200" dirty="0" smtClean="0">
                <a:solidFill>
                  <a:schemeClr val="tx1"/>
                </a:solidFill>
                <a:effectLst/>
                <a:latin typeface="+mn-lt"/>
                <a:ea typeface="+mn-ea"/>
                <a:cs typeface="+mn-cs"/>
              </a:rPr>
              <a:t> Biol. </a:t>
            </a:r>
            <a:r>
              <a:rPr lang="en-US" sz="1200" i="1" kern="12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e63.</a:t>
            </a:r>
          </a:p>
          <a:p>
            <a:r>
              <a:rPr lang="en-US" sz="1200" kern="1200" dirty="0" err="1" smtClean="0">
                <a:solidFill>
                  <a:schemeClr val="tx1"/>
                </a:solidFill>
                <a:effectLst/>
                <a:latin typeface="+mn-lt"/>
                <a:ea typeface="+mn-ea"/>
                <a:cs typeface="+mn-cs"/>
              </a:rPr>
              <a:t>Sardell</a:t>
            </a:r>
            <a:r>
              <a:rPr lang="en-US" sz="1200" kern="1200" dirty="0" smtClean="0">
                <a:solidFill>
                  <a:schemeClr val="tx1"/>
                </a:solidFill>
                <a:effectLst/>
                <a:latin typeface="+mn-lt"/>
                <a:ea typeface="+mn-ea"/>
                <a:cs typeface="+mn-cs"/>
              </a:rPr>
              <a:t>, J.M., and Kirkpatrick, M. (2020). Sex Differences in the Recombination Landscape. Am. Nat. </a:t>
            </a:r>
            <a:r>
              <a:rPr lang="en-US" sz="1200" i="1" kern="1200" dirty="0" smtClean="0">
                <a:solidFill>
                  <a:schemeClr val="tx1"/>
                </a:solidFill>
                <a:effectLst/>
                <a:latin typeface="+mn-lt"/>
                <a:ea typeface="+mn-ea"/>
                <a:cs typeface="+mn-cs"/>
              </a:rPr>
              <a:t>195</a:t>
            </a:r>
            <a:r>
              <a:rPr lang="en-US" sz="1200" kern="1200" dirty="0" smtClean="0">
                <a:solidFill>
                  <a:schemeClr val="tx1"/>
                </a:solidFill>
                <a:effectLst/>
                <a:latin typeface="+mn-lt"/>
                <a:ea typeface="+mn-ea"/>
                <a:cs typeface="+mn-cs"/>
              </a:rPr>
              <a:t>, 361–379.</a:t>
            </a:r>
          </a:p>
          <a:p>
            <a:r>
              <a:rPr lang="en-US" sz="1200" kern="1200" dirty="0" smtClean="0">
                <a:solidFill>
                  <a:schemeClr val="tx1"/>
                </a:solidFill>
                <a:effectLst/>
                <a:latin typeface="+mn-lt"/>
                <a:ea typeface="+mn-ea"/>
                <a:cs typeface="+mn-cs"/>
              </a:rPr>
              <a:t>van Veen, J.E., and Hawley, R.S. (2003). Meiosis: when even two is a crowd. </a:t>
            </a:r>
            <a:r>
              <a:rPr lang="en-US" sz="1200" kern="1200" dirty="0" err="1" smtClean="0">
                <a:solidFill>
                  <a:schemeClr val="tx1"/>
                </a:solidFill>
                <a:effectLst/>
                <a:latin typeface="+mn-lt"/>
                <a:ea typeface="+mn-ea"/>
                <a:cs typeface="+mn-cs"/>
              </a:rPr>
              <a:t>Curr</a:t>
            </a:r>
            <a:r>
              <a:rPr lang="en-US" sz="1200" kern="1200" dirty="0" smtClean="0">
                <a:solidFill>
                  <a:schemeClr val="tx1"/>
                </a:solidFill>
                <a:effectLst/>
                <a:latin typeface="+mn-lt"/>
                <a:ea typeface="+mn-ea"/>
                <a:cs typeface="+mn-cs"/>
              </a:rPr>
              <a:t>. Biol. </a:t>
            </a:r>
            <a:r>
              <a:rPr lang="en-US" sz="1200" i="1" kern="1200" dirty="0" smtClean="0">
                <a:solidFill>
                  <a:schemeClr val="tx1"/>
                </a:solidFill>
                <a:effectLst/>
                <a:latin typeface="+mn-lt"/>
                <a:ea typeface="+mn-ea"/>
                <a:cs typeface="+mn-cs"/>
              </a:rPr>
              <a:t>13</a:t>
            </a:r>
            <a:r>
              <a:rPr lang="en-US" sz="1200" kern="1200" dirty="0" smtClean="0">
                <a:solidFill>
                  <a:schemeClr val="tx1"/>
                </a:solidFill>
                <a:effectLst/>
                <a:latin typeface="+mn-lt"/>
                <a:ea typeface="+mn-ea"/>
                <a:cs typeface="+mn-cs"/>
              </a:rPr>
              <a:t>, R831–R833.</a:t>
            </a:r>
          </a:p>
          <a:p>
            <a:endParaRPr lang="en-US" dirty="0"/>
          </a:p>
        </p:txBody>
      </p:sp>
      <p:sp>
        <p:nvSpPr>
          <p:cNvPr id="4" name="Slide Number Placeholder 3"/>
          <p:cNvSpPr>
            <a:spLocks noGrp="1"/>
          </p:cNvSpPr>
          <p:nvPr>
            <p:ph type="sldNum" sz="quarter" idx="10"/>
          </p:nvPr>
        </p:nvSpPr>
        <p:spPr/>
        <p:txBody>
          <a:bodyPr/>
          <a:lstStyle/>
          <a:p>
            <a:fld id="{32B75100-2077-46C3-9CB4-194E5C842A72}" type="slidenum">
              <a:rPr lang="en-US" smtClean="0"/>
              <a:t>7</a:t>
            </a:fld>
            <a:endParaRPr lang="en-US"/>
          </a:p>
        </p:txBody>
      </p:sp>
    </p:spTree>
    <p:extLst>
      <p:ext uri="{BB962C8B-B14F-4D97-AF65-F5344CB8AC3E}">
        <p14:creationId xmlns:p14="http://schemas.microsoft.com/office/powerpoint/2010/main" val="3504561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1. MLH1 count</a:t>
            </a:r>
            <a:r>
              <a:rPr lang="en-US" baseline="0" dirty="0" smtClean="0"/>
              <a:t> statistics.</a:t>
            </a:r>
            <a:endParaRPr lang="en-US" dirty="0" smtClean="0"/>
          </a:p>
          <a:p>
            <a:endParaRPr lang="en-US" dirty="0" smtClean="0"/>
          </a:p>
          <a:p>
            <a:r>
              <a:rPr lang="en-US" dirty="0" smtClean="0"/>
              <a:t>Table</a:t>
            </a:r>
            <a:r>
              <a:rPr lang="en-US" baseline="0" dirty="0" smtClean="0"/>
              <a:t> 2. DMC1 count statistics.</a:t>
            </a:r>
            <a:endParaRPr lang="en-US" dirty="0"/>
          </a:p>
        </p:txBody>
      </p:sp>
      <p:sp>
        <p:nvSpPr>
          <p:cNvPr id="4" name="Slide Number Placeholder 3"/>
          <p:cNvSpPr>
            <a:spLocks noGrp="1"/>
          </p:cNvSpPr>
          <p:nvPr>
            <p:ph type="sldNum" sz="quarter" idx="10"/>
          </p:nvPr>
        </p:nvSpPr>
        <p:spPr/>
        <p:txBody>
          <a:bodyPr/>
          <a:lstStyle/>
          <a:p>
            <a:fld id="{32B75100-2077-46C3-9CB4-194E5C842A72}" type="slidenum">
              <a:rPr lang="en-US" smtClean="0"/>
              <a:t>8</a:t>
            </a:fld>
            <a:endParaRPr lang="en-US"/>
          </a:p>
        </p:txBody>
      </p:sp>
    </p:spTree>
    <p:extLst>
      <p:ext uri="{BB962C8B-B14F-4D97-AF65-F5344CB8AC3E}">
        <p14:creationId xmlns:p14="http://schemas.microsoft.com/office/powerpoint/2010/main" val="115266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5227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32858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57193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F5A191-E175-427B-BCC6-0788F47BD32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343704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F5A191-E175-427B-BCC6-0788F47BD32F}"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4705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F5A191-E175-427B-BCC6-0788F47BD32F}"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94187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F5A191-E175-427B-BCC6-0788F47BD32F}"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299858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F5A191-E175-427B-BCC6-0788F47BD32F}"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2390996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5A191-E175-427B-BCC6-0788F47BD32F}"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297925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5A191-E175-427B-BCC6-0788F47BD32F}"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31841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F5A191-E175-427B-BCC6-0788F47BD32F}"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F1D00-D40E-4B5D-880F-B1E213306597}" type="slidenum">
              <a:rPr lang="en-US" smtClean="0"/>
              <a:t>‹#›</a:t>
            </a:fld>
            <a:endParaRPr lang="en-US"/>
          </a:p>
        </p:txBody>
      </p:sp>
    </p:spTree>
    <p:extLst>
      <p:ext uri="{BB962C8B-B14F-4D97-AF65-F5344CB8AC3E}">
        <p14:creationId xmlns:p14="http://schemas.microsoft.com/office/powerpoint/2010/main" val="195499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5A191-E175-427B-BCC6-0788F47BD32F}" type="datetimeFigureOut">
              <a:rPr lang="en-US" smtClean="0"/>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F1D00-D40E-4B5D-880F-B1E213306597}" type="slidenum">
              <a:rPr lang="en-US" smtClean="0"/>
              <a:t>‹#›</a:t>
            </a:fld>
            <a:endParaRPr lang="en-US"/>
          </a:p>
        </p:txBody>
      </p:sp>
    </p:spTree>
    <p:extLst>
      <p:ext uri="{BB962C8B-B14F-4D97-AF65-F5344CB8AC3E}">
        <p14:creationId xmlns:p14="http://schemas.microsoft.com/office/powerpoint/2010/main" val="32742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t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ti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5431" y="0"/>
            <a:ext cx="9725212" cy="6858000"/>
            <a:chOff x="525431" y="0"/>
            <a:chExt cx="9725212" cy="6858000"/>
          </a:xfrm>
        </p:grpSpPr>
        <p:pic>
          <p:nvPicPr>
            <p:cNvPr id="4" name="Picture" descr="Figure 1 Mean MLH1 count distributions by strain. A) Strain averages of MLH1 counts per cell. B) Female specific MLH1 count distributions. C) Male specific MLH1 counts per cell."/>
            <p:cNvPicPr/>
            <p:nvPr/>
          </p:nvPicPr>
          <p:blipFill>
            <a:blip r:embed="rId3"/>
            <a:stretch>
              <a:fillRect/>
            </a:stretch>
          </p:blipFill>
          <p:spPr bwMode="auto">
            <a:xfrm>
              <a:off x="525431" y="0"/>
              <a:ext cx="8861612" cy="6858000"/>
            </a:xfrm>
            <a:prstGeom prst="rect">
              <a:avLst/>
            </a:prstGeom>
            <a:noFill/>
            <a:ln w="9525">
              <a:noFill/>
              <a:headEnd/>
              <a:tailEnd/>
            </a:ln>
          </p:spPr>
        </p:pic>
        <p:sp>
          <p:nvSpPr>
            <p:cNvPr id="2" name="TextBox 1"/>
            <p:cNvSpPr txBox="1"/>
            <p:nvPr/>
          </p:nvSpPr>
          <p:spPr>
            <a:xfrm>
              <a:off x="3149599" y="2746173"/>
              <a:ext cx="1354666" cy="304801"/>
            </a:xfrm>
            <a:prstGeom prst="rect">
              <a:avLst/>
            </a:prstGeom>
            <a:noFill/>
            <a:ln>
              <a:noFill/>
            </a:ln>
          </p:spPr>
          <p:txBody>
            <a:bodyPr wrap="square" rtlCol="0">
              <a:spAutoFit/>
            </a:bodyPr>
            <a:lstStyle/>
            <a:p>
              <a:r>
                <a:rPr lang="en-US" sz="1400" i="1" dirty="0" smtClean="0"/>
                <a:t>M. m. </a:t>
              </a:r>
              <a:r>
                <a:rPr lang="en-US" sz="1400" i="1" dirty="0" err="1" smtClean="0"/>
                <a:t>musculus</a:t>
              </a:r>
              <a:endParaRPr lang="en-US" sz="1400" i="1" dirty="0"/>
            </a:p>
          </p:txBody>
        </p:sp>
        <p:sp>
          <p:nvSpPr>
            <p:cNvPr id="6" name="TextBox 5"/>
            <p:cNvSpPr txBox="1"/>
            <p:nvPr/>
          </p:nvSpPr>
          <p:spPr>
            <a:xfrm>
              <a:off x="1422399" y="2706818"/>
              <a:ext cx="1727200" cy="307777"/>
            </a:xfrm>
            <a:prstGeom prst="rect">
              <a:avLst/>
            </a:prstGeom>
            <a:noFill/>
            <a:ln>
              <a:noFill/>
            </a:ln>
          </p:spPr>
          <p:txBody>
            <a:bodyPr wrap="square" rtlCol="0">
              <a:spAutoFit/>
            </a:bodyPr>
            <a:lstStyle/>
            <a:p>
              <a:r>
                <a:rPr lang="en-US" sz="1400" i="1" dirty="0" smtClean="0"/>
                <a:t>M. m. </a:t>
              </a:r>
              <a:r>
                <a:rPr lang="en-US" sz="1400" i="1" dirty="0" err="1" smtClean="0"/>
                <a:t>molossinus</a:t>
              </a:r>
              <a:endParaRPr lang="en-US" sz="1400" i="1" dirty="0"/>
            </a:p>
          </p:txBody>
        </p:sp>
        <p:sp>
          <p:nvSpPr>
            <p:cNvPr id="7" name="TextBox 6"/>
            <p:cNvSpPr txBox="1"/>
            <p:nvPr/>
          </p:nvSpPr>
          <p:spPr>
            <a:xfrm>
              <a:off x="5218454" y="2709791"/>
              <a:ext cx="1727200" cy="307777"/>
            </a:xfrm>
            <a:prstGeom prst="rect">
              <a:avLst/>
            </a:prstGeom>
            <a:noFill/>
            <a:ln>
              <a:noFill/>
            </a:ln>
          </p:spPr>
          <p:txBody>
            <a:bodyPr wrap="square" rtlCol="0">
              <a:spAutoFit/>
            </a:bodyPr>
            <a:lstStyle/>
            <a:p>
              <a:r>
                <a:rPr lang="en-US" sz="1400" i="1" dirty="0" smtClean="0"/>
                <a:t>M. m. </a:t>
              </a:r>
              <a:r>
                <a:rPr lang="en-US" sz="1400" i="1" dirty="0" err="1" smtClean="0"/>
                <a:t>domesticus</a:t>
              </a:r>
              <a:endParaRPr lang="en-US" sz="1400" i="1" dirty="0"/>
            </a:p>
          </p:txBody>
        </p:sp>
        <p:sp>
          <p:nvSpPr>
            <p:cNvPr id="8" name="TextBox 7"/>
            <p:cNvSpPr txBox="1"/>
            <p:nvPr/>
          </p:nvSpPr>
          <p:spPr>
            <a:xfrm>
              <a:off x="6945654" y="1717242"/>
              <a:ext cx="1727200" cy="307777"/>
            </a:xfrm>
            <a:prstGeom prst="rect">
              <a:avLst/>
            </a:prstGeom>
            <a:noFill/>
            <a:ln>
              <a:noFill/>
            </a:ln>
          </p:spPr>
          <p:txBody>
            <a:bodyPr wrap="square" rtlCol="0">
              <a:spAutoFit/>
            </a:bodyPr>
            <a:lstStyle/>
            <a:p>
              <a:r>
                <a:rPr lang="en-US" sz="1400" i="1" dirty="0" smtClean="0"/>
                <a:t>Mus </a:t>
              </a:r>
              <a:r>
                <a:rPr lang="en-US" sz="1400" i="1" dirty="0" err="1" smtClean="0"/>
                <a:t>spretus</a:t>
              </a:r>
              <a:endParaRPr lang="en-US" sz="1400" i="1" dirty="0"/>
            </a:p>
          </p:txBody>
        </p:sp>
        <p:sp>
          <p:nvSpPr>
            <p:cNvPr id="9" name="TextBox 8"/>
            <p:cNvSpPr txBox="1"/>
            <p:nvPr/>
          </p:nvSpPr>
          <p:spPr>
            <a:xfrm>
              <a:off x="8523443" y="2743197"/>
              <a:ext cx="1727200" cy="307777"/>
            </a:xfrm>
            <a:prstGeom prst="rect">
              <a:avLst/>
            </a:prstGeom>
            <a:noFill/>
            <a:ln>
              <a:noFill/>
            </a:ln>
          </p:spPr>
          <p:txBody>
            <a:bodyPr wrap="square" rtlCol="0">
              <a:spAutoFit/>
            </a:bodyPr>
            <a:lstStyle/>
            <a:p>
              <a:r>
                <a:rPr lang="en-US" sz="1400" i="1" dirty="0" smtClean="0"/>
                <a:t>Mus </a:t>
              </a:r>
              <a:r>
                <a:rPr lang="en-US" sz="1400" i="1" dirty="0" err="1" smtClean="0"/>
                <a:t>specilegus</a:t>
              </a:r>
              <a:endParaRPr lang="en-US" sz="1400" i="1" dirty="0"/>
            </a:p>
          </p:txBody>
        </p:sp>
      </p:grpSp>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l="5360" t="4561" r="5199" b="8322"/>
          <a:stretch/>
        </p:blipFill>
        <p:spPr>
          <a:xfrm>
            <a:off x="8058899" y="3390316"/>
            <a:ext cx="1111227" cy="1122339"/>
          </a:xfrm>
          <a:prstGeom prst="rect">
            <a:avLst/>
          </a:prstGeom>
        </p:spPr>
      </p:pic>
      <p:pic>
        <p:nvPicPr>
          <p:cNvPr id="11" name="Content Placeholder 3"/>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6253" t="6019"/>
          <a:stretch/>
        </p:blipFill>
        <p:spPr>
          <a:xfrm>
            <a:off x="3762103" y="3504695"/>
            <a:ext cx="942753" cy="1020648"/>
          </a:xfrm>
        </p:spPr>
      </p:pic>
    </p:spTree>
    <p:extLst>
      <p:ext uri="{BB962C8B-B14F-4D97-AF65-F5344CB8AC3E}">
        <p14:creationId xmlns:p14="http://schemas.microsoft.com/office/powerpoint/2010/main" val="29967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3261"/>
          <a:stretch/>
        </p:blipFill>
        <p:spPr>
          <a:xfrm>
            <a:off x="591065" y="171628"/>
            <a:ext cx="9763897" cy="6514743"/>
          </a:xfrm>
        </p:spPr>
      </p:pic>
    </p:spTree>
    <p:extLst>
      <p:ext uri="{BB962C8B-B14F-4D97-AF65-F5344CB8AC3E}">
        <p14:creationId xmlns:p14="http://schemas.microsoft.com/office/powerpoint/2010/main" val="98145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347" y="499173"/>
            <a:ext cx="11719306" cy="5859654"/>
          </a:xfrm>
        </p:spPr>
      </p:pic>
    </p:spTree>
    <p:extLst>
      <p:ext uri="{BB962C8B-B14F-4D97-AF65-F5344CB8AC3E}">
        <p14:creationId xmlns:p14="http://schemas.microsoft.com/office/powerpoint/2010/main" val="175835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5422357" y="298838"/>
            <a:ext cx="4889229" cy="3171860"/>
            <a:chOff x="5689057" y="354138"/>
            <a:chExt cx="4889229" cy="3171860"/>
          </a:xfrm>
        </p:grpSpPr>
        <p:pic>
          <p:nvPicPr>
            <p:cNvPr id="9" name="Picture 8"/>
            <p:cNvPicPr>
              <a:picLocks noChangeAspect="1"/>
            </p:cNvPicPr>
            <p:nvPr/>
          </p:nvPicPr>
          <p:blipFill>
            <a:blip r:embed="rId3"/>
            <a:stretch>
              <a:fillRect/>
            </a:stretch>
          </p:blipFill>
          <p:spPr>
            <a:xfrm>
              <a:off x="5689057" y="354138"/>
              <a:ext cx="3783023" cy="3171860"/>
            </a:xfrm>
            <a:prstGeom prst="rect">
              <a:avLst/>
            </a:prstGeom>
            <a:ln>
              <a:noFill/>
            </a:ln>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t="1390"/>
            <a:stretch/>
          </p:blipFill>
          <p:spPr>
            <a:xfrm>
              <a:off x="9472080" y="627029"/>
              <a:ext cx="1106206" cy="1038877"/>
            </a:xfrm>
            <a:prstGeom prst="rect">
              <a:avLst/>
            </a:prstGeom>
            <a:ln>
              <a:solidFill>
                <a:schemeClr val="tx1"/>
              </a:solidFill>
            </a:ln>
          </p:spPr>
        </p:pic>
      </p:grpSp>
      <p:grpSp>
        <p:nvGrpSpPr>
          <p:cNvPr id="46" name="Group 45"/>
          <p:cNvGrpSpPr/>
          <p:nvPr/>
        </p:nvGrpSpPr>
        <p:grpSpPr>
          <a:xfrm>
            <a:off x="415596" y="354138"/>
            <a:ext cx="4889229" cy="3171860"/>
            <a:chOff x="415596" y="354138"/>
            <a:chExt cx="4889229" cy="3171860"/>
          </a:xfrm>
        </p:grpSpPr>
        <p:pic>
          <p:nvPicPr>
            <p:cNvPr id="5" name="Picture 4"/>
            <p:cNvPicPr>
              <a:picLocks noChangeAspect="1"/>
            </p:cNvPicPr>
            <p:nvPr/>
          </p:nvPicPr>
          <p:blipFill>
            <a:blip r:embed="rId5"/>
            <a:stretch>
              <a:fillRect/>
            </a:stretch>
          </p:blipFill>
          <p:spPr>
            <a:xfrm>
              <a:off x="415596" y="354138"/>
              <a:ext cx="3783023" cy="3171860"/>
            </a:xfrm>
            <a:prstGeom prst="rect">
              <a:avLst/>
            </a:prstGeom>
            <a:ln>
              <a:noFill/>
            </a:ln>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8619" y="354138"/>
              <a:ext cx="1106206" cy="1024265"/>
            </a:xfrm>
            <a:prstGeom prst="rect">
              <a:avLst/>
            </a:prstGeom>
            <a:ln>
              <a:solidFill>
                <a:schemeClr val="tx1"/>
              </a:solidFill>
            </a:ln>
          </p:spPr>
        </p:pic>
      </p:grpSp>
      <p:grpSp>
        <p:nvGrpSpPr>
          <p:cNvPr id="23" name="Group 22"/>
          <p:cNvGrpSpPr/>
          <p:nvPr/>
        </p:nvGrpSpPr>
        <p:grpSpPr>
          <a:xfrm>
            <a:off x="164389" y="4338710"/>
            <a:ext cx="1956511" cy="1846297"/>
            <a:chOff x="164389" y="4338710"/>
            <a:chExt cx="1956511" cy="1846297"/>
          </a:xfrm>
        </p:grpSpPr>
        <p:sp>
          <p:nvSpPr>
            <p:cNvPr id="12" name="Right Triangle 11"/>
            <p:cNvSpPr/>
            <p:nvPr/>
          </p:nvSpPr>
          <p:spPr>
            <a:xfrm rot="5400000">
              <a:off x="550193" y="4614300"/>
              <a:ext cx="1532718" cy="1608696"/>
            </a:xfrm>
            <a:prstGeom prst="r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27348" y="4372389"/>
              <a:ext cx="1293551" cy="246221"/>
            </a:xfrm>
            <a:prstGeom prst="rect">
              <a:avLst/>
            </a:prstGeom>
            <a:noFill/>
          </p:spPr>
          <p:txBody>
            <a:bodyPr wrap="square" rtlCol="0">
              <a:spAutoFit/>
            </a:bodyPr>
            <a:lstStyle/>
            <a:p>
              <a:r>
                <a:rPr lang="en-US" sz="1000" dirty="0" smtClean="0"/>
                <a:t>1</a:t>
              </a:r>
              <a:r>
                <a:rPr lang="en-US" sz="1000" baseline="30000" dirty="0" smtClean="0"/>
                <a:t>st</a:t>
              </a:r>
              <a:r>
                <a:rPr lang="en-US" sz="1000" dirty="0" smtClean="0"/>
                <a:t> Foci Position</a:t>
              </a:r>
              <a:endParaRPr lang="en-US" sz="1000" dirty="0"/>
            </a:p>
          </p:txBody>
        </p:sp>
        <p:sp>
          <p:nvSpPr>
            <p:cNvPr id="15" name="TextBox 14"/>
            <p:cNvSpPr txBox="1"/>
            <p:nvPr/>
          </p:nvSpPr>
          <p:spPr>
            <a:xfrm rot="16200000">
              <a:off x="-359276" y="5120281"/>
              <a:ext cx="1293551" cy="246221"/>
            </a:xfrm>
            <a:prstGeom prst="rect">
              <a:avLst/>
            </a:prstGeom>
            <a:noFill/>
          </p:spPr>
          <p:txBody>
            <a:bodyPr wrap="square" rtlCol="0">
              <a:spAutoFit/>
            </a:bodyPr>
            <a:lstStyle/>
            <a:p>
              <a:r>
                <a:rPr lang="en-US" sz="1000" dirty="0" smtClean="0"/>
                <a:t>2</a:t>
              </a:r>
              <a:r>
                <a:rPr lang="en-US" sz="1000" baseline="30000" dirty="0" smtClean="0"/>
                <a:t>nd</a:t>
              </a:r>
              <a:r>
                <a:rPr lang="en-US" sz="1000" dirty="0" smtClean="0"/>
                <a:t> Foci Position</a:t>
              </a:r>
              <a:endParaRPr lang="en-US" sz="1000" dirty="0"/>
            </a:p>
          </p:txBody>
        </p:sp>
        <p:sp>
          <p:nvSpPr>
            <p:cNvPr id="20" name="TextBox 19"/>
            <p:cNvSpPr txBox="1"/>
            <p:nvPr/>
          </p:nvSpPr>
          <p:spPr>
            <a:xfrm>
              <a:off x="262259" y="4338710"/>
              <a:ext cx="296701" cy="646331"/>
            </a:xfrm>
            <a:prstGeom prst="rect">
              <a:avLst/>
            </a:prstGeom>
            <a:noFill/>
          </p:spPr>
          <p:txBody>
            <a:bodyPr wrap="square" rtlCol="0">
              <a:spAutoFit/>
            </a:bodyPr>
            <a:lstStyle/>
            <a:p>
              <a:r>
                <a:rPr lang="en-US" dirty="0" smtClean="0">
                  <a:latin typeface="Segoe UI Symbol" panose="020B0502040204020203" pitchFamily="34" charset="0"/>
                  <a:ea typeface="Segoe UI Symbol" panose="020B0502040204020203" pitchFamily="34" charset="0"/>
                </a:rPr>
                <a:t>♀</a:t>
              </a:r>
              <a:endParaRPr lang="en-US" dirty="0"/>
            </a:p>
            <a:p>
              <a:endParaRPr lang="en-US" dirty="0"/>
            </a:p>
          </p:txBody>
        </p:sp>
      </p:grpSp>
      <p:grpSp>
        <p:nvGrpSpPr>
          <p:cNvPr id="22" name="Group 21"/>
          <p:cNvGrpSpPr/>
          <p:nvPr/>
        </p:nvGrpSpPr>
        <p:grpSpPr>
          <a:xfrm>
            <a:off x="594396" y="4687189"/>
            <a:ext cx="1936752" cy="1812618"/>
            <a:chOff x="1316552" y="4910195"/>
            <a:chExt cx="1936752" cy="1812618"/>
          </a:xfrm>
        </p:grpSpPr>
        <p:sp>
          <p:nvSpPr>
            <p:cNvPr id="13" name="Right Triangle 12"/>
            <p:cNvSpPr/>
            <p:nvPr/>
          </p:nvSpPr>
          <p:spPr>
            <a:xfrm rot="16200000">
              <a:off x="1354541" y="4872206"/>
              <a:ext cx="1532718" cy="1608696"/>
            </a:xfrm>
            <a:prstGeom prst="rtTriangl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rot="5400000">
              <a:off x="2483418" y="5751723"/>
              <a:ext cx="1293551" cy="246221"/>
            </a:xfrm>
            <a:prstGeom prst="rect">
              <a:avLst/>
            </a:prstGeom>
            <a:noFill/>
          </p:spPr>
          <p:txBody>
            <a:bodyPr wrap="square" rtlCol="0">
              <a:spAutoFit/>
            </a:bodyPr>
            <a:lstStyle/>
            <a:p>
              <a:r>
                <a:rPr lang="en-US" sz="1000" dirty="0" smtClean="0"/>
                <a:t>1</a:t>
              </a:r>
              <a:r>
                <a:rPr lang="en-US" sz="1000" baseline="30000" dirty="0" smtClean="0"/>
                <a:t>st</a:t>
              </a:r>
              <a:r>
                <a:rPr lang="en-US" sz="1000" dirty="0" smtClean="0"/>
                <a:t> Foci Position</a:t>
              </a:r>
              <a:endParaRPr lang="en-US" sz="1000" dirty="0"/>
            </a:p>
          </p:txBody>
        </p:sp>
        <p:sp>
          <p:nvSpPr>
            <p:cNvPr id="17" name="TextBox 16"/>
            <p:cNvSpPr txBox="1"/>
            <p:nvPr/>
          </p:nvSpPr>
          <p:spPr>
            <a:xfrm>
              <a:off x="1660331" y="6476592"/>
              <a:ext cx="1293551" cy="246221"/>
            </a:xfrm>
            <a:prstGeom prst="rect">
              <a:avLst/>
            </a:prstGeom>
            <a:noFill/>
          </p:spPr>
          <p:txBody>
            <a:bodyPr wrap="square" rtlCol="0">
              <a:spAutoFit/>
            </a:bodyPr>
            <a:lstStyle/>
            <a:p>
              <a:r>
                <a:rPr lang="en-US" sz="1000" dirty="0" smtClean="0"/>
                <a:t>2</a:t>
              </a:r>
              <a:r>
                <a:rPr lang="en-US" sz="1000" baseline="30000" dirty="0" smtClean="0"/>
                <a:t>nd</a:t>
              </a:r>
              <a:r>
                <a:rPr lang="en-US" sz="1000" dirty="0" smtClean="0"/>
                <a:t> Foci Position</a:t>
              </a:r>
              <a:endParaRPr lang="en-US" sz="1000" dirty="0"/>
            </a:p>
          </p:txBody>
        </p:sp>
        <p:sp>
          <p:nvSpPr>
            <p:cNvPr id="21" name="TextBox 20"/>
            <p:cNvSpPr txBox="1"/>
            <p:nvPr/>
          </p:nvSpPr>
          <p:spPr>
            <a:xfrm>
              <a:off x="2875158" y="6338920"/>
              <a:ext cx="296701" cy="369332"/>
            </a:xfrm>
            <a:prstGeom prst="rect">
              <a:avLst/>
            </a:prstGeom>
            <a:noFill/>
          </p:spPr>
          <p:txBody>
            <a:bodyPr wrap="square" rtlCol="0">
              <a:spAutoFit/>
            </a:bodyPr>
            <a:lstStyle/>
            <a:p>
              <a:pPr lvl="0">
                <a:defRPr/>
              </a:pPr>
              <a:r>
                <a:rPr lang="en-US" dirty="0" smtClean="0">
                  <a:latin typeface="Segoe UI Symbol" panose="020B0502040204020203" pitchFamily="34" charset="0"/>
                  <a:ea typeface="Segoe UI Symbol" panose="020B0502040204020203" pitchFamily="34" charset="0"/>
                </a:rPr>
                <a:t>♂</a:t>
              </a:r>
              <a:endParaRPr lang="en-US" dirty="0"/>
            </a:p>
          </p:txBody>
        </p:sp>
      </p:grpSp>
      <p:sp>
        <p:nvSpPr>
          <p:cNvPr id="25" name="Oval 24"/>
          <p:cNvSpPr/>
          <p:nvPr/>
        </p:nvSpPr>
        <p:spPr>
          <a:xfrm rot="2950361">
            <a:off x="1119699" y="4253465"/>
            <a:ext cx="508000" cy="23664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604063" y="4213459"/>
            <a:ext cx="1812308" cy="307777"/>
          </a:xfrm>
          <a:prstGeom prst="rect">
            <a:avLst/>
          </a:prstGeom>
          <a:noFill/>
          <a:ln>
            <a:solidFill>
              <a:schemeClr val="tx1"/>
            </a:solidFill>
          </a:ln>
        </p:spPr>
        <p:txBody>
          <a:bodyPr wrap="square" rtlCol="0">
            <a:spAutoFit/>
          </a:bodyPr>
          <a:lstStyle/>
          <a:p>
            <a:r>
              <a:rPr lang="en-US" sz="1400" dirty="0" smtClean="0"/>
              <a:t>Area of shortest IFDs</a:t>
            </a:r>
            <a:endParaRPr lang="en-US" sz="1400" dirty="0"/>
          </a:p>
        </p:txBody>
      </p:sp>
      <p:cxnSp>
        <p:nvCxnSpPr>
          <p:cNvPr id="28" name="Straight Arrow Connector 27"/>
          <p:cNvCxnSpPr>
            <a:stCxn id="25" idx="0"/>
            <a:endCxn id="26" idx="1"/>
          </p:cNvCxnSpPr>
          <p:nvPr/>
        </p:nvCxnSpPr>
        <p:spPr>
          <a:xfrm flipV="1">
            <a:off x="2269009" y="4367348"/>
            <a:ext cx="335054" cy="29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2950361">
            <a:off x="1752426" y="5783264"/>
            <a:ext cx="508000" cy="5570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92649" y="5333077"/>
            <a:ext cx="1812308" cy="307777"/>
          </a:xfrm>
          <a:prstGeom prst="rect">
            <a:avLst/>
          </a:prstGeom>
          <a:noFill/>
          <a:ln>
            <a:solidFill>
              <a:schemeClr val="tx1"/>
            </a:solidFill>
          </a:ln>
        </p:spPr>
        <p:txBody>
          <a:bodyPr wrap="square" rtlCol="0">
            <a:spAutoFit/>
          </a:bodyPr>
          <a:lstStyle/>
          <a:p>
            <a:r>
              <a:rPr lang="en-US" sz="1400" dirty="0" smtClean="0"/>
              <a:t>Area of longest IFDs</a:t>
            </a:r>
            <a:endParaRPr lang="en-US" sz="1400" dirty="0"/>
          </a:p>
        </p:txBody>
      </p:sp>
      <p:cxnSp>
        <p:nvCxnSpPr>
          <p:cNvPr id="32" name="Straight Arrow Connector 31"/>
          <p:cNvCxnSpPr>
            <a:stCxn id="30" idx="7"/>
            <a:endCxn id="31" idx="1"/>
          </p:cNvCxnSpPr>
          <p:nvPr/>
        </p:nvCxnSpPr>
        <p:spPr>
          <a:xfrm flipV="1">
            <a:off x="2272881" y="5486966"/>
            <a:ext cx="319768" cy="58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946253" y="4313282"/>
            <a:ext cx="4784319" cy="2270778"/>
            <a:chOff x="5429985" y="4328956"/>
            <a:chExt cx="4784319" cy="2270778"/>
          </a:xfrm>
        </p:grpSpPr>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3916" t="10109" r="5455" b="5236"/>
            <a:stretch/>
          </p:blipFill>
          <p:spPr>
            <a:xfrm>
              <a:off x="5429985" y="4338710"/>
              <a:ext cx="3146785" cy="2261024"/>
            </a:xfrm>
            <a:prstGeom prst="rect">
              <a:avLst/>
            </a:prstGeom>
            <a:ln>
              <a:noFill/>
            </a:ln>
          </p:spPr>
        </p:pic>
        <p:sp>
          <p:nvSpPr>
            <p:cNvPr id="42" name="TextBox 41"/>
            <p:cNvSpPr txBox="1"/>
            <p:nvPr/>
          </p:nvSpPr>
          <p:spPr>
            <a:xfrm>
              <a:off x="8613436" y="4328956"/>
              <a:ext cx="1600868" cy="2246769"/>
            </a:xfrm>
            <a:prstGeom prst="rect">
              <a:avLst/>
            </a:prstGeom>
            <a:noFill/>
            <a:ln>
              <a:solidFill>
                <a:schemeClr val="tx1"/>
              </a:solidFill>
            </a:ln>
          </p:spPr>
          <p:txBody>
            <a:bodyPr wrap="square" rtlCol="0">
              <a:spAutoFit/>
            </a:bodyPr>
            <a:lstStyle/>
            <a:p>
              <a:r>
                <a:rPr lang="en-US" sz="1400" dirty="0" smtClean="0"/>
                <a:t>1. Female more uniform placement.</a:t>
              </a:r>
            </a:p>
            <a:p>
              <a:r>
                <a:rPr lang="en-US" sz="1400" dirty="0" smtClean="0"/>
                <a:t>2. Male strong terminal placement of second foci.</a:t>
              </a:r>
            </a:p>
            <a:p>
              <a:r>
                <a:rPr lang="en-US" sz="1400" dirty="0" smtClean="0"/>
                <a:t>3. Enrichment of long IFD, few short IFD.</a:t>
              </a:r>
              <a:endParaRPr lang="en-US" sz="1400" dirty="0"/>
            </a:p>
          </p:txBody>
        </p:sp>
      </p:grpSp>
      <p:sp>
        <p:nvSpPr>
          <p:cNvPr id="48" name="Title 1"/>
          <p:cNvSpPr txBox="1">
            <a:spLocks/>
          </p:cNvSpPr>
          <p:nvPr/>
        </p:nvSpPr>
        <p:spPr>
          <a:xfrm>
            <a:off x="393212" y="354138"/>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A.</a:t>
            </a:r>
            <a:endParaRPr lang="en-US" sz="2400" b="1" dirty="0"/>
          </a:p>
        </p:txBody>
      </p:sp>
      <p:sp>
        <p:nvSpPr>
          <p:cNvPr id="49" name="Title 1"/>
          <p:cNvSpPr txBox="1">
            <a:spLocks/>
          </p:cNvSpPr>
          <p:nvPr/>
        </p:nvSpPr>
        <p:spPr>
          <a:xfrm>
            <a:off x="393079" y="3594577"/>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C</a:t>
            </a:r>
            <a:r>
              <a:rPr lang="en-US" sz="2400" b="1" dirty="0" smtClean="0"/>
              <a:t>.</a:t>
            </a:r>
            <a:endParaRPr lang="en-US" sz="2400" b="1" dirty="0"/>
          </a:p>
        </p:txBody>
      </p:sp>
      <p:pic>
        <p:nvPicPr>
          <p:cNvPr id="50" name="Picture 49"/>
          <p:cNvPicPr>
            <a:picLocks noChangeAspect="1"/>
          </p:cNvPicPr>
          <p:nvPr/>
        </p:nvPicPr>
        <p:blipFill rotWithShape="1">
          <a:blip r:embed="rId8">
            <a:extLst>
              <a:ext uri="{28A0092B-C50C-407E-A947-70E740481C1C}">
                <a14:useLocalDpi xmlns:a14="http://schemas.microsoft.com/office/drawing/2010/main" val="0"/>
              </a:ext>
            </a:extLst>
          </a:blip>
          <a:srcRect l="36971" t="47307" r="57315" b="22570"/>
          <a:stretch/>
        </p:blipFill>
        <p:spPr>
          <a:xfrm rot="16200000">
            <a:off x="3277839" y="5237227"/>
            <a:ext cx="304765" cy="1470928"/>
          </a:xfrm>
          <a:prstGeom prst="rect">
            <a:avLst/>
          </a:prstGeom>
        </p:spPr>
      </p:pic>
      <p:pic>
        <p:nvPicPr>
          <p:cNvPr id="51" name="Picture 50"/>
          <p:cNvPicPr>
            <a:picLocks noChangeAspect="1"/>
          </p:cNvPicPr>
          <p:nvPr/>
        </p:nvPicPr>
        <p:blipFill rotWithShape="1">
          <a:blip r:embed="rId9">
            <a:extLst>
              <a:ext uri="{28A0092B-C50C-407E-A947-70E740481C1C}">
                <a14:useLocalDpi xmlns:a14="http://schemas.microsoft.com/office/drawing/2010/main" val="0"/>
              </a:ext>
            </a:extLst>
          </a:blip>
          <a:srcRect l="30984" t="43481" r="43106" b="49608"/>
          <a:stretch/>
        </p:blipFill>
        <p:spPr>
          <a:xfrm>
            <a:off x="2623263" y="4590331"/>
            <a:ext cx="1494295" cy="410908"/>
          </a:xfrm>
          <a:prstGeom prst="rect">
            <a:avLst/>
          </a:prstGeom>
        </p:spPr>
      </p:pic>
      <p:sp>
        <p:nvSpPr>
          <p:cNvPr id="33" name="Title 1"/>
          <p:cNvSpPr txBox="1">
            <a:spLocks/>
          </p:cNvSpPr>
          <p:nvPr/>
        </p:nvSpPr>
        <p:spPr>
          <a:xfrm>
            <a:off x="5316627" y="277188"/>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B.</a:t>
            </a:r>
            <a:endParaRPr lang="en-US" sz="2400" b="1" dirty="0"/>
          </a:p>
        </p:txBody>
      </p:sp>
      <p:sp>
        <p:nvSpPr>
          <p:cNvPr id="34" name="Title 1"/>
          <p:cNvSpPr txBox="1">
            <a:spLocks/>
          </p:cNvSpPr>
          <p:nvPr/>
        </p:nvSpPr>
        <p:spPr>
          <a:xfrm>
            <a:off x="4862846" y="3624377"/>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D.</a:t>
            </a:r>
            <a:endParaRPr lang="en-US" sz="2400" b="1" dirty="0"/>
          </a:p>
        </p:txBody>
      </p:sp>
      <p:sp>
        <p:nvSpPr>
          <p:cNvPr id="35" name="TextBox 34"/>
          <p:cNvSpPr txBox="1"/>
          <p:nvPr/>
        </p:nvSpPr>
        <p:spPr>
          <a:xfrm>
            <a:off x="5048587" y="4313282"/>
            <a:ext cx="296701" cy="646331"/>
          </a:xfrm>
          <a:prstGeom prst="rect">
            <a:avLst/>
          </a:prstGeom>
          <a:noFill/>
        </p:spPr>
        <p:txBody>
          <a:bodyPr wrap="square" rtlCol="0">
            <a:spAutoFit/>
          </a:bodyPr>
          <a:lstStyle/>
          <a:p>
            <a:r>
              <a:rPr lang="en-US" dirty="0" smtClean="0">
                <a:latin typeface="Segoe UI Symbol" panose="020B0502040204020203" pitchFamily="34" charset="0"/>
                <a:ea typeface="Segoe UI Symbol" panose="020B0502040204020203" pitchFamily="34" charset="0"/>
              </a:rPr>
              <a:t>♀</a:t>
            </a:r>
            <a:endParaRPr lang="en-US" dirty="0"/>
          </a:p>
          <a:p>
            <a:endParaRPr lang="en-US" dirty="0"/>
          </a:p>
        </p:txBody>
      </p:sp>
      <p:sp>
        <p:nvSpPr>
          <p:cNvPr id="36" name="TextBox 35"/>
          <p:cNvSpPr txBox="1"/>
          <p:nvPr/>
        </p:nvSpPr>
        <p:spPr>
          <a:xfrm>
            <a:off x="7672736" y="6334747"/>
            <a:ext cx="296701" cy="369332"/>
          </a:xfrm>
          <a:prstGeom prst="rect">
            <a:avLst/>
          </a:prstGeom>
          <a:noFill/>
        </p:spPr>
        <p:txBody>
          <a:bodyPr wrap="square" rtlCol="0">
            <a:spAutoFit/>
          </a:bodyPr>
          <a:lstStyle/>
          <a:p>
            <a:pPr lvl="0">
              <a:defRPr/>
            </a:pPr>
            <a:r>
              <a:rPr lang="en-US" dirty="0" smtClean="0">
                <a:latin typeface="Segoe UI Symbol" panose="020B0502040204020203" pitchFamily="34" charset="0"/>
                <a:ea typeface="Segoe UI Symbol" panose="020B0502040204020203" pitchFamily="34" charset="0"/>
              </a:rPr>
              <a:t>♂</a:t>
            </a:r>
            <a:endParaRPr lang="en-US" dirty="0"/>
          </a:p>
        </p:txBody>
      </p:sp>
    </p:spTree>
    <p:extLst>
      <p:ext uri="{BB962C8B-B14F-4D97-AF65-F5344CB8AC3E}">
        <p14:creationId xmlns:p14="http://schemas.microsoft.com/office/powerpoint/2010/main" val="31418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Variation in total SC area per cell across strains and Relationship between total sc and mean MLH1 count per cell across male mice. A) Mean total SC area per mouse across subspecies and recombination groups. High- and low-recombining groups are indicated by 1 and 0 respectively. (Horizontal lines indicate strain averages for total SC area.)B) Mouse averaged rates of MLH1 and total SC per cell"/>
          <p:cNvPicPr/>
          <p:nvPr/>
        </p:nvPicPr>
        <p:blipFill>
          <a:blip r:embed="rId3"/>
          <a:stretch>
            <a:fillRect/>
          </a:stretch>
        </p:blipFill>
        <p:spPr bwMode="auto">
          <a:xfrm>
            <a:off x="645694" y="1376864"/>
            <a:ext cx="8029074" cy="3189872"/>
          </a:xfrm>
          <a:prstGeom prst="rect">
            <a:avLst/>
          </a:prstGeom>
          <a:noFill/>
          <a:ln w="9525">
            <a:noFill/>
            <a:headEnd/>
            <a:tailEnd/>
          </a:ln>
        </p:spPr>
      </p:pic>
    </p:spTree>
    <p:extLst>
      <p:ext uri="{BB962C8B-B14F-4D97-AF65-F5344CB8AC3E}">
        <p14:creationId xmlns:p14="http://schemas.microsoft.com/office/powerpoint/2010/main" val="173569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17" y="222940"/>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A.</a:t>
            </a:r>
            <a:endParaRPr lang="en-US" sz="2400" b="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3" y="2600935"/>
            <a:ext cx="2172379" cy="1631397"/>
          </a:xfrm>
          <a:prstGeom prst="rect">
            <a:avLst/>
          </a:prstGeom>
          <a:ln w="38100">
            <a:solidFill>
              <a:srgbClr val="FF0000"/>
            </a:solidFill>
          </a:ln>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3" y="4285082"/>
            <a:ext cx="2154772" cy="1657517"/>
          </a:xfrm>
          <a:prstGeom prst="rect">
            <a:avLst/>
          </a:prstGeom>
          <a:ln w="38100">
            <a:solidFill>
              <a:srgbClr val="FF0000"/>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9215" y="2600935"/>
            <a:ext cx="2152970" cy="1656129"/>
          </a:xfrm>
          <a:prstGeom prst="rect">
            <a:avLst/>
          </a:prstGeom>
          <a:ln w="38100">
            <a:solidFill>
              <a:srgbClr val="FF0000"/>
            </a:solidFill>
          </a:ln>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89748" y="825323"/>
            <a:ext cx="2095381" cy="1656130"/>
          </a:xfrm>
          <a:prstGeom prst="rect">
            <a:avLst/>
          </a:prstGeom>
          <a:ln w="38100">
            <a:solidFill>
              <a:schemeClr val="tx1"/>
            </a:solidFill>
          </a:ln>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8682" y="825323"/>
            <a:ext cx="2152970" cy="1656130"/>
          </a:xfrm>
          <a:prstGeom prst="rect">
            <a:avLst/>
          </a:prstGeom>
          <a:ln w="38100">
            <a:solidFill>
              <a:schemeClr val="tx1"/>
            </a:solidFill>
          </a:ln>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9215" y="825323"/>
            <a:ext cx="2152970" cy="1656130"/>
          </a:xfrm>
          <a:prstGeom prst="rect">
            <a:avLst/>
          </a:prstGeom>
          <a:ln w="38100">
            <a:solidFill>
              <a:schemeClr val="tx1"/>
            </a:solidFill>
          </a:ln>
        </p:spPr>
      </p:pic>
      <p:sp>
        <p:nvSpPr>
          <p:cNvPr id="3" name="TextBox 2"/>
          <p:cNvSpPr txBox="1"/>
          <p:nvPr/>
        </p:nvSpPr>
        <p:spPr>
          <a:xfrm>
            <a:off x="2874676" y="403241"/>
            <a:ext cx="1937509" cy="369332"/>
          </a:xfrm>
          <a:prstGeom prst="rect">
            <a:avLst/>
          </a:prstGeom>
          <a:noFill/>
        </p:spPr>
        <p:txBody>
          <a:bodyPr wrap="square" rtlCol="0">
            <a:spAutoFit/>
          </a:bodyPr>
          <a:lstStyle/>
          <a:p>
            <a:r>
              <a:rPr lang="en-US" i="1" dirty="0" smtClean="0"/>
              <a:t>M. m. </a:t>
            </a:r>
            <a:r>
              <a:rPr lang="en-US" i="1" dirty="0" err="1" smtClean="0"/>
              <a:t>molossinus</a:t>
            </a:r>
            <a:endParaRPr lang="en-US" i="1" dirty="0"/>
          </a:p>
        </p:txBody>
      </p:sp>
      <p:sp>
        <p:nvSpPr>
          <p:cNvPr id="15" name="TextBox 14"/>
          <p:cNvSpPr txBox="1"/>
          <p:nvPr/>
        </p:nvSpPr>
        <p:spPr>
          <a:xfrm>
            <a:off x="778935" y="429389"/>
            <a:ext cx="1937509" cy="369332"/>
          </a:xfrm>
          <a:prstGeom prst="rect">
            <a:avLst/>
          </a:prstGeom>
          <a:noFill/>
        </p:spPr>
        <p:txBody>
          <a:bodyPr wrap="square" rtlCol="0">
            <a:spAutoFit/>
          </a:bodyPr>
          <a:lstStyle/>
          <a:p>
            <a:r>
              <a:rPr lang="en-US" i="1" dirty="0" smtClean="0"/>
              <a:t>M. m. </a:t>
            </a:r>
            <a:r>
              <a:rPr lang="en-US" i="1" dirty="0" err="1" smtClean="0"/>
              <a:t>musculus</a:t>
            </a:r>
            <a:endParaRPr lang="en-US" i="1" dirty="0"/>
          </a:p>
        </p:txBody>
      </p:sp>
      <p:sp>
        <p:nvSpPr>
          <p:cNvPr id="16" name="TextBox 15"/>
          <p:cNvSpPr txBox="1"/>
          <p:nvPr/>
        </p:nvSpPr>
        <p:spPr>
          <a:xfrm>
            <a:off x="4958290" y="406811"/>
            <a:ext cx="1937509" cy="369332"/>
          </a:xfrm>
          <a:prstGeom prst="rect">
            <a:avLst/>
          </a:prstGeom>
          <a:noFill/>
        </p:spPr>
        <p:txBody>
          <a:bodyPr wrap="square" rtlCol="0">
            <a:spAutoFit/>
          </a:bodyPr>
          <a:lstStyle/>
          <a:p>
            <a:r>
              <a:rPr lang="en-US" i="1" dirty="0" smtClean="0"/>
              <a:t>M. m. </a:t>
            </a:r>
            <a:r>
              <a:rPr lang="en-US" i="1" dirty="0" err="1" smtClean="0"/>
              <a:t>domesticus</a:t>
            </a:r>
            <a:endParaRPr lang="en-US" i="1" dirty="0"/>
          </a:p>
        </p:txBody>
      </p:sp>
      <p:grpSp>
        <p:nvGrpSpPr>
          <p:cNvPr id="19" name="Group 18"/>
          <p:cNvGrpSpPr/>
          <p:nvPr/>
        </p:nvGrpSpPr>
        <p:grpSpPr>
          <a:xfrm>
            <a:off x="7131234" y="222940"/>
            <a:ext cx="4657143" cy="4000925"/>
            <a:chOff x="7131234" y="222940"/>
            <a:chExt cx="4657143" cy="4000925"/>
          </a:xfrm>
        </p:grpSpPr>
        <p:pic>
          <p:nvPicPr>
            <p:cNvPr id="6" name="Picture 5"/>
            <p:cNvPicPr>
              <a:picLocks noChangeAspect="1"/>
            </p:cNvPicPr>
            <p:nvPr/>
          </p:nvPicPr>
          <p:blipFill>
            <a:blip r:embed="rId9"/>
            <a:stretch>
              <a:fillRect/>
            </a:stretch>
          </p:blipFill>
          <p:spPr>
            <a:xfrm>
              <a:off x="7131234" y="319103"/>
              <a:ext cx="4657143" cy="3904762"/>
            </a:xfrm>
            <a:prstGeom prst="rect">
              <a:avLst/>
            </a:prstGeom>
          </p:spPr>
        </p:pic>
        <p:sp>
          <p:nvSpPr>
            <p:cNvPr id="5" name="Title 1"/>
            <p:cNvSpPr txBox="1">
              <a:spLocks/>
            </p:cNvSpPr>
            <p:nvPr/>
          </p:nvSpPr>
          <p:spPr>
            <a:xfrm>
              <a:off x="7378137" y="222940"/>
              <a:ext cx="559511" cy="589082"/>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t>B.</a:t>
              </a:r>
              <a:endParaRPr lang="en-US" sz="2400" b="1" dirty="0"/>
            </a:p>
          </p:txBody>
        </p:sp>
      </p:grpSp>
      <p:sp>
        <p:nvSpPr>
          <p:cNvPr id="13" name="TextBox 12"/>
          <p:cNvSpPr txBox="1"/>
          <p:nvPr/>
        </p:nvSpPr>
        <p:spPr>
          <a:xfrm>
            <a:off x="2659215" y="4285082"/>
            <a:ext cx="2048933" cy="646331"/>
          </a:xfrm>
          <a:prstGeom prst="rect">
            <a:avLst/>
          </a:prstGeom>
          <a:noFill/>
        </p:spPr>
        <p:txBody>
          <a:bodyPr wrap="square" rtlCol="0">
            <a:spAutoFit/>
          </a:bodyPr>
          <a:lstStyle/>
          <a:p>
            <a:r>
              <a:rPr lang="en-US" dirty="0" smtClean="0"/>
              <a:t>High recombining strains</a:t>
            </a:r>
            <a:endParaRPr lang="en-US" dirty="0"/>
          </a:p>
        </p:txBody>
      </p:sp>
      <p:sp>
        <p:nvSpPr>
          <p:cNvPr id="17" name="TextBox 16"/>
          <p:cNvSpPr txBox="1"/>
          <p:nvPr/>
        </p:nvSpPr>
        <p:spPr>
          <a:xfrm>
            <a:off x="4873270" y="2481453"/>
            <a:ext cx="2048933" cy="646331"/>
          </a:xfrm>
          <a:prstGeom prst="rect">
            <a:avLst/>
          </a:prstGeom>
          <a:noFill/>
          <a:ln>
            <a:solidFill>
              <a:schemeClr val="tx1"/>
            </a:solidFill>
          </a:ln>
        </p:spPr>
        <p:txBody>
          <a:bodyPr wrap="square" rtlCol="0">
            <a:spAutoFit/>
          </a:bodyPr>
          <a:lstStyle/>
          <a:p>
            <a:r>
              <a:rPr lang="en-US" dirty="0" smtClean="0"/>
              <a:t>Low recombining strains</a:t>
            </a:r>
            <a:endParaRPr lang="en-US" dirty="0"/>
          </a:p>
        </p:txBody>
      </p:sp>
    </p:spTree>
    <p:extLst>
      <p:ext uri="{BB962C8B-B14F-4D97-AF65-F5344CB8AC3E}">
        <p14:creationId xmlns:p14="http://schemas.microsoft.com/office/powerpoint/2010/main" val="69093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913042562"/>
              </p:ext>
            </p:extLst>
          </p:nvPr>
        </p:nvGraphicFramePr>
        <p:xfrm>
          <a:off x="825871" y="140576"/>
          <a:ext cx="10540258" cy="6717424"/>
        </p:xfrm>
        <a:graphic>
          <a:graphicData uri="http://schemas.openxmlformats.org/drawingml/2006/table">
            <a:tbl>
              <a:tblPr firstRow="1" bandRow="1">
                <a:tableStyleId>{5C22544A-7EE6-4342-B048-85BDC9FD1C3A}</a:tableStyleId>
              </a:tblPr>
              <a:tblGrid>
                <a:gridCol w="1517798"/>
                <a:gridCol w="1924651"/>
                <a:gridCol w="1526229"/>
                <a:gridCol w="1922543"/>
                <a:gridCol w="1393422"/>
                <a:gridCol w="2255615"/>
              </a:tblGrid>
              <a:tr h="660955">
                <a:tc>
                  <a:txBody>
                    <a:bodyPr/>
                    <a:lstStyle/>
                    <a:p>
                      <a:pPr marL="0" marR="0" algn="ctr">
                        <a:spcBef>
                          <a:spcPts val="0"/>
                        </a:spcBef>
                        <a:spcAft>
                          <a:spcPts val="0"/>
                        </a:spcAft>
                      </a:pPr>
                      <a:r>
                        <a:rPr lang="en-US" sz="1200" dirty="0">
                          <a:effectLst/>
                        </a:rPr>
                        <a:t>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Reverse heterochiasmy direction</a:t>
                      </a:r>
                    </a:p>
                    <a:p>
                      <a:pPr marL="0" marR="0" algn="ctr">
                        <a:spcBef>
                          <a:spcPts val="0"/>
                        </a:spcBef>
                        <a:spcAft>
                          <a:spcPts val="0"/>
                        </a:spcAft>
                      </a:pPr>
                      <a:r>
                        <a:rPr lang="en-US" sz="1200" dirty="0">
                          <a:effectLst/>
                        </a:rPr>
                        <a:t>Male &gt; Female </a:t>
                      </a:r>
                    </a:p>
                    <a:p>
                      <a:pPr marL="0" marR="0" algn="ctr">
                        <a:spcBef>
                          <a:spcPts val="0"/>
                        </a:spcBef>
                        <a:spcAft>
                          <a:spcPts val="0"/>
                        </a:spcAft>
                      </a:pPr>
                      <a:r>
                        <a:rPr lang="en-US" sz="1200" dirty="0" err="1">
                          <a:effectLst/>
                        </a:rPr>
                        <a:t>gwRR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Within mouse variance for CO number</a:t>
                      </a:r>
                    </a:p>
                    <a:p>
                      <a:pPr marL="0" marR="0" algn="ctr">
                        <a:spcBef>
                          <a:spcPts val="0"/>
                        </a:spcBef>
                        <a:spcAft>
                          <a:spcPts val="0"/>
                        </a:spcAft>
                      </a:pPr>
                      <a:r>
                        <a:rPr lang="en-US" sz="1200" dirty="0">
                          <a:effectLst/>
                        </a:rPr>
                        <a:t> Eggs more variable than sperm in crossover per cell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Broad Scale</a:t>
                      </a:r>
                    </a:p>
                    <a:p>
                      <a:pPr marL="0" marR="0" algn="ctr">
                        <a:spcBef>
                          <a:spcPts val="0"/>
                        </a:spcBef>
                        <a:spcAft>
                          <a:spcPts val="0"/>
                        </a:spcAft>
                      </a:pPr>
                      <a:r>
                        <a:rPr lang="en-US" sz="1200">
                          <a:effectLst/>
                        </a:rPr>
                        <a:t>Recombination Landscape</a:t>
                      </a:r>
                    </a:p>
                    <a:p>
                      <a:pPr marL="0" marR="0" algn="ctr">
                        <a:spcBef>
                          <a:spcPts val="0"/>
                        </a:spcBef>
                        <a:spcAft>
                          <a:spcPts val="0"/>
                        </a:spcAft>
                      </a:pPr>
                      <a:r>
                        <a:rPr lang="en-US" sz="1200">
                          <a:effectLst/>
                        </a:rPr>
                        <a:t>Male telomere bias, Female uniform placement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Chromatin Compaction</a:t>
                      </a:r>
                    </a:p>
                    <a:p>
                      <a:pPr marL="0" marR="0" algn="ctr">
                        <a:spcBef>
                          <a:spcPts val="0"/>
                        </a:spcBef>
                        <a:spcAft>
                          <a:spcPts val="0"/>
                        </a:spcAft>
                      </a:pPr>
                      <a:r>
                        <a:rPr lang="en-US" sz="1200" dirty="0">
                          <a:effectLst/>
                        </a:rPr>
                        <a:t>Female, longer axis </a:t>
                      </a:r>
                    </a:p>
                    <a:p>
                      <a:pPr marL="0" marR="0" algn="ctr">
                        <a:spcBef>
                          <a:spcPts val="0"/>
                        </a:spcBef>
                        <a:spcAft>
                          <a:spcPts val="0"/>
                        </a:spcAft>
                      </a:pPr>
                      <a:r>
                        <a:rPr lang="en-US" sz="1200" dirty="0">
                          <a:effectLst/>
                        </a:rPr>
                        <a:t>Male, shorter axis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Evolution of positive correlation interference strength and CO number</a:t>
                      </a:r>
                    </a:p>
                    <a:p>
                      <a:pPr marL="0" marR="0" algn="ctr">
                        <a:spcBef>
                          <a:spcPts val="0"/>
                        </a:spcBef>
                        <a:spcAft>
                          <a:spcPts val="0"/>
                        </a:spcAft>
                      </a:pPr>
                      <a:r>
                        <a:rPr lang="en-US" sz="1200" dirty="0">
                          <a:effectLst/>
                        </a:rPr>
                        <a:t> </a:t>
                      </a:r>
                    </a:p>
                    <a:p>
                      <a:pPr marL="0" marR="0" algn="ctr">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817169">
                <a:tc>
                  <a:txBody>
                    <a:bodyPr/>
                    <a:lstStyle/>
                    <a:p>
                      <a:pPr marL="0" marR="0" algn="l">
                        <a:spcBef>
                          <a:spcPts val="0"/>
                        </a:spcBef>
                        <a:spcAft>
                          <a:spcPts val="0"/>
                        </a:spcAft>
                      </a:pPr>
                      <a:r>
                        <a:rPr lang="en-US" sz="1200" dirty="0">
                          <a:effectLst/>
                        </a:rPr>
                        <a:t>Haploid selection</a:t>
                      </a:r>
                    </a:p>
                    <a:p>
                      <a:pPr marL="0" marR="0" algn="l">
                        <a:spcBef>
                          <a:spcPts val="0"/>
                        </a:spcBef>
                        <a:spcAft>
                          <a:spcPts val="0"/>
                        </a:spcAft>
                      </a:pPr>
                      <a:r>
                        <a:rPr lang="en-US" sz="1200" dirty="0">
                          <a:effectLst/>
                        </a:rPr>
                        <a:t> </a:t>
                      </a:r>
                    </a:p>
                    <a:p>
                      <a:pPr marL="0" marR="0" algn="l">
                        <a:spcBef>
                          <a:spcPts val="0"/>
                        </a:spcBef>
                        <a:spcAft>
                          <a:spcPts val="0"/>
                        </a:spcAft>
                      </a:pPr>
                      <a:r>
                        <a:rPr lang="en-US" sz="1200" dirty="0">
                          <a:effectLst/>
                        </a:rPr>
                        <a:t>(</a:t>
                      </a:r>
                      <a:r>
                        <a:rPr lang="en-US" sz="1200" dirty="0" err="1">
                          <a:effectLst/>
                        </a:rPr>
                        <a:t>Lenormand</a:t>
                      </a:r>
                      <a:r>
                        <a:rPr lang="en-US" sz="1200" dirty="0">
                          <a:effectLst/>
                        </a:rPr>
                        <a:t>, 2003; </a:t>
                      </a:r>
                      <a:r>
                        <a:rPr lang="en-US" sz="1200" dirty="0" err="1">
                          <a:effectLst/>
                        </a:rPr>
                        <a:t>Lenormand</a:t>
                      </a:r>
                      <a:r>
                        <a:rPr lang="en-US" sz="1200" dirty="0">
                          <a:effectLst/>
                        </a:rPr>
                        <a:t> and </a:t>
                      </a:r>
                      <a:r>
                        <a:rPr lang="en-US" sz="1200" dirty="0" err="1">
                          <a:effectLst/>
                        </a:rPr>
                        <a:t>Dutheil</a:t>
                      </a:r>
                      <a:r>
                        <a:rPr lang="en-US" sz="1200" dirty="0">
                          <a:effectLst/>
                        </a:rPr>
                        <a:t>, 2005)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No</a:t>
                      </a:r>
                    </a:p>
                    <a:p>
                      <a:pPr marL="0" marR="0" algn="ctr">
                        <a:spcBef>
                          <a:spcPts val="0"/>
                        </a:spcBef>
                        <a:spcAft>
                          <a:spcPts val="0"/>
                        </a:spcAft>
                      </a:pPr>
                      <a:r>
                        <a:rPr lang="en-US" sz="1200" dirty="0">
                          <a:effectLst/>
                        </a:rPr>
                        <a:t>Generally males should evolve lower </a:t>
                      </a:r>
                      <a:r>
                        <a:rPr lang="en-US" sz="1200" dirty="0" err="1">
                          <a:effectLst/>
                        </a:rPr>
                        <a:t>gwRR</a:t>
                      </a: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NA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broad scale recombination landscape.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chromosome axis.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 </a:t>
                      </a:r>
                    </a:p>
                    <a:p>
                      <a:pPr marL="0" marR="0" algn="ctr">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960534">
                <a:tc>
                  <a:txBody>
                    <a:bodyPr/>
                    <a:lstStyle/>
                    <a:p>
                      <a:pPr marL="0" marR="0" algn="l">
                        <a:spcBef>
                          <a:spcPts val="0"/>
                        </a:spcBef>
                        <a:spcAft>
                          <a:spcPts val="0"/>
                        </a:spcAft>
                      </a:pPr>
                      <a:r>
                        <a:rPr lang="en-US" sz="1200">
                          <a:effectLst/>
                        </a:rPr>
                        <a:t>Two locus modifier</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(Brandvain and Coop, 2012)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 </a:t>
                      </a:r>
                    </a:p>
                    <a:p>
                      <a:pPr marL="0" marR="0" algn="ctr">
                        <a:spcBef>
                          <a:spcPts val="0"/>
                        </a:spcBef>
                        <a:spcAft>
                          <a:spcPts val="0"/>
                        </a:spcAft>
                      </a:pPr>
                      <a:r>
                        <a:rPr lang="en-US" sz="1200" dirty="0">
                          <a:effectLst/>
                        </a:rPr>
                        <a:t>Depends on if rec. modifier:</a:t>
                      </a:r>
                    </a:p>
                    <a:p>
                      <a:pPr marL="0" marR="0" algn="ctr">
                        <a:spcBef>
                          <a:spcPts val="0"/>
                        </a:spcBef>
                        <a:spcAft>
                          <a:spcPts val="0"/>
                        </a:spcAft>
                      </a:pPr>
                      <a:r>
                        <a:rPr lang="en-US" sz="1200" dirty="0" err="1">
                          <a:effectLst/>
                        </a:rPr>
                        <a:t>i</a:t>
                      </a:r>
                      <a:r>
                        <a:rPr lang="en-US" sz="1200" dirty="0">
                          <a:effectLst/>
                        </a:rPr>
                        <a:t>) suppresses or increases recombination,</a:t>
                      </a:r>
                    </a:p>
                    <a:p>
                      <a:pPr marL="0" marR="0" algn="ctr">
                        <a:spcBef>
                          <a:spcPts val="0"/>
                        </a:spcBef>
                        <a:spcAft>
                          <a:spcPts val="0"/>
                        </a:spcAft>
                      </a:pPr>
                      <a:r>
                        <a:rPr lang="en-US" sz="1200" dirty="0">
                          <a:effectLst/>
                        </a:rPr>
                        <a:t>ii) linked to driving loci,</a:t>
                      </a:r>
                    </a:p>
                    <a:p>
                      <a:pPr marL="0" marR="0" algn="ctr">
                        <a:spcBef>
                          <a:spcPts val="0"/>
                        </a:spcBef>
                        <a:spcAft>
                          <a:spcPts val="0"/>
                        </a:spcAft>
                      </a:pPr>
                      <a:r>
                        <a:rPr lang="en-US" sz="1200" dirty="0">
                          <a:effectLst/>
                        </a:rPr>
                        <a:t>iii) the stage in which the driver acts (MI or MII)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NA</a:t>
                      </a:r>
                    </a:p>
                    <a:p>
                      <a:pPr marL="0" marR="0" algn="l">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Females will evolve higher RR and COs closer to centromeres to break up MI drive systems.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chromosome axis.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 </a:t>
                      </a:r>
                    </a:p>
                    <a:p>
                      <a:pPr marL="0" marR="0" algn="l">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696857">
                <a:tc>
                  <a:txBody>
                    <a:bodyPr/>
                    <a:lstStyle/>
                    <a:p>
                      <a:pPr marL="0" marR="0" algn="l">
                        <a:spcBef>
                          <a:spcPts val="0"/>
                        </a:spcBef>
                        <a:spcAft>
                          <a:spcPts val="0"/>
                        </a:spcAft>
                      </a:pPr>
                      <a:r>
                        <a:rPr lang="en-US" sz="1200">
                          <a:effectLst/>
                        </a:rPr>
                        <a:t>S.A.C.E.</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(Sardell and Kirkpatrick,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No</a:t>
                      </a:r>
                    </a:p>
                    <a:p>
                      <a:pPr marL="0" marR="0" algn="ctr">
                        <a:spcBef>
                          <a:spcPts val="0"/>
                        </a:spcBef>
                        <a:spcAft>
                          <a:spcPts val="0"/>
                        </a:spcAft>
                      </a:pPr>
                      <a:r>
                        <a:rPr lang="en-US" sz="1200">
                          <a:effectLst/>
                        </a:rPr>
                        <a:t>Males should evolve to be lower gwRR.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Maintaining regulatory and coding regions together lowers between cell variance in males.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Maintaining larger blocks of chromosomes positions crossovers to telomeres.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 </a:t>
                      </a:r>
                    </a:p>
                    <a:p>
                      <a:pPr marL="0" marR="0" algn="ctr">
                        <a:spcBef>
                          <a:spcPts val="0"/>
                        </a:spcBef>
                        <a:spcAft>
                          <a:spcPts val="0"/>
                        </a:spcAft>
                      </a:pPr>
                      <a:r>
                        <a:rPr lang="en-US" sz="1200">
                          <a:effectLst/>
                        </a:rPr>
                        <a:t>No prediction for chromosome axis.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Stronger interference is equivalent to larger blocks of chromosomes segregation together.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224209">
                <a:tc>
                  <a:txBody>
                    <a:bodyPr/>
                    <a:lstStyle/>
                    <a:p>
                      <a:pPr marL="0" marR="0" algn="l">
                        <a:spcBef>
                          <a:spcPts val="0"/>
                        </a:spcBef>
                        <a:spcAft>
                          <a:spcPts val="0"/>
                        </a:spcAft>
                      </a:pPr>
                      <a:r>
                        <a:rPr lang="en-US" sz="1200">
                          <a:effectLst/>
                        </a:rPr>
                        <a:t>MI Spindle based selection</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(Altendorfer et al., 2020; Dernburg, 2001; Lee, 2019; van Veen and Hawley, 2003)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More effective checkpoint (SAC) will cause faster evolution in males relative to females.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Relaxed selection on SAC would increases variance across oocytes relative to spermatocytes.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Telomere position of single crossover chromosomes maximizes</a:t>
                      </a:r>
                    </a:p>
                    <a:p>
                      <a:pPr marL="0" marR="0" algn="ctr">
                        <a:spcBef>
                          <a:spcPts val="0"/>
                        </a:spcBef>
                        <a:spcAft>
                          <a:spcPts val="0"/>
                        </a:spcAft>
                      </a:pPr>
                      <a:r>
                        <a:rPr lang="en-US" sz="1200" dirty="0">
                          <a:effectLst/>
                        </a:rPr>
                        <a:t>sister cohesion with tension and may synchronize division of bivalents.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NA</a:t>
                      </a:r>
                    </a:p>
                    <a:p>
                      <a:pPr marL="0" marR="0" algn="ctr">
                        <a:spcBef>
                          <a:spcPts val="0"/>
                        </a:spcBef>
                        <a:spcAft>
                          <a:spcPts val="0"/>
                        </a:spcAft>
                      </a:pPr>
                      <a:r>
                        <a:rPr lang="en-US" sz="1200" dirty="0">
                          <a:effectLst/>
                        </a:rPr>
                        <a:t>No prediction for chromosome axis.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Amount of sister cohesion could:</a:t>
                      </a:r>
                    </a:p>
                    <a:p>
                      <a:pPr marL="0" marR="0" algn="ctr">
                        <a:spcBef>
                          <a:spcPts val="0"/>
                        </a:spcBef>
                        <a:spcAft>
                          <a:spcPts val="0"/>
                        </a:spcAft>
                      </a:pPr>
                      <a:r>
                        <a:rPr lang="en-US" sz="1200" dirty="0" err="1">
                          <a:effectLst/>
                        </a:rPr>
                        <a:t>i</a:t>
                      </a:r>
                      <a:r>
                        <a:rPr lang="en-US" sz="1200" dirty="0">
                          <a:effectLst/>
                        </a:rPr>
                        <a:t>) stabilize bivalents and allow SAC to detect tension</a:t>
                      </a:r>
                    </a:p>
                    <a:p>
                      <a:pPr marL="0" marR="0" algn="ctr">
                        <a:spcBef>
                          <a:spcPts val="0"/>
                        </a:spcBef>
                        <a:spcAft>
                          <a:spcPts val="0"/>
                        </a:spcAft>
                      </a:pPr>
                      <a:r>
                        <a:rPr lang="en-US" sz="1200" dirty="0">
                          <a:effectLst/>
                        </a:rPr>
                        <a:t>or </a:t>
                      </a:r>
                    </a:p>
                    <a:p>
                      <a:pPr marL="0" marR="0" algn="ctr">
                        <a:spcBef>
                          <a:spcPts val="0"/>
                        </a:spcBef>
                        <a:spcAft>
                          <a:spcPts val="0"/>
                        </a:spcAft>
                      </a:pPr>
                      <a:r>
                        <a:rPr lang="en-US" sz="1200" dirty="0">
                          <a:effectLst/>
                        </a:rPr>
                        <a:t>ii) regulate the timing of entry into anaphase via modulating the rate of degradation of the sister cohesion.</a:t>
                      </a:r>
                    </a:p>
                    <a:p>
                      <a:pPr marL="0" marR="0" algn="ctr">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42585">
                <a:tc>
                  <a:txBody>
                    <a:bodyPr/>
                    <a:lstStyle/>
                    <a:p>
                      <a:pPr marL="0" marR="0" algn="l">
                        <a:spcBef>
                          <a:spcPts val="0"/>
                        </a:spcBef>
                        <a:spcAft>
                          <a:spcPts val="0"/>
                        </a:spcAft>
                      </a:pPr>
                      <a:r>
                        <a:rPr lang="en-US" sz="1200">
                          <a:effectLst/>
                        </a:rPr>
                        <a:t>Pairing based selection, C.O.M.</a:t>
                      </a:r>
                    </a:p>
                    <a:p>
                      <a:pPr marL="0" marR="0" algn="l">
                        <a:spcBef>
                          <a:spcPts val="0"/>
                        </a:spcBef>
                        <a:spcAft>
                          <a:spcPts val="0"/>
                        </a:spcAft>
                      </a:pPr>
                      <a:r>
                        <a:rPr lang="en-US" sz="1200">
                          <a:effectLst/>
                        </a:rPr>
                        <a:t> </a:t>
                      </a:r>
                    </a:p>
                    <a:p>
                      <a:pPr marL="0" marR="0" algn="l">
                        <a:spcBef>
                          <a:spcPts val="0"/>
                        </a:spcBef>
                        <a:spcAft>
                          <a:spcPts val="0"/>
                        </a:spcAft>
                      </a:pPr>
                      <a:r>
                        <a:rPr lang="en-US" sz="1200">
                          <a:effectLst/>
                        </a:rPr>
                        <a:t>(Hultén, 2011)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evolution predictions.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NA</a:t>
                      </a:r>
                    </a:p>
                    <a:p>
                      <a:pPr marL="0" marR="0" algn="ctr">
                        <a:spcBef>
                          <a:spcPts val="0"/>
                        </a:spcBef>
                        <a:spcAft>
                          <a:spcPts val="0"/>
                        </a:spcAft>
                      </a:pPr>
                      <a:r>
                        <a:rPr lang="en-US" sz="1200">
                          <a:effectLst/>
                        </a:rPr>
                        <a:t>No prediction for between gamete variance.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spcBef>
                          <a:spcPts val="0"/>
                        </a:spcBef>
                        <a:spcAft>
                          <a:spcPts val="0"/>
                        </a:spcAft>
                      </a:pPr>
                      <a:r>
                        <a:rPr lang="en-US" sz="1200">
                          <a:effectLst/>
                        </a:rPr>
                        <a:t>Yes</a:t>
                      </a:r>
                    </a:p>
                    <a:p>
                      <a:pPr marL="0" marR="0" algn="ctr">
                        <a:spcBef>
                          <a:spcPts val="0"/>
                        </a:spcBef>
                        <a:spcAft>
                          <a:spcPts val="0"/>
                        </a:spcAft>
                      </a:pPr>
                      <a:r>
                        <a:rPr lang="en-US" sz="1200">
                          <a:effectLst/>
                        </a:rPr>
                        <a:t>Difference of interference in sexes is due to axis length differences.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Yes</a:t>
                      </a:r>
                    </a:p>
                    <a:p>
                      <a:pPr marL="0" marR="0" algn="ctr">
                        <a:spcBef>
                          <a:spcPts val="0"/>
                        </a:spcBef>
                        <a:spcAft>
                          <a:spcPts val="0"/>
                        </a:spcAft>
                      </a:pPr>
                      <a:r>
                        <a:rPr lang="en-US" sz="1200" dirty="0">
                          <a:effectLst/>
                        </a:rPr>
                        <a:t>Longer female axis driven by larger cell volume.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872" marR="66872" marT="33436" marB="33436"/>
                </a:tc>
                <a:tc>
                  <a:txBody>
                    <a:bodyPr/>
                    <a:lstStyle/>
                    <a:p>
                      <a:pPr marL="0" marR="0" algn="ctr">
                        <a:spcBef>
                          <a:spcPts val="0"/>
                        </a:spcBef>
                        <a:spcAft>
                          <a:spcPts val="0"/>
                        </a:spcAft>
                      </a:pPr>
                      <a:r>
                        <a:rPr lang="en-US" sz="1200" dirty="0">
                          <a:effectLst/>
                        </a:rPr>
                        <a:t>No </a:t>
                      </a:r>
                    </a:p>
                    <a:p>
                      <a:pPr marL="0" marR="0" algn="ctr">
                        <a:spcBef>
                          <a:spcPts val="0"/>
                        </a:spcBef>
                        <a:spcAft>
                          <a:spcPts val="0"/>
                        </a:spcAft>
                      </a:pPr>
                      <a:r>
                        <a:rPr lang="en-US" sz="1200" dirty="0">
                          <a:effectLst/>
                        </a:rPr>
                        <a:t>No prediction for reduction phase.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23920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748834004"/>
              </p:ext>
            </p:extLst>
          </p:nvPr>
        </p:nvGraphicFramePr>
        <p:xfrm>
          <a:off x="252177" y="312813"/>
          <a:ext cx="7200900" cy="4191000"/>
        </p:xfrm>
        <a:graphic>
          <a:graphicData uri="http://schemas.openxmlformats.org/drawingml/2006/table">
            <a:tbl>
              <a:tblPr/>
              <a:tblGrid>
                <a:gridCol w="838200"/>
                <a:gridCol w="1143000"/>
                <a:gridCol w="609600"/>
                <a:gridCol w="609600"/>
                <a:gridCol w="609600"/>
                <a:gridCol w="609600"/>
                <a:gridCol w="952500"/>
                <a:gridCol w="609600"/>
                <a:gridCol w="609600"/>
                <a:gridCol w="609600"/>
              </a:tblGrid>
              <a:tr h="381000">
                <a:tc>
                  <a:txBody>
                    <a:bodyPr/>
                    <a:lstStyle/>
                    <a:p>
                      <a:pPr algn="ctr" fontAlgn="b"/>
                      <a:r>
                        <a:rPr lang="en-US" sz="1100" b="1" i="0" u="none" strike="noStrike">
                          <a:solidFill>
                            <a:srgbClr val="000000"/>
                          </a:solidFill>
                          <a:effectLst/>
                          <a:latin typeface="Calibri" panose="020F0502020204030204" pitchFamily="34" charset="0"/>
                        </a:rPr>
                        <a:t>Species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SubSpecies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Sex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Number of Mice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Number of  Cells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Mean MLH1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var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16">
                  <a:txBody>
                    <a:bodyPr/>
                    <a:lstStyle/>
                    <a:p>
                      <a:pPr algn="ctr" fontAlgn="ctr"/>
                      <a:r>
                        <a:rPr lang="en-US" sz="1100" b="0" i="1" u="none" strike="noStrike">
                          <a:solidFill>
                            <a:srgbClr val="000000"/>
                          </a:solidFill>
                          <a:effectLst/>
                          <a:latin typeface="Calibri" panose="020F0502020204030204" pitchFamily="34" charset="0"/>
                        </a:rPr>
                        <a:t>M. musculus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sz="1100" b="0" i="1" u="none" strike="noStrike">
                          <a:solidFill>
                            <a:srgbClr val="000000"/>
                          </a:solidFill>
                          <a:effectLst/>
                          <a:latin typeface="Calibri" panose="020F0502020204030204" pitchFamily="34" charset="0"/>
                        </a:rPr>
                        <a:t>M. m. domesticus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panose="020F0502020204030204" pitchFamily="34" charset="0"/>
                        </a:rPr>
                        <a:t>WSB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184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24.70</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13.07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23.38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318</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28.21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23.16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LEW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26.59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24.16</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rowSpan="6">
                  <a:txBody>
                    <a:bodyPr/>
                    <a:lstStyle/>
                    <a:p>
                      <a:pPr algn="ctr" fontAlgn="ctr"/>
                      <a:r>
                        <a:rPr lang="en-US" sz="1100" b="0" i="1" u="none" strike="noStrike">
                          <a:solidFill>
                            <a:srgbClr val="000000"/>
                          </a:solidFill>
                          <a:effectLst/>
                          <a:latin typeface="Calibri" panose="020F0502020204030204" pitchFamily="34" charset="0"/>
                        </a:rPr>
                        <a:t>M. m. musculus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panose="020F0502020204030204" pitchFamily="34" charset="0"/>
                        </a:rPr>
                        <a:t>PWD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25.98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14.01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28.67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SKIVE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25.94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26.08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KAZ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25.63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264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22.99</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rowSpan="4">
                  <a:txBody>
                    <a:bodyPr/>
                    <a:lstStyle/>
                    <a:p>
                      <a:pPr algn="ctr" fontAlgn="ctr"/>
                      <a:r>
                        <a:rPr lang="en-US" sz="1100" b="0" i="1" u="none" strike="noStrike">
                          <a:solidFill>
                            <a:srgbClr val="000000"/>
                          </a:solidFill>
                          <a:effectLst/>
                          <a:latin typeface="Calibri" panose="020F0502020204030204" pitchFamily="34" charset="0"/>
                        </a:rPr>
                        <a:t>M. m. molossinus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100" b="0" i="0" u="none" strike="noStrike">
                          <a:solidFill>
                            <a:srgbClr val="000000"/>
                          </a:solidFill>
                          <a:effectLst/>
                          <a:latin typeface="Calibri" panose="020F0502020204030204" pitchFamily="34" charset="0"/>
                        </a:rPr>
                        <a:t>MSM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28.12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166</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30.37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v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MOLF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27.62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23.42</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gridSpan="2">
                  <a:txBody>
                    <a:bodyPr/>
                    <a:lstStyle/>
                    <a:p>
                      <a:pPr algn="ctr" fontAlgn="ctr"/>
                      <a:r>
                        <a:rPr lang="en-US" sz="1100" b="0" i="1" u="none" strike="noStrike">
                          <a:solidFill>
                            <a:srgbClr val="000000"/>
                          </a:solidFill>
                          <a:effectLst/>
                          <a:latin typeface="Calibri" panose="020F0502020204030204" pitchFamily="34" charset="0"/>
                        </a:rPr>
                        <a:t>Mus spertus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SPRET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26.00</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24.43</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rowSpan="2" gridSpan="2">
                  <a:txBody>
                    <a:bodyPr/>
                    <a:lstStyle/>
                    <a:p>
                      <a:pPr algn="ctr" fontAlgn="ctr"/>
                      <a:r>
                        <a:rPr lang="en-US" sz="1100" b="0" i="1" u="none" strike="noStrike">
                          <a:solidFill>
                            <a:srgbClr val="000000"/>
                          </a:solidFill>
                          <a:effectLst/>
                          <a:latin typeface="Calibri" panose="020F0502020204030204" pitchFamily="34" charset="0"/>
                        </a:rPr>
                        <a:t>Mus spicilegus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100" b="0" i="0" u="none" strike="noStrike">
                          <a:solidFill>
                            <a:srgbClr val="000000"/>
                          </a:solidFill>
                          <a:effectLst/>
                          <a:latin typeface="Calibri" panose="020F0502020204030204" pitchFamily="34" charset="0"/>
                        </a:rPr>
                        <a:t>SPIC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28.24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15.63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25.77</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7.72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45332278"/>
              </p:ext>
            </p:extLst>
          </p:nvPr>
        </p:nvGraphicFramePr>
        <p:xfrm>
          <a:off x="252177" y="4910555"/>
          <a:ext cx="6772275" cy="1533525"/>
        </p:xfrm>
        <a:graphic>
          <a:graphicData uri="http://schemas.openxmlformats.org/presentationml/2006/ole">
            <mc:AlternateContent xmlns:mc="http://schemas.openxmlformats.org/markup-compatibility/2006">
              <mc:Choice xmlns:v="urn:schemas-microsoft-com:vml" Requires="v">
                <p:oleObj spid="_x0000_s2058" name="Worksheet" r:id="rId4" imgW="6772228" imgH="1533552" progId="Excel.Sheet.12">
                  <p:embed/>
                </p:oleObj>
              </mc:Choice>
              <mc:Fallback>
                <p:oleObj name="Worksheet" r:id="rId4" imgW="6772228" imgH="1533552" progId="Excel.Sheet.12">
                  <p:embed/>
                  <p:pic>
                    <p:nvPicPr>
                      <p:cNvPr id="0" name=""/>
                      <p:cNvPicPr/>
                      <p:nvPr/>
                    </p:nvPicPr>
                    <p:blipFill>
                      <a:blip r:embed="rId5"/>
                      <a:stretch>
                        <a:fillRect/>
                      </a:stretch>
                    </p:blipFill>
                    <p:spPr>
                      <a:xfrm>
                        <a:off x="252177" y="4910555"/>
                        <a:ext cx="6772275" cy="1533525"/>
                      </a:xfrm>
                      <a:prstGeom prst="rect">
                        <a:avLst/>
                      </a:prstGeom>
                    </p:spPr>
                  </p:pic>
                </p:oleObj>
              </mc:Fallback>
            </mc:AlternateContent>
          </a:graphicData>
        </a:graphic>
      </p:graphicFrame>
    </p:spTree>
    <p:extLst>
      <p:ext uri="{BB962C8B-B14F-4D97-AF65-F5344CB8AC3E}">
        <p14:creationId xmlns:p14="http://schemas.microsoft.com/office/powerpoint/2010/main" val="267759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1001</Words>
  <Application>Microsoft Office PowerPoint</Application>
  <PresentationFormat>Widescreen</PresentationFormat>
  <Paragraphs>320</Paragraphs>
  <Slides>8</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Calibri Light</vt:lpstr>
      <vt:lpstr>Segoe UI Symbol</vt:lpstr>
      <vt:lpstr>Times New Roman</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Peterson</dc:creator>
  <cp:lastModifiedBy>April Peterson</cp:lastModifiedBy>
  <cp:revision>34</cp:revision>
  <dcterms:created xsi:type="dcterms:W3CDTF">2020-05-04T15:53:15Z</dcterms:created>
  <dcterms:modified xsi:type="dcterms:W3CDTF">2020-05-05T03:01:12Z</dcterms:modified>
</cp:coreProperties>
</file>