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7" r:id="rId4"/>
    <p:sldId id="271" r:id="rId5"/>
    <p:sldId id="263" r:id="rId6"/>
    <p:sldId id="264" r:id="rId7"/>
    <p:sldId id="265" r:id="rId8"/>
    <p:sldId id="259" r:id="rId9"/>
    <p:sldId id="257" r:id="rId10"/>
    <p:sldId id="260" r:id="rId11"/>
    <p:sldId id="272" r:id="rId12"/>
    <p:sldId id="269" r:id="rId13"/>
    <p:sldId id="270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63011" autoAdjust="0"/>
  </p:normalViewPr>
  <p:slideViewPr>
    <p:cSldViewPr snapToGrid="0">
      <p:cViewPr varScale="1">
        <p:scale>
          <a:sx n="55" d="100"/>
          <a:sy n="55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A5D2-0B3C-4799-B633-4F32A722274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907E-C72E-4D7B-B8CA-F158589A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getting out of lab meeting:</a:t>
            </a:r>
          </a:p>
          <a:p>
            <a:endParaRPr lang="en-US" dirty="0" smtClean="0"/>
          </a:p>
          <a:p>
            <a:r>
              <a:rPr lang="en-US" dirty="0" smtClean="0"/>
              <a:t>Feed back for  test</a:t>
            </a:r>
            <a:r>
              <a:rPr lang="en-US" baseline="0" dirty="0" smtClean="0"/>
              <a:t> choices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Push to write and distribute a draft of my results outline</a:t>
            </a:r>
          </a:p>
          <a:p>
            <a:endParaRPr lang="en-US" dirty="0" smtClean="0"/>
          </a:p>
          <a:p>
            <a:r>
              <a:rPr lang="en-US" dirty="0" smtClean="0"/>
              <a:t>Practice summarizing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way </a:t>
            </a:r>
            <a:r>
              <a:rPr lang="en-US" dirty="0" err="1" smtClean="0"/>
              <a:t>Anova</a:t>
            </a:r>
            <a:r>
              <a:rPr lang="en-US" dirty="0" smtClean="0"/>
              <a:t> – at least 1 of the group is different</a:t>
            </a:r>
          </a:p>
          <a:p>
            <a:r>
              <a:rPr lang="en-US" dirty="0" smtClean="0"/>
              <a:t>2. Pairwise </a:t>
            </a:r>
            <a:r>
              <a:rPr lang="en-US" dirty="0" err="1" smtClean="0"/>
              <a:t>t.tests</a:t>
            </a:r>
            <a:r>
              <a:rPr lang="en-US" dirty="0" smtClean="0"/>
              <a:t>, (maybe</a:t>
            </a:r>
            <a:r>
              <a:rPr lang="en-US" baseline="0" dirty="0" smtClean="0"/>
              <a:t> I was using the wrong correction)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would the point be to run these models?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Distinguish the higher than ‘low’ (Dom) level strains</a:t>
            </a:r>
          </a:p>
          <a:p>
            <a:r>
              <a:rPr lang="en-US" dirty="0" smtClean="0"/>
              <a:t>Allows</a:t>
            </a:r>
            <a:r>
              <a:rPr lang="en-US" baseline="0" dirty="0" smtClean="0"/>
              <a:t> to add in additional strains not used for sexual </a:t>
            </a:r>
            <a:r>
              <a:rPr lang="en-US" baseline="0" dirty="0" err="1" smtClean="0"/>
              <a:t>differnces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for intro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MM: finalizing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</a:t>
            </a:r>
            <a:r>
              <a:rPr lang="en-US" baseline="0" dirty="0" smtClean="0"/>
              <a:t> several versions of models, -- but almost all confirm the qualitative pattern</a:t>
            </a:r>
          </a:p>
          <a:p>
            <a:r>
              <a:rPr lang="en-US" baseline="0" dirty="0" smtClean="0"/>
              <a:t>(why say almost all which ones are different)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lmer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err="1" smtClean="0"/>
              <a:t>Mouse.av.CO.count</a:t>
            </a:r>
            <a:r>
              <a:rPr lang="en-US" dirty="0" smtClean="0"/>
              <a:t> ~ month + location + quality + (1 | mouse), REML=TRUE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Tests</a:t>
            </a:r>
          </a:p>
          <a:p>
            <a:pPr marL="0" indent="0">
              <a:buNone/>
            </a:pPr>
            <a:r>
              <a:rPr lang="en-US" dirty="0" smtClean="0"/>
              <a:t>-drop1()  (fixed effects?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exactRLRT</a:t>
            </a:r>
            <a:r>
              <a:rPr lang="en-US" dirty="0" smtClean="0"/>
              <a:t>()   -test random effects   (is variance due to random 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gwRR</a:t>
            </a:r>
            <a:r>
              <a:rPr lang="en-US" dirty="0" smtClean="0"/>
              <a:t> averages are backed up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level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Merge this with the genome wide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  </a:t>
            </a:r>
          </a:p>
          <a:p>
            <a:endParaRPr lang="en-US" dirty="0" smtClean="0"/>
          </a:p>
          <a:p>
            <a:r>
              <a:rPr lang="en-US" b="1" dirty="0" err="1" smtClean="0"/>
              <a:t>deBoer</a:t>
            </a:r>
            <a:r>
              <a:rPr lang="en-US" b="1" baseline="0" dirty="0" smtClean="0"/>
              <a:t> Summary:</a:t>
            </a:r>
          </a:p>
          <a:p>
            <a:endParaRPr lang="en-US" baseline="0" dirty="0" smtClean="0"/>
          </a:p>
          <a:p>
            <a:r>
              <a:rPr lang="en-US" dirty="0" smtClean="0"/>
              <a:t>MSH4, in WT and Sycp1 -/-.  (found 2 classes of COs / two types of interference). Used FISH for </a:t>
            </a:r>
            <a:r>
              <a:rPr lang="en-US" dirty="0" err="1" smtClean="0"/>
              <a:t>chrms</a:t>
            </a:r>
            <a:r>
              <a:rPr lang="en-US" dirty="0" smtClean="0"/>
              <a:t> 1,2,18,19; calculated gamma distribution from </a:t>
            </a:r>
            <a:r>
              <a:rPr lang="en-US" dirty="0" err="1" smtClean="0"/>
              <a:t>chrm</a:t>
            </a:r>
            <a:r>
              <a:rPr lang="en-US" dirty="0" smtClean="0"/>
              <a:t> specific intervals</a:t>
            </a:r>
          </a:p>
          <a:p>
            <a:endParaRPr lang="en-US" dirty="0" smtClean="0"/>
          </a:p>
          <a:p>
            <a:r>
              <a:rPr lang="en-US" dirty="0" smtClean="0"/>
              <a:t>Interference much stronger</a:t>
            </a:r>
            <a:r>
              <a:rPr lang="en-US" baseline="0" dirty="0" smtClean="0"/>
              <a:t> for MLH1 in pachytene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Sex differences --- ?</a:t>
            </a:r>
          </a:p>
          <a:p>
            <a:r>
              <a:rPr lang="en-US" baseline="0" dirty="0" smtClean="0"/>
              <a:t>(the density of MLH1 on SC-AE is more dense in males than females)</a:t>
            </a:r>
          </a:p>
          <a:p>
            <a:endParaRPr lang="en-US" baseline="0" dirty="0" smtClean="0"/>
          </a:p>
          <a:p>
            <a:r>
              <a:rPr lang="en-US" dirty="0" smtClean="0"/>
              <a:t>Male – short </a:t>
            </a:r>
            <a:r>
              <a:rPr lang="en-US" dirty="0" err="1" smtClean="0"/>
              <a:t>chrms</a:t>
            </a:r>
            <a:r>
              <a:rPr lang="en-US" dirty="0" smtClean="0"/>
              <a:t> had strong medial placement of MLH1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(Can I access these data?)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 / gamma curves are on the top --- don’t think any are female?</a:t>
            </a:r>
          </a:p>
          <a:p>
            <a:endParaRPr lang="en-US" dirty="0" smtClean="0"/>
          </a:p>
          <a:p>
            <a:r>
              <a:rPr lang="en-US" dirty="0" smtClean="0"/>
              <a:t>(Should I try to remake these cumulative foci plots?)  --- smaller</a:t>
            </a:r>
            <a:r>
              <a:rPr lang="en-US" baseline="0" dirty="0" smtClean="0"/>
              <a:t> square </a:t>
            </a:r>
            <a:r>
              <a:rPr lang="en-US" dirty="0" smtClean="0"/>
              <a:t>curve plots are there are all</a:t>
            </a:r>
            <a:r>
              <a:rPr lang="en-US" baseline="0" dirty="0" smtClean="0"/>
              <a:t> </a:t>
            </a:r>
            <a:r>
              <a:rPr lang="en-US" b="1" baseline="0" dirty="0" smtClean="0"/>
              <a:t>distance to cent</a:t>
            </a:r>
            <a:r>
              <a:rPr lang="en-US" b="0" baseline="0" dirty="0" smtClean="0"/>
              <a:t> (do these pool foci from the same </a:t>
            </a:r>
            <a:r>
              <a:rPr lang="en-US" b="0" baseline="0" dirty="0" err="1" smtClean="0"/>
              <a:t>biv</a:t>
            </a:r>
            <a:r>
              <a:rPr lang="en-US" b="0" baseline="0" dirty="0" smtClean="0"/>
              <a:t>?!)</a:t>
            </a:r>
            <a:endParaRPr lang="en-US" b="0" dirty="0" smtClean="0"/>
          </a:p>
          <a:p>
            <a:endParaRPr lang="en-US" dirty="0" smtClean="0"/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foci along bivalents.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Shape of gamma distributions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 values. The average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 equals 10 for all distributions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shown. As  increases, the very short and very long distances become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sparser, and the distributions become narrower and more symmetrical.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histograms of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in spermatocytes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(black bars), the best fit of the observed distances to the gamma distribution  (red curves), the  value for which the best fit was obtained (ˆ ),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expected if there were no interference (i.e., 1; blue curves).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were binned for representation only;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fits to the gamma distribution are based on the exact,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unbinned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Figs. 5 and 6 show histograms of all data sets.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Distribution of foci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bivalents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Shown are the cumulative frequencies of foci as a function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distance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centromeric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of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 (wild type) or AE 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/).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distances are expressed as percentage of the length of the SC AE on which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was located.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numbers of foci on which the curves are based are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the upper left corners, and the chromosome numbers are shown in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 right corners of the graphs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uniform distribution of foci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 a straight line from the lower left to the upper right corner of the graph.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 male; F, female;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wild type; 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091-050C-4DAB-ABC8-34B3B7B173D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results/outline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12.2.20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(surprising IFD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Review results from de Boer (only sex comparison of both sexes)</a:t>
            </a:r>
          </a:p>
          <a:p>
            <a:r>
              <a:rPr lang="en-US" dirty="0" smtClean="0"/>
              <a:t>(illustrate strange results for sex difference in interference?)n</a:t>
            </a:r>
          </a:p>
          <a:p>
            <a:r>
              <a:rPr lang="en-US" dirty="0" smtClean="0"/>
              <a:t>Strange coefficients for the IFD values across sexes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 all pattern:</a:t>
            </a:r>
          </a:p>
          <a:p>
            <a:r>
              <a:rPr lang="en-US" dirty="0" smtClean="0"/>
              <a:t>Female IFD are longer, but the lower </a:t>
            </a:r>
            <a:r>
              <a:rPr lang="en-US" dirty="0" err="1" smtClean="0"/>
              <a:t>nrmIFD</a:t>
            </a:r>
            <a:r>
              <a:rPr lang="en-US" dirty="0" smtClean="0"/>
              <a:t> in females is driven by enrichment for short </a:t>
            </a:r>
            <a:r>
              <a:rPr lang="en-US" dirty="0" err="1" smtClean="0"/>
              <a:t>nrmIFD</a:t>
            </a:r>
            <a:r>
              <a:rPr lang="en-US" dirty="0" smtClean="0"/>
              <a:t> compared to males.</a:t>
            </a:r>
          </a:p>
          <a:p>
            <a:endParaRPr lang="en-US" dirty="0"/>
          </a:p>
          <a:p>
            <a:r>
              <a:rPr lang="en-US" dirty="0" smtClean="0"/>
              <a:t>(can I connect this result to a less regulated meiotic pathway in females?)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DeBoer</a:t>
            </a:r>
            <a:r>
              <a:rPr lang="en-US" dirty="0" smtClean="0"/>
              <a:t> et al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5417"/>
          <a:stretch/>
        </p:blipFill>
        <p:spPr>
          <a:xfrm>
            <a:off x="0" y="1648717"/>
            <a:ext cx="5549578" cy="5209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4456"/>
          <a:stretch/>
        </p:blipFill>
        <p:spPr>
          <a:xfrm>
            <a:off x="7264561" y="-416894"/>
            <a:ext cx="4089239" cy="727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578" y="0"/>
            <a:ext cx="11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foci upper left,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5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sex specific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(figure ideas?)</a:t>
            </a:r>
          </a:p>
          <a:p>
            <a:r>
              <a:rPr lang="en-US" dirty="0" smtClean="0"/>
              <a:t>Main data / tables</a:t>
            </a:r>
          </a:p>
          <a:p>
            <a:pPr marL="0" indent="0">
              <a:buNone/>
            </a:pPr>
            <a:r>
              <a:rPr lang="en-US" dirty="0" smtClean="0"/>
              <a:t>Conserved sex specific metrics for single bivalents during meiosis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 compaction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uniform CO placement</a:t>
            </a:r>
          </a:p>
          <a:p>
            <a:pPr marL="0" indent="0">
              <a:buNone/>
            </a:pPr>
            <a:r>
              <a:rPr lang="en-US" dirty="0" smtClean="0"/>
              <a:t>Surprise, interference is not conserved… (raw value long in females, normalized versions females have sub class of close together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General pattern – for revisiting in discussion</a:t>
            </a:r>
          </a:p>
          <a:p>
            <a:pPr marL="0" indent="0">
              <a:buNone/>
            </a:pPr>
            <a:r>
              <a:rPr lang="en-US" dirty="0" smtClean="0"/>
              <a:t>Female meiotic pathway is less controlled/regulated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-BRIEF, description of data, 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investigating variation in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gwRR</a:t>
            </a:r>
            <a:r>
              <a:rPr lang="en-US" dirty="0" smtClean="0"/>
              <a:t> variation is reflected by bivalent levels traits)… for each metric</a:t>
            </a:r>
          </a:p>
          <a:p>
            <a:pPr marL="0" indent="0">
              <a:buNone/>
            </a:pPr>
            <a:r>
              <a:rPr lang="en-US" dirty="0" smtClean="0"/>
              <a:t>1. Dom strains will not be different</a:t>
            </a:r>
          </a:p>
          <a:p>
            <a:pPr marL="0" indent="0">
              <a:buNone/>
            </a:pPr>
            <a:r>
              <a:rPr lang="en-US" dirty="0" smtClean="0"/>
              <a:t>2. In </a:t>
            </a:r>
            <a:r>
              <a:rPr lang="en-US" dirty="0" err="1" smtClean="0"/>
              <a:t>Musc</a:t>
            </a:r>
            <a:r>
              <a:rPr lang="en-US" dirty="0" smtClean="0"/>
              <a:t>, PWD and SKIVE will be different from others</a:t>
            </a:r>
          </a:p>
          <a:p>
            <a:pPr marL="0" indent="0">
              <a:buNone/>
            </a:pPr>
            <a:r>
              <a:rPr lang="en-US" dirty="0" smtClean="0"/>
              <a:t>3. MSM will be different from MOLF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Mouse.av</a:t>
            </a:r>
            <a:r>
              <a:rPr lang="en-US" dirty="0" smtClean="0"/>
              <a:t> ~ (mouse | strain)   2. </a:t>
            </a:r>
            <a:r>
              <a:rPr lang="en-US" dirty="0" err="1" smtClean="0"/>
              <a:t>mouse.av</a:t>
            </a:r>
            <a:r>
              <a:rPr lang="en-US" dirty="0" smtClean="0"/>
              <a:t> ~ strain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(should I run this type of model for all (sex * </a:t>
            </a:r>
            <a:r>
              <a:rPr lang="en-US" dirty="0" err="1" smtClean="0"/>
              <a:t>subsp</a:t>
            </a:r>
            <a:r>
              <a:rPr lang="en-US" dirty="0" smtClean="0"/>
              <a:t> combos?)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Length</a:t>
            </a:r>
          </a:p>
          <a:p>
            <a:pPr lvl="1"/>
            <a:r>
              <a:rPr lang="en-US" dirty="0" smtClean="0"/>
              <a:t>1. Dom are different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Musc</a:t>
            </a:r>
            <a:r>
              <a:rPr lang="en-US" dirty="0" smtClean="0"/>
              <a:t> strains? (PWD and SKIVE most different)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(how does heterochiasmy evolve given sex specific traits/ patterns)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(FINAL MM / GLM syntax)</a:t>
            </a:r>
          </a:p>
          <a:p>
            <a:endParaRPr lang="en-US" dirty="0"/>
          </a:p>
          <a:p>
            <a:r>
              <a:rPr lang="en-US" dirty="0" smtClean="0"/>
              <a:t>Basic frame work – to investigate the patterns of variation and evolution – use Mixed model;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Subsp</a:t>
            </a:r>
            <a:r>
              <a:rPr lang="en-US" dirty="0" smtClean="0"/>
              <a:t> -- ( divergence in the evolution of </a:t>
            </a:r>
            <a:r>
              <a:rPr lang="en-US" dirty="0" err="1" smtClean="0"/>
              <a:t>gwRR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Sex – sex specific factors</a:t>
            </a:r>
          </a:p>
          <a:p>
            <a:pPr>
              <a:buFontTx/>
              <a:buChar char="-"/>
            </a:pPr>
            <a:r>
              <a:rPr lang="en-US" dirty="0" smtClean="0"/>
              <a:t>Interaction (synergistic effect of the two factors)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i="1" dirty="0" smtClean="0"/>
              <a:t>strain  -- polymorphism</a:t>
            </a:r>
          </a:p>
          <a:p>
            <a:pPr marL="0" indent="0">
              <a:buNone/>
            </a:pPr>
            <a:r>
              <a:rPr lang="en-US" dirty="0" smtClean="0"/>
              <a:t>No clear significant effects… is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MLH1 count averages (sex specific effects)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MLH1 count variance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Musc</a:t>
            </a:r>
            <a:r>
              <a:rPr lang="en-US" dirty="0" smtClean="0"/>
              <a:t> male MLH1.av– strain differences?  (post hoc)</a:t>
            </a:r>
          </a:p>
          <a:p>
            <a:pPr marL="457200" lvl="1" indent="0">
              <a:buNone/>
            </a:pPr>
            <a:r>
              <a:rPr lang="en-US" dirty="0" smtClean="0"/>
              <a:t>- Can SKIVE be classified as intermediate to PWD vs others,</a:t>
            </a:r>
          </a:p>
          <a:p>
            <a:pPr lvl="1">
              <a:buFontTx/>
              <a:buChar char="-"/>
            </a:pPr>
            <a:r>
              <a:rPr lang="en-US" dirty="0" smtClean="0"/>
              <a:t>Which are diff from a ‘low’ level (all) –HOW DO these compare to other DOM</a:t>
            </a:r>
          </a:p>
          <a:p>
            <a:pPr lvl="1">
              <a:buFontTx/>
              <a:buChar char="-"/>
            </a:pPr>
            <a:r>
              <a:rPr lang="en-US" dirty="0" smtClean="0"/>
              <a:t>Which strains are most different from others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-Do these predictions hold for MSM – MOLF comparison?</a:t>
            </a:r>
          </a:p>
        </p:txBody>
      </p:sp>
    </p:spTree>
    <p:extLst>
      <p:ext uri="{BB962C8B-B14F-4D97-AF65-F5344CB8AC3E}">
        <p14:creationId xmlns:p14="http://schemas.microsoft.com/office/powerpoint/2010/main" val="39685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Lmer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Mouse.ave</a:t>
            </a:r>
            <a:r>
              <a:rPr lang="en-US" dirty="0" smtClean="0"/>
              <a:t> ~ </a:t>
            </a:r>
            <a:r>
              <a:rPr lang="en-US" dirty="0" err="1" smtClean="0"/>
              <a:t>subsp</a:t>
            </a:r>
            <a:r>
              <a:rPr lang="en-US" dirty="0" smtClean="0"/>
              <a:t> * sex + (1|strain)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wide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8923" cy="2324344"/>
          </a:xfrm>
        </p:spPr>
        <p:txBody>
          <a:bodyPr/>
          <a:lstStyle/>
          <a:p>
            <a:r>
              <a:rPr lang="en-US" dirty="0" smtClean="0"/>
              <a:t>MM – for </a:t>
            </a:r>
            <a:r>
              <a:rPr lang="en-US" dirty="0" err="1" smtClean="0"/>
              <a:t>gwRR</a:t>
            </a:r>
            <a:r>
              <a:rPr lang="en-US" dirty="0" smtClean="0"/>
              <a:t>, nuanced </a:t>
            </a:r>
          </a:p>
          <a:p>
            <a:pPr marL="0" indent="0">
              <a:buNone/>
            </a:pPr>
            <a:r>
              <a:rPr lang="en-US" dirty="0" smtClean="0"/>
              <a:t>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Results – no effects are sig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077" y="4149969"/>
            <a:ext cx="4278923" cy="132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But pattern clear looking at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1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(genome wide rate supported by chromosome level observations)</a:t>
            </a:r>
          </a:p>
          <a:p>
            <a:r>
              <a:rPr lang="en-US" dirty="0" smtClean="0"/>
              <a:t>(test?)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-BRIEF, description of data, 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for differences between sexes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1.</a:t>
            </a:r>
            <a:r>
              <a:rPr lang="en-US" b="1" i="1" dirty="0"/>
              <a:t> SC length will be sexually dimorphic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i="1" dirty="0" smtClean="0">
                <a:effectLst/>
              </a:rPr>
              <a:t>1CO normalized positions will be sexually dimorphic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b="1" i="1" dirty="0"/>
              <a:t>No </a:t>
            </a:r>
            <a:r>
              <a:rPr lang="en-US" b="1" i="1" dirty="0" smtClean="0"/>
              <a:t>difference </a:t>
            </a:r>
            <a:r>
              <a:rPr lang="en-US" b="1" i="1" dirty="0"/>
              <a:t>in physical distance between foci on the </a:t>
            </a:r>
            <a:r>
              <a:rPr lang="en-US" b="1" i="1" dirty="0" smtClean="0"/>
              <a:t>same bivalent.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*Cite </a:t>
            </a:r>
            <a:r>
              <a:rPr lang="en-US" dirty="0" err="1" smtClean="0"/>
              <a:t>DeBoer</a:t>
            </a:r>
            <a:r>
              <a:rPr lang="en-US" dirty="0" smtClean="0"/>
              <a:t> – CO interference (mediated thru SC) thought to be conserved / within species (in the physical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BivData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ex Specific Results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77" y="1872517"/>
            <a:ext cx="10515600" cy="27756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(tests used – the same mixed 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b="1" i="1" dirty="0" smtClean="0"/>
              <a:t> SC length will be sexually dimorphic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dirty="0" smtClean="0"/>
              <a:t>1CO normalized positions will be sexually dimorphic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dirty="0" smtClean="0"/>
              <a:t>No difference in physical distance between foci on the same bivalent.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2615429"/>
            <a:ext cx="628650" cy="590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25324" y="3091543"/>
            <a:ext cx="628650" cy="59055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076" y="3835854"/>
            <a:ext cx="92661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B934D-0339-413C-9BB6-EB8A99A91A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1510</Words>
  <Application>Microsoft Office PowerPoint</Application>
  <PresentationFormat>Widescreen</PresentationFormat>
  <Paragraphs>222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MS results/outline</vt:lpstr>
      <vt:lpstr>Background (how does heterochiasmy evolve given sex specific traits/ patterns)</vt:lpstr>
      <vt:lpstr>Main models</vt:lpstr>
      <vt:lpstr>PowerPoint Presentation</vt:lpstr>
      <vt:lpstr>Genome wide Pattern</vt:lpstr>
      <vt:lpstr>Chromosome proportions</vt:lpstr>
      <vt:lpstr>Single Bivalent patterns</vt:lpstr>
      <vt:lpstr>Predictions for differences between sexes</vt:lpstr>
      <vt:lpstr>BivData Sex Specific Results</vt:lpstr>
      <vt:lpstr>(surprising IFD results)</vt:lpstr>
      <vt:lpstr>DeBoer et al 2006</vt:lpstr>
      <vt:lpstr>Summarize sex specific bivalent patterns</vt:lpstr>
      <vt:lpstr>Single Bivalent patterns</vt:lpstr>
      <vt:lpstr>Model for investigating variation in males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APRIL L</dc:creator>
  <cp:lastModifiedBy>PETERSON, APRIL L</cp:lastModifiedBy>
  <cp:revision>57</cp:revision>
  <dcterms:created xsi:type="dcterms:W3CDTF">2020-01-30T17:03:35Z</dcterms:created>
  <dcterms:modified xsi:type="dcterms:W3CDTF">2020-02-04T18:36:57Z</dcterms:modified>
</cp:coreProperties>
</file>