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85" r:id="rId2"/>
    <p:sldId id="286" r:id="rId3"/>
    <p:sldId id="287" r:id="rId4"/>
    <p:sldId id="289" r:id="rId5"/>
    <p:sldId id="288" r:id="rId6"/>
    <p:sldId id="290" r:id="rId7"/>
    <p:sldId id="291" r:id="rId8"/>
    <p:sldId id="292" r:id="rId9"/>
    <p:sldId id="294" r:id="rId10"/>
  </p:sldIdLst>
  <p:sldSz cx="18288000" cy="10287000"/>
  <p:notesSz cx="6858000" cy="9144000"/>
  <p:embeddedFontLst>
    <p:embeddedFont>
      <p:font typeface="Pretendard Bold" panose="020B0600000101010101" charset="-127"/>
      <p:bold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3F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 autoAdjust="0"/>
    <p:restoredTop sz="94622" autoAdjust="0"/>
  </p:normalViewPr>
  <p:slideViewPr>
    <p:cSldViewPr>
      <p:cViewPr varScale="1">
        <p:scale>
          <a:sx n="54" d="100"/>
          <a:sy n="54" d="100"/>
        </p:scale>
        <p:origin x="114" y="96"/>
      </p:cViewPr>
      <p:guideLst>
        <p:guide orient="horz" pos="218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G"/><Relationship Id="rId5" Type="http://schemas.openxmlformats.org/officeDocument/2006/relationships/image" Target="../media/image12.jpe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JP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A54D40-E303-0BA7-7FDD-E8750D87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3507E48-AB98-1D61-CCEE-4AE9BA14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E95AB09-62F6-666E-108B-7C6F766240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F1A3A903-A74E-286E-9784-7D99D6EEF61D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6CB53A3-FCB3-7876-6FF0-674312F457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360192"/>
            <a:ext cx="6439251" cy="3590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9AB6887-A746-8DC6-A539-1655B186F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35" y="5930946"/>
            <a:ext cx="4609781" cy="26622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7DF0A3C-159C-5657-8DA9-04B6839A81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204" y="5930946"/>
            <a:ext cx="4157450" cy="26622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C30516-17A1-9CFE-D563-7BC09483B9F5}"/>
              </a:ext>
            </a:extLst>
          </p:cNvPr>
          <p:cNvSpPr txBox="1"/>
          <p:nvPr/>
        </p:nvSpPr>
        <p:spPr>
          <a:xfrm>
            <a:off x="9584513" y="3509667"/>
            <a:ext cx="6439251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1.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데이터 수집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메인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4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-   </a:t>
            </a: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recordIllegalParking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GPS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좌표로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100m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내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CCTV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검색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(Turf.js)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정규표현식으로 주소에서 구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/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동 추출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REST API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로 데이터를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Django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 테이블에 저장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875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429106-0701-F3A5-FADA-5D34A177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0733171-5461-7E72-4AB4-8A7EB2DE0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A52B210-0F9F-2843-2529-E4E2FC7FF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68084D22-8C4F-3359-E220-39E9423AEF4B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9195E8-2470-A4EA-3E2C-B3636D2D1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2" y="2381250"/>
            <a:ext cx="5862554" cy="36766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699274-2FA9-D07D-FA3A-B9D2D9D3BB23}"/>
              </a:ext>
            </a:extLst>
          </p:cNvPr>
          <p:cNvSpPr txBox="1"/>
          <p:nvPr/>
        </p:nvSpPr>
        <p:spPr>
          <a:xfrm>
            <a:off x="9584513" y="3509667"/>
            <a:ext cx="643925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2.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데이터 처리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4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-   </a:t>
            </a: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filterDataByPeriod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7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일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/30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일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/1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년 기간별 실시간 필터링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-   </a:t>
            </a: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aggregateDataByDistrict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구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/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동별 건수 집계 및 내림차순 정렬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C389DED-03EB-F295-E5DE-E7DA5D63C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6064624"/>
            <a:ext cx="5862554" cy="346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39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E115FC-EFA4-4D34-6318-9C2A11446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F0BF984-8DE0-1EB4-23E9-9BEE7BF5D0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E4A3C45-ED8C-4B7A-8857-E6220D458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96EB040B-7E2B-E036-234B-213D1C95F716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B2C4A7-63C3-A3B7-0F43-96A2A987AEC6}"/>
              </a:ext>
            </a:extLst>
          </p:cNvPr>
          <p:cNvSpPr txBox="1"/>
          <p:nvPr/>
        </p:nvSpPr>
        <p:spPr>
          <a:xfrm>
            <a:off x="9584513" y="3509667"/>
            <a:ext cx="6439251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2.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데이터 처리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loadTable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전체 대시보드의 중앙 컨트롤러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API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호출부터 모든 차트 업데이트까지 통합 관리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B260235-627C-5446-5C46-D0A09AAB0E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476500"/>
            <a:ext cx="5176838" cy="34004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22B8170-D957-BD17-A471-6FEC66091A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876925"/>
            <a:ext cx="5176838" cy="425826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7FBBBD5-65D5-7672-ED68-50B59EBEB1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9638" y="6663946"/>
            <a:ext cx="5973762" cy="3471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03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92EBD1-91B6-77F1-FF43-451F686BD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9D9C360-6F03-332C-8E03-973FF2D6F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3896FA5-09A9-564C-FA11-9A389191B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0E75C3A-B7D7-8970-8FD7-67E02AFAF582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E82093-AE52-B2A9-644E-8B59E9BEC1A9}"/>
              </a:ext>
            </a:extLst>
          </p:cNvPr>
          <p:cNvSpPr txBox="1"/>
          <p:nvPr/>
        </p:nvSpPr>
        <p:spPr>
          <a:xfrm>
            <a:off x="9584513" y="3509667"/>
            <a:ext cx="64392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3.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시각화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createPieChart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Chart.js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파이차트 생성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+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클릭 이벤트 연동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640E52-5F5B-E58E-F20D-A0416BBBD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466434"/>
            <a:ext cx="3900488" cy="304378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FD63472-2E13-6924-EEDA-D54F6F0599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5510215"/>
            <a:ext cx="3900488" cy="18430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CBB5022-5C9D-D338-0476-886464EC79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7353300"/>
            <a:ext cx="3900488" cy="157355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375A918-D57A-857E-682B-9A73BABE92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429" y="5534868"/>
            <a:ext cx="5026865" cy="339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909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0384A9-55C3-8E12-6285-28F41224B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A1025FF-61F1-B1BC-A35D-9B5972E56D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56D703D-78DC-590E-8B95-1BE051BE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BFE869DE-66BE-46CD-AD78-CE6A69061FDC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28ABB2-6FED-3EC4-1BA5-FFCF28D368B6}"/>
              </a:ext>
            </a:extLst>
          </p:cNvPr>
          <p:cNvSpPr txBox="1"/>
          <p:nvPr/>
        </p:nvSpPr>
        <p:spPr>
          <a:xfrm>
            <a:off x="9584513" y="3509667"/>
            <a:ext cx="64392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3.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시각화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createBarChart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가로형 막대그래프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+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선택된 동 강조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8BB119F-CC89-AEF7-B3C9-52B85B9095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552700"/>
            <a:ext cx="5283200" cy="412399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D03BE05-982E-1AD9-B91E-578009C9FE6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318" y="6676694"/>
            <a:ext cx="2914650" cy="18288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1EC7D30-1A40-CB12-5E94-DA6C654316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8481695"/>
            <a:ext cx="2914650" cy="1781773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36B2F02-1738-28F5-6FB2-CD1757DD739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9520" y="6637519"/>
            <a:ext cx="3910480" cy="20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68514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B0D341-EB33-360F-91E0-DBF3EE1BB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4805185-A941-2170-B7B7-5405363EA5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499A760-EA64-22A3-56C6-307F9F543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4825A66-CF1C-FC9B-E1B3-049C5B2D8C10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D909510-3149-BA3D-DAB0-5A5E478C59CA}"/>
              </a:ext>
            </a:extLst>
          </p:cNvPr>
          <p:cNvSpPr txBox="1"/>
          <p:nvPr/>
        </p:nvSpPr>
        <p:spPr>
          <a:xfrm>
            <a:off x="9584513" y="3509667"/>
            <a:ext cx="64392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3.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시각화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renderTable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동적 테이블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표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 렌더링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+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선택된 행 하이라이트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DBBFF78-AC0A-E7F2-9C9D-0975EE0461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614317"/>
            <a:ext cx="6845089" cy="1952772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8B605E-2C39-6114-02F0-D1F246DD4E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4567089"/>
            <a:ext cx="5793685" cy="43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234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FA347-69BA-BCA0-11DD-6C8905F0A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DFF1B5D-5CAF-5B89-815E-16ACF6DC4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E5603FC-8601-0D99-B5A6-09B3EA050D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50EE21FD-8D06-6651-DF05-4601B2407A46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952E29-D378-16D3-D496-4FD07B3BBD21}"/>
              </a:ext>
            </a:extLst>
          </p:cNvPr>
          <p:cNvSpPr txBox="1"/>
          <p:nvPr/>
        </p:nvSpPr>
        <p:spPr>
          <a:xfrm>
            <a:off x="9584513" y="3509667"/>
            <a:ext cx="64392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3. 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시각화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D3.js </a:t>
            </a: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GeoJSON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로드 및 지도 렌더링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d3.json()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으로 고양시 </a:t>
            </a: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GeoJSON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파일 로드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2F45C6-5E99-4D8F-0F10-2554FB8BDC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2505075"/>
            <a:ext cx="7546405" cy="654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654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E8886A-FFD0-DD25-DBB6-82EFD798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CD45131-2D7F-838F-D1E9-0C5EBB689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5D8DFC98-59B9-97E2-905C-E7BA8B78F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7A262F4F-6CB0-C175-3EE7-2EF4B9119B16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6898C3-DCFE-604C-096B-3CD3654CEBFF}"/>
              </a:ext>
            </a:extLst>
          </p:cNvPr>
          <p:cNvSpPr txBox="1"/>
          <p:nvPr/>
        </p:nvSpPr>
        <p:spPr>
          <a:xfrm>
            <a:off x="9584513" y="3509667"/>
            <a:ext cx="6439251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4. </a:t>
            </a:r>
            <a:r>
              <a:rPr lang="ko-KR" altLang="en-US" sz="2400" dirty="0" err="1">
                <a:latin typeface="Pretendard Bold" panose="020B0600000101010101" charset="-127"/>
                <a:ea typeface="Pretendard Bold" panose="020B0600000101010101" charset="-127"/>
              </a:rPr>
              <a:t>인터렉션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selectDong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지도 클릭 시 모든 차트 연동 업데이트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B1E668-2B30-5E4A-E733-88CB2AA70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00" y="2273301"/>
            <a:ext cx="7646365" cy="584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821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3F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7154E5-5388-83E8-9E95-99F038EA5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0560848-AC46-E523-909A-CE7E9DAEB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5400000">
            <a:off x="1562100" y="8534400"/>
            <a:ext cx="482600" cy="15113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A5A4C12-6AED-608C-6962-F60989D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0" y="762000"/>
            <a:ext cx="482600" cy="1511300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23FB2518-9B6B-D897-E791-3B340E44F814}"/>
              </a:ext>
            </a:extLst>
          </p:cNvPr>
          <p:cNvSpPr txBox="1"/>
          <p:nvPr/>
        </p:nvSpPr>
        <p:spPr>
          <a:xfrm>
            <a:off x="812800" y="571500"/>
            <a:ext cx="6591300" cy="406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16199"/>
              </a:lnSpc>
            </a:pP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진행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및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결과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- </a:t>
            </a:r>
            <a:r>
              <a:rPr lang="ko-KR" altLang="en-US" sz="2300" b="0" i="0" u="none" strike="noStrike" dirty="0">
                <a:solidFill>
                  <a:srgbClr val="11359A"/>
                </a:solidFill>
                <a:latin typeface="Pretendard Bold" panose="020B0600000101010101" charset="-127"/>
                <a:ea typeface="Pretendard Bold" panose="020B0600000101010101" charset="-127"/>
              </a:rPr>
              <a:t>코드</a:t>
            </a:r>
            <a:r>
              <a:rPr lang="en-US" sz="2300" b="0" i="0" u="none" strike="noStrike" dirty="0">
                <a:solidFill>
                  <a:srgbClr val="11359A"/>
                </a:solidFill>
                <a:latin typeface="Pretendard Bold"/>
              </a:rPr>
              <a:t> </a:t>
            </a:r>
            <a:r>
              <a:rPr lang="ko-KR" sz="2300" b="0" i="0" u="none" strike="noStrike" dirty="0">
                <a:solidFill>
                  <a:srgbClr val="11359A"/>
                </a:solidFill>
                <a:ea typeface="Pretendard Bold"/>
              </a:rPr>
              <a:t>설명</a:t>
            </a:r>
            <a:endParaRPr lang="en-US" altLang="ko-KR" sz="2300" b="0" i="0" u="none" strike="noStrike" dirty="0">
              <a:solidFill>
                <a:srgbClr val="11359A"/>
              </a:solidFill>
              <a:ea typeface="Pretendard Bold"/>
            </a:endParaRPr>
          </a:p>
          <a:p>
            <a:pPr lvl="0" algn="l">
              <a:lnSpc>
                <a:spcPct val="116199"/>
              </a:lnSpc>
            </a:pPr>
            <a:endParaRPr lang="en-US" altLang="ko-KR" sz="2300" dirty="0">
              <a:solidFill>
                <a:srgbClr val="11359A"/>
              </a:solidFill>
              <a:ea typeface="Pretendard Bold"/>
            </a:endParaRPr>
          </a:p>
          <a:p>
            <a:pPr>
              <a:lnSpc>
                <a:spcPct val="116199"/>
              </a:lnSpc>
            </a:pPr>
            <a:r>
              <a:rPr lang="ko-KR" altLang="en-US" sz="4000" dirty="0">
                <a:latin typeface="Pretendard Bold" panose="020B0600000101010101" charset="-127"/>
                <a:ea typeface="Pretendard Bold" panose="020B0600000101010101" charset="-127"/>
              </a:rPr>
              <a:t>주요 코드 설명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기능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>
              <a:lnSpc>
                <a:spcPct val="116199"/>
              </a:lnSpc>
            </a:pPr>
            <a:endParaRPr lang="ko-KR" altLang="en-US" sz="4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lvl="0" algn="l">
              <a:lnSpc>
                <a:spcPct val="116199"/>
              </a:lnSpc>
            </a:pPr>
            <a:endParaRPr lang="ko-KR" sz="2300" b="0" i="0" u="none" strike="noStrike" dirty="0">
              <a:solidFill>
                <a:srgbClr val="11359A"/>
              </a:solidFill>
              <a:ea typeface="Pretendard Bold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A08EB8-EE9E-BBE5-D809-95DCBD97E7F3}"/>
              </a:ext>
            </a:extLst>
          </p:cNvPr>
          <p:cNvSpPr txBox="1"/>
          <p:nvPr/>
        </p:nvSpPr>
        <p:spPr>
          <a:xfrm>
            <a:off x="9584513" y="3509667"/>
            <a:ext cx="7331887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4. </a:t>
            </a:r>
            <a:r>
              <a:rPr lang="ko-KR" altLang="en-US" sz="2400" dirty="0" err="1">
                <a:latin typeface="Pretendard Bold" panose="020B0600000101010101" charset="-127"/>
                <a:ea typeface="Pretendard Bold" panose="020B0600000101010101" charset="-127"/>
              </a:rPr>
              <a:t>인터렉션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(</a:t>
            </a:r>
            <a:r>
              <a:rPr lang="ko-KR" altLang="en-US" sz="2400" dirty="0">
                <a:latin typeface="Pretendard Bold" panose="020B0600000101010101" charset="-127"/>
                <a:ea typeface="Pretendard Bold" panose="020B0600000101010101" charset="-127"/>
              </a:rPr>
              <a:t>통계 페이지</a:t>
            </a:r>
            <a:r>
              <a:rPr lang="en-US" altLang="ko-KR" sz="24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periodSelect.addEventListener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('change’) :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기간 선택 필터링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guSelect.addEventListener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('change’) :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구 선택 필터링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Tx/>
              <a:buChar char="-"/>
            </a:pPr>
            <a:r>
              <a:rPr lang="en-US" altLang="ko-KR" sz="2000" dirty="0" err="1">
                <a:latin typeface="Pretendard Bold" panose="020B0600000101010101" charset="-127"/>
                <a:ea typeface="Pretendard Bold" panose="020B0600000101010101" charset="-127"/>
              </a:rPr>
              <a:t>selectGuFromSelectBox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함수 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     (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두개의 </a:t>
            </a:r>
            <a:r>
              <a:rPr lang="ko-KR" altLang="en-US" sz="2000" dirty="0" err="1">
                <a:latin typeface="Pretendard Bold" panose="020B0600000101010101" charset="-127"/>
                <a:ea typeface="Pretendard Bold" panose="020B0600000101010101" charset="-127"/>
              </a:rPr>
              <a:t>셀렉트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 박스 중 구 선택만 적용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)</a:t>
            </a:r>
          </a:p>
          <a:p>
            <a:pPr marL="342900" indent="-342900">
              <a:buFontTx/>
              <a:buChar char="-"/>
            </a:pP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상태 초기화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: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동 선택 해제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,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구 선택 상태 업데이트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조건부 처리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: "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전체 구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" vs "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특정 구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"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선택에 따른 다른 로직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UI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동기화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: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막대그래프 구 버튼들의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active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상태 변경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차트 연동 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: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테이블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,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막대그래프</a:t>
            </a:r>
            <a:r>
              <a:rPr lang="en-US" altLang="ko-KR" sz="2000" dirty="0">
                <a:latin typeface="Pretendard Bold" panose="020B0600000101010101" charset="-127"/>
                <a:ea typeface="Pretendard Bold" panose="020B0600000101010101" charset="-127"/>
              </a:rPr>
              <a:t>, </a:t>
            </a:r>
            <a:r>
              <a:rPr lang="ko-KR" altLang="en-US" sz="2000" dirty="0">
                <a:latin typeface="Pretendard Bold" panose="020B0600000101010101" charset="-127"/>
                <a:ea typeface="Pretendard Bold" panose="020B0600000101010101" charset="-127"/>
              </a:rPr>
              <a:t>지도 색상 모두 업데이트</a:t>
            </a:r>
            <a:endParaRPr lang="en-US" altLang="ko-KR" sz="2000" dirty="0">
              <a:latin typeface="Pretendard Bold" panose="020B0600000101010101" charset="-127"/>
              <a:ea typeface="Pretendard Bold" panose="020B0600000101010101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2F3A66-4FC7-E396-7626-E57CC540C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4" y="2400300"/>
            <a:ext cx="4534646" cy="37254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6B8AF3E-7A3F-CEBA-37CD-18B9FC186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353" y="6134879"/>
            <a:ext cx="5982447" cy="388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662</TotalTime>
  <Words>384</Words>
  <Application>Microsoft Office PowerPoint</Application>
  <PresentationFormat>사용자 지정</PresentationFormat>
  <Paragraphs>86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Pretendard Bold</vt:lpstr>
      <vt:lpstr>Calibri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1234</cp:lastModifiedBy>
  <cp:revision>52</cp:revision>
  <dcterms:created xsi:type="dcterms:W3CDTF">2006-08-16T00:00:00Z</dcterms:created>
  <dcterms:modified xsi:type="dcterms:W3CDTF">2025-09-01T05:28:36Z</dcterms:modified>
</cp:coreProperties>
</file>