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0" r:id="rId10"/>
    <p:sldId id="265" r:id="rId11"/>
    <p:sldId id="267" r:id="rId12"/>
    <p:sldId id="268" r:id="rId13"/>
    <p:sldId id="269" r:id="rId14"/>
    <p:sldId id="270" r:id="rId15"/>
    <p:sldId id="271" r:id="rId16"/>
    <p:sldId id="272" r:id="rId17"/>
    <p:sldId id="273" r:id="rId18"/>
    <p:sldId id="274" r:id="rId19"/>
    <p:sldId id="275" r:id="rId20"/>
    <p:sldId id="266" r:id="rId21"/>
    <p:sldId id="276" r:id="rId22"/>
    <p:sldId id="277" r:id="rId23"/>
    <p:sldId id="278" r:id="rId24"/>
    <p:sldId id="279" r:id="rId25"/>
    <p:sldId id="283" r:id="rId26"/>
    <p:sldId id="280" r:id="rId27"/>
    <p:sldId id="281" r:id="rId28"/>
    <p:sldId id="282" r:id="rId29"/>
    <p:sldId id="284" r:id="rId30"/>
    <p:sldId id="289" r:id="rId31"/>
    <p:sldId id="286" r:id="rId32"/>
    <p:sldId id="287" r:id="rId33"/>
    <p:sldId id="288"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70" d="100"/>
          <a:sy n="70" d="100"/>
        </p:scale>
        <p:origin x="53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564BD9-0F32-439D-B42B-84952487B5A7}"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92C77-9420-4DC6-A24E-4F9E8969B66E}" type="slidenum">
              <a:rPr lang="en-US" smtClean="0"/>
              <a:t>‹#›</a:t>
            </a:fld>
            <a:endParaRPr lang="en-US"/>
          </a:p>
        </p:txBody>
      </p:sp>
    </p:spTree>
    <p:extLst>
      <p:ext uri="{BB962C8B-B14F-4D97-AF65-F5344CB8AC3E}">
        <p14:creationId xmlns:p14="http://schemas.microsoft.com/office/powerpoint/2010/main" val="219646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564BD9-0F32-439D-B42B-84952487B5A7}"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92C77-9420-4DC6-A24E-4F9E8969B66E}" type="slidenum">
              <a:rPr lang="en-US" smtClean="0"/>
              <a:t>‹#›</a:t>
            </a:fld>
            <a:endParaRPr lang="en-US"/>
          </a:p>
        </p:txBody>
      </p:sp>
    </p:spTree>
    <p:extLst>
      <p:ext uri="{BB962C8B-B14F-4D97-AF65-F5344CB8AC3E}">
        <p14:creationId xmlns:p14="http://schemas.microsoft.com/office/powerpoint/2010/main" val="136806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564BD9-0F32-439D-B42B-84952487B5A7}"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92C77-9420-4DC6-A24E-4F9E8969B66E}" type="slidenum">
              <a:rPr lang="en-US" smtClean="0"/>
              <a:t>‹#›</a:t>
            </a:fld>
            <a:endParaRPr lang="en-US"/>
          </a:p>
        </p:txBody>
      </p:sp>
    </p:spTree>
    <p:extLst>
      <p:ext uri="{BB962C8B-B14F-4D97-AF65-F5344CB8AC3E}">
        <p14:creationId xmlns:p14="http://schemas.microsoft.com/office/powerpoint/2010/main" val="273190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564BD9-0F32-439D-B42B-84952487B5A7}"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92C77-9420-4DC6-A24E-4F9E8969B66E}" type="slidenum">
              <a:rPr lang="en-US" smtClean="0"/>
              <a:t>‹#›</a:t>
            </a:fld>
            <a:endParaRPr lang="en-US"/>
          </a:p>
        </p:txBody>
      </p:sp>
    </p:spTree>
    <p:extLst>
      <p:ext uri="{BB962C8B-B14F-4D97-AF65-F5344CB8AC3E}">
        <p14:creationId xmlns:p14="http://schemas.microsoft.com/office/powerpoint/2010/main" val="44254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564BD9-0F32-439D-B42B-84952487B5A7}"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92C77-9420-4DC6-A24E-4F9E8969B66E}" type="slidenum">
              <a:rPr lang="en-US" smtClean="0"/>
              <a:t>‹#›</a:t>
            </a:fld>
            <a:endParaRPr lang="en-US"/>
          </a:p>
        </p:txBody>
      </p:sp>
    </p:spTree>
    <p:extLst>
      <p:ext uri="{BB962C8B-B14F-4D97-AF65-F5344CB8AC3E}">
        <p14:creationId xmlns:p14="http://schemas.microsoft.com/office/powerpoint/2010/main" val="296812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564BD9-0F32-439D-B42B-84952487B5A7}"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92C77-9420-4DC6-A24E-4F9E8969B66E}" type="slidenum">
              <a:rPr lang="en-US" smtClean="0"/>
              <a:t>‹#›</a:t>
            </a:fld>
            <a:endParaRPr lang="en-US"/>
          </a:p>
        </p:txBody>
      </p:sp>
    </p:spTree>
    <p:extLst>
      <p:ext uri="{BB962C8B-B14F-4D97-AF65-F5344CB8AC3E}">
        <p14:creationId xmlns:p14="http://schemas.microsoft.com/office/powerpoint/2010/main" val="37104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564BD9-0F32-439D-B42B-84952487B5A7}"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92C77-9420-4DC6-A24E-4F9E8969B66E}" type="slidenum">
              <a:rPr lang="en-US" smtClean="0"/>
              <a:t>‹#›</a:t>
            </a:fld>
            <a:endParaRPr lang="en-US"/>
          </a:p>
        </p:txBody>
      </p:sp>
    </p:spTree>
    <p:extLst>
      <p:ext uri="{BB962C8B-B14F-4D97-AF65-F5344CB8AC3E}">
        <p14:creationId xmlns:p14="http://schemas.microsoft.com/office/powerpoint/2010/main" val="105368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564BD9-0F32-439D-B42B-84952487B5A7}"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92C77-9420-4DC6-A24E-4F9E8969B66E}" type="slidenum">
              <a:rPr lang="en-US" smtClean="0"/>
              <a:t>‹#›</a:t>
            </a:fld>
            <a:endParaRPr lang="en-US"/>
          </a:p>
        </p:txBody>
      </p:sp>
    </p:spTree>
    <p:extLst>
      <p:ext uri="{BB962C8B-B14F-4D97-AF65-F5344CB8AC3E}">
        <p14:creationId xmlns:p14="http://schemas.microsoft.com/office/powerpoint/2010/main" val="260039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64BD9-0F32-439D-B42B-84952487B5A7}"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92C77-9420-4DC6-A24E-4F9E8969B66E}" type="slidenum">
              <a:rPr lang="en-US" smtClean="0"/>
              <a:t>‹#›</a:t>
            </a:fld>
            <a:endParaRPr lang="en-US"/>
          </a:p>
        </p:txBody>
      </p:sp>
    </p:spTree>
    <p:extLst>
      <p:ext uri="{BB962C8B-B14F-4D97-AF65-F5344CB8AC3E}">
        <p14:creationId xmlns:p14="http://schemas.microsoft.com/office/powerpoint/2010/main" val="406045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564BD9-0F32-439D-B42B-84952487B5A7}"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92C77-9420-4DC6-A24E-4F9E8969B66E}" type="slidenum">
              <a:rPr lang="en-US" smtClean="0"/>
              <a:t>‹#›</a:t>
            </a:fld>
            <a:endParaRPr lang="en-US"/>
          </a:p>
        </p:txBody>
      </p:sp>
    </p:spTree>
    <p:extLst>
      <p:ext uri="{BB962C8B-B14F-4D97-AF65-F5344CB8AC3E}">
        <p14:creationId xmlns:p14="http://schemas.microsoft.com/office/powerpoint/2010/main" val="375224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564BD9-0F32-439D-B42B-84952487B5A7}"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92C77-9420-4DC6-A24E-4F9E8969B66E}" type="slidenum">
              <a:rPr lang="en-US" smtClean="0"/>
              <a:t>‹#›</a:t>
            </a:fld>
            <a:endParaRPr lang="en-US"/>
          </a:p>
        </p:txBody>
      </p:sp>
    </p:spTree>
    <p:extLst>
      <p:ext uri="{BB962C8B-B14F-4D97-AF65-F5344CB8AC3E}">
        <p14:creationId xmlns:p14="http://schemas.microsoft.com/office/powerpoint/2010/main" val="181469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64BD9-0F32-439D-B42B-84952487B5A7}" type="datetimeFigureOut">
              <a:rPr lang="en-US" smtClean="0"/>
              <a:t>11/14/2017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92C77-9420-4DC6-A24E-4F9E8969B66E}" type="slidenum">
              <a:rPr lang="en-US" smtClean="0"/>
              <a:t>‹#›</a:t>
            </a:fld>
            <a:endParaRPr lang="en-US"/>
          </a:p>
        </p:txBody>
      </p:sp>
    </p:spTree>
    <p:extLst>
      <p:ext uri="{BB962C8B-B14F-4D97-AF65-F5344CB8AC3E}">
        <p14:creationId xmlns:p14="http://schemas.microsoft.com/office/powerpoint/2010/main" val="435702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and proof of an Explicit Formula </a:t>
            </a:r>
            <a:endParaRPr lang="en-US" dirty="0"/>
          </a:p>
        </p:txBody>
      </p:sp>
    </p:spTree>
    <p:extLst>
      <p:ext uri="{BB962C8B-B14F-4D97-AF65-F5344CB8AC3E}">
        <p14:creationId xmlns:p14="http://schemas.microsoft.com/office/powerpoint/2010/main" val="3138485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35693428"/>
              </p:ext>
            </p:extLst>
          </p:nvPr>
        </p:nvGraphicFramePr>
        <p:xfrm>
          <a:off x="2177968" y="2581154"/>
          <a:ext cx="5972536" cy="2520154"/>
        </p:xfrm>
        <a:graphic>
          <a:graphicData uri="http://schemas.openxmlformats.org/drawingml/2006/table">
            <a:tbl>
              <a:tblPr firstRow="1" bandRow="1">
                <a:tableStyleId>{5C22544A-7EE6-4342-B048-85BDC9FD1C3A}</a:tableStyleId>
              </a:tblPr>
              <a:tblGrid>
                <a:gridCol w="1967696"/>
                <a:gridCol w="2338086"/>
                <a:gridCol w="1666754"/>
              </a:tblGrid>
              <a:tr h="674459">
                <a:tc>
                  <a:txBody>
                    <a:bodyPr/>
                    <a:lstStyle/>
                    <a:p>
                      <a:r>
                        <a:rPr lang="en-US" dirty="0" smtClean="0"/>
                        <a:t>Length</a:t>
                      </a:r>
                      <a:r>
                        <a:rPr lang="en-US" baseline="0" dirty="0" smtClean="0"/>
                        <a:t> of side at the bottom of the pyramid</a:t>
                      </a:r>
                      <a:endParaRPr lang="en-US" dirty="0"/>
                    </a:p>
                  </a:txBody>
                  <a:tcPr/>
                </a:tc>
                <a:tc>
                  <a:txBody>
                    <a:bodyPr/>
                    <a:lstStyle/>
                    <a:p>
                      <a:r>
                        <a:rPr lang="en-US" dirty="0" smtClean="0"/>
                        <a:t>Number of</a:t>
                      </a:r>
                      <a:r>
                        <a:rPr lang="en-US" baseline="0" dirty="0" smtClean="0"/>
                        <a:t> objects in bottom layer</a:t>
                      </a:r>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r>
                        <a:rPr lang="en-US" dirty="0" smtClean="0"/>
                        <a:t>9</a:t>
                      </a:r>
                      <a:endParaRPr lang="en-US" dirty="0"/>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r>
                        <a:rPr lang="en-US" dirty="0" smtClean="0"/>
                        <a:t>16</a:t>
                      </a:r>
                      <a:endParaRPr lang="en-US" dirty="0"/>
                    </a:p>
                  </a:txBody>
                  <a:tcPr/>
                </a:tc>
                <a:tc>
                  <a:txBody>
                    <a:bodyPr/>
                    <a:lstStyle/>
                    <a:p>
                      <a:r>
                        <a:rPr lang="en-US" dirty="0" smtClean="0"/>
                        <a:t>30</a:t>
                      </a:r>
                      <a:endParaRPr lang="en-US" dirty="0"/>
                    </a:p>
                  </a:txBody>
                  <a:tcPr/>
                </a:tc>
              </a:tr>
            </a:tbl>
          </a:graphicData>
        </a:graphic>
      </p:graphicFrame>
      <p:sp>
        <p:nvSpPr>
          <p:cNvPr id="3" name="TextBox 2"/>
          <p:cNvSpPr txBox="1"/>
          <p:nvPr/>
        </p:nvSpPr>
        <p:spPr>
          <a:xfrm>
            <a:off x="1250066" y="590309"/>
            <a:ext cx="9757458" cy="1384995"/>
          </a:xfrm>
          <a:prstGeom prst="rect">
            <a:avLst/>
          </a:prstGeom>
          <a:noFill/>
        </p:spPr>
        <p:txBody>
          <a:bodyPr wrap="square" rtlCol="0">
            <a:spAutoFit/>
          </a:bodyPr>
          <a:lstStyle/>
          <a:p>
            <a:r>
              <a:rPr lang="en-US" sz="2800" dirty="0" smtClean="0"/>
              <a:t>Check and double check these first few values.  Mistakes early on can make it difficult if not impossible to use the data to find the correct closed form formula.  </a:t>
            </a:r>
            <a:endParaRPr lang="en-US" sz="2800" dirty="0"/>
          </a:p>
        </p:txBody>
      </p:sp>
    </p:spTree>
    <p:extLst>
      <p:ext uri="{BB962C8B-B14F-4D97-AF65-F5344CB8AC3E}">
        <p14:creationId xmlns:p14="http://schemas.microsoft.com/office/powerpoint/2010/main" val="136303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35693428"/>
              </p:ext>
            </p:extLst>
          </p:nvPr>
        </p:nvGraphicFramePr>
        <p:xfrm>
          <a:off x="2177968" y="2581154"/>
          <a:ext cx="5972536" cy="2520154"/>
        </p:xfrm>
        <a:graphic>
          <a:graphicData uri="http://schemas.openxmlformats.org/drawingml/2006/table">
            <a:tbl>
              <a:tblPr firstRow="1" bandRow="1">
                <a:tableStyleId>{5C22544A-7EE6-4342-B048-85BDC9FD1C3A}</a:tableStyleId>
              </a:tblPr>
              <a:tblGrid>
                <a:gridCol w="1967696"/>
                <a:gridCol w="2338086"/>
                <a:gridCol w="1666754"/>
              </a:tblGrid>
              <a:tr h="674459">
                <a:tc>
                  <a:txBody>
                    <a:bodyPr/>
                    <a:lstStyle/>
                    <a:p>
                      <a:r>
                        <a:rPr lang="en-US" dirty="0" smtClean="0"/>
                        <a:t>Length</a:t>
                      </a:r>
                      <a:r>
                        <a:rPr lang="en-US" baseline="0" dirty="0" smtClean="0"/>
                        <a:t> of side at the bottom of the pyramid</a:t>
                      </a:r>
                      <a:endParaRPr lang="en-US" dirty="0"/>
                    </a:p>
                  </a:txBody>
                  <a:tcPr/>
                </a:tc>
                <a:tc>
                  <a:txBody>
                    <a:bodyPr/>
                    <a:lstStyle/>
                    <a:p>
                      <a:r>
                        <a:rPr lang="en-US" dirty="0" smtClean="0"/>
                        <a:t>Number of</a:t>
                      </a:r>
                      <a:r>
                        <a:rPr lang="en-US" baseline="0" dirty="0" smtClean="0"/>
                        <a:t> objects in bottom layer</a:t>
                      </a:r>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r>
                        <a:rPr lang="en-US" dirty="0" smtClean="0"/>
                        <a:t>9</a:t>
                      </a:r>
                      <a:endParaRPr lang="en-US" dirty="0"/>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r>
                        <a:rPr lang="en-US" dirty="0" smtClean="0"/>
                        <a:t>16</a:t>
                      </a:r>
                      <a:endParaRPr lang="en-US" dirty="0"/>
                    </a:p>
                  </a:txBody>
                  <a:tcPr/>
                </a:tc>
                <a:tc>
                  <a:txBody>
                    <a:bodyPr/>
                    <a:lstStyle/>
                    <a:p>
                      <a:r>
                        <a:rPr lang="en-US" dirty="0" smtClean="0"/>
                        <a:t>30</a:t>
                      </a:r>
                      <a:endParaRPr lang="en-US" dirty="0"/>
                    </a:p>
                  </a:txBody>
                  <a:tcPr/>
                </a:tc>
              </a:tr>
            </a:tbl>
          </a:graphicData>
        </a:graphic>
      </p:graphicFrame>
      <p:sp>
        <p:nvSpPr>
          <p:cNvPr id="3" name="TextBox 2"/>
          <p:cNvSpPr txBox="1"/>
          <p:nvPr/>
        </p:nvSpPr>
        <p:spPr>
          <a:xfrm>
            <a:off x="1250066" y="590309"/>
            <a:ext cx="9757458" cy="1384995"/>
          </a:xfrm>
          <a:prstGeom prst="rect">
            <a:avLst/>
          </a:prstGeom>
          <a:noFill/>
        </p:spPr>
        <p:txBody>
          <a:bodyPr wrap="square" rtlCol="0">
            <a:spAutoFit/>
          </a:bodyPr>
          <a:lstStyle/>
          <a:p>
            <a:r>
              <a:rPr lang="en-US" sz="2800" dirty="0" smtClean="0"/>
              <a:t>At this point you may be able to observe a recursive formula.  That is, you may be able to find a way to generate more data using the observations you already have.  </a:t>
            </a:r>
            <a:endParaRPr lang="en-US" sz="2800" dirty="0"/>
          </a:p>
        </p:txBody>
      </p:sp>
    </p:spTree>
    <p:extLst>
      <p:ext uri="{BB962C8B-B14F-4D97-AF65-F5344CB8AC3E}">
        <p14:creationId xmlns:p14="http://schemas.microsoft.com/office/powerpoint/2010/main" val="205967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58282017"/>
              </p:ext>
            </p:extLst>
          </p:nvPr>
        </p:nvGraphicFramePr>
        <p:xfrm>
          <a:off x="2154819" y="1678329"/>
          <a:ext cx="5972536" cy="4368634"/>
        </p:xfrm>
        <a:graphic>
          <a:graphicData uri="http://schemas.openxmlformats.org/drawingml/2006/table">
            <a:tbl>
              <a:tblPr firstRow="1" bandRow="1">
                <a:tableStyleId>{5C22544A-7EE6-4342-B048-85BDC9FD1C3A}</a:tableStyleId>
              </a:tblPr>
              <a:tblGrid>
                <a:gridCol w="1967696"/>
                <a:gridCol w="2338086"/>
                <a:gridCol w="1666754"/>
              </a:tblGrid>
              <a:tr h="674459">
                <a:tc>
                  <a:txBody>
                    <a:bodyPr/>
                    <a:lstStyle/>
                    <a:p>
                      <a:r>
                        <a:rPr lang="en-US" dirty="0" smtClean="0"/>
                        <a:t>Length</a:t>
                      </a:r>
                      <a:r>
                        <a:rPr lang="en-US" baseline="0" dirty="0" smtClean="0"/>
                        <a:t> of side at the bottom of the pyramid</a:t>
                      </a:r>
                    </a:p>
                    <a:p>
                      <a:endParaRPr lang="en-US" dirty="0"/>
                    </a:p>
                  </a:txBody>
                  <a:tcPr/>
                </a:tc>
                <a:tc>
                  <a:txBody>
                    <a:bodyPr/>
                    <a:lstStyle/>
                    <a:p>
                      <a:r>
                        <a:rPr lang="en-US" dirty="0" smtClean="0"/>
                        <a:t>Number of</a:t>
                      </a:r>
                      <a:r>
                        <a:rPr lang="en-US" baseline="0" dirty="0" smtClean="0"/>
                        <a:t> objects in bottom layer</a:t>
                      </a:r>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r>
                        <a:rPr lang="en-US" dirty="0" smtClean="0"/>
                        <a:t>9</a:t>
                      </a:r>
                      <a:endParaRPr lang="en-US" dirty="0"/>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r>
                        <a:rPr lang="en-US" dirty="0" smtClean="0"/>
                        <a:t>16</a:t>
                      </a:r>
                      <a:endParaRPr lang="en-US" dirty="0"/>
                    </a:p>
                  </a:txBody>
                  <a:tcPr/>
                </a:tc>
                <a:tc>
                  <a:txBody>
                    <a:bodyPr/>
                    <a:lstStyle/>
                    <a:p>
                      <a:r>
                        <a:rPr lang="en-US" dirty="0" smtClean="0"/>
                        <a:t>30</a:t>
                      </a:r>
                      <a:endParaRPr lang="en-US" dirty="0"/>
                    </a:p>
                  </a:txBody>
                  <a:tcPr/>
                </a:tc>
              </a:tr>
              <a:tr h="393540">
                <a:tc>
                  <a:txBody>
                    <a:bodyPr/>
                    <a:lstStyle/>
                    <a:p>
                      <a:r>
                        <a:rPr lang="en-US" dirty="0" smtClean="0">
                          <a:solidFill>
                            <a:srgbClr val="FF0000"/>
                          </a:solidFill>
                        </a:rPr>
                        <a:t>5</a:t>
                      </a:r>
                      <a:endParaRPr lang="en-US" dirty="0">
                        <a:solidFill>
                          <a:srgbClr val="FF0000"/>
                        </a:solidFill>
                      </a:endParaRPr>
                    </a:p>
                  </a:txBody>
                  <a:tcPr/>
                </a:tc>
                <a:tc>
                  <a:txBody>
                    <a:bodyPr/>
                    <a:lstStyle/>
                    <a:p>
                      <a:r>
                        <a:rPr lang="en-US" dirty="0" smtClean="0">
                          <a:solidFill>
                            <a:srgbClr val="FF0000"/>
                          </a:solidFill>
                        </a:rPr>
                        <a:t>25</a:t>
                      </a:r>
                      <a:endParaRPr lang="en-US" dirty="0">
                        <a:solidFill>
                          <a:srgbClr val="FF0000"/>
                        </a:solidFill>
                      </a:endParaRPr>
                    </a:p>
                  </a:txBody>
                  <a:tcPr/>
                </a:tc>
                <a:tc>
                  <a:txBody>
                    <a:bodyPr/>
                    <a:lstStyle/>
                    <a:p>
                      <a:endParaRPr lang="en-US" dirty="0"/>
                    </a:p>
                  </a:txBody>
                  <a:tcPr/>
                </a:tc>
              </a:tr>
              <a:tr h="393540">
                <a:tc>
                  <a:txBody>
                    <a:bodyPr/>
                    <a:lstStyle/>
                    <a:p>
                      <a:r>
                        <a:rPr lang="en-US" dirty="0" smtClean="0">
                          <a:solidFill>
                            <a:srgbClr val="FF0000"/>
                          </a:solidFill>
                        </a:rPr>
                        <a:t>6</a:t>
                      </a:r>
                      <a:endParaRPr lang="en-US" dirty="0">
                        <a:solidFill>
                          <a:srgbClr val="FF0000"/>
                        </a:solidFill>
                      </a:endParaRPr>
                    </a:p>
                  </a:txBody>
                  <a:tcPr/>
                </a:tc>
                <a:tc>
                  <a:txBody>
                    <a:bodyPr/>
                    <a:lstStyle/>
                    <a:p>
                      <a:r>
                        <a:rPr lang="en-US" dirty="0" smtClean="0">
                          <a:solidFill>
                            <a:srgbClr val="FF0000"/>
                          </a:solidFill>
                        </a:rPr>
                        <a:t>36</a:t>
                      </a:r>
                      <a:endParaRPr lang="en-US" dirty="0">
                        <a:solidFill>
                          <a:srgbClr val="FF0000"/>
                        </a:solidFill>
                      </a:endParaRPr>
                    </a:p>
                  </a:txBody>
                  <a:tcPr/>
                </a:tc>
                <a:tc>
                  <a:txBody>
                    <a:bodyPr/>
                    <a:lstStyle/>
                    <a:p>
                      <a:endParaRPr lang="en-US" dirty="0"/>
                    </a:p>
                  </a:txBody>
                  <a:tcPr/>
                </a:tc>
              </a:tr>
              <a:tr h="393540">
                <a:tc>
                  <a:txBody>
                    <a:bodyPr/>
                    <a:lstStyle/>
                    <a:p>
                      <a:r>
                        <a:rPr lang="en-US" dirty="0" smtClean="0">
                          <a:solidFill>
                            <a:srgbClr val="FF0000"/>
                          </a:solidFill>
                        </a:rPr>
                        <a:t>7</a:t>
                      </a:r>
                      <a:endParaRPr lang="en-US" dirty="0">
                        <a:solidFill>
                          <a:srgbClr val="FF0000"/>
                        </a:solidFill>
                      </a:endParaRPr>
                    </a:p>
                  </a:txBody>
                  <a:tcPr/>
                </a:tc>
                <a:tc>
                  <a:txBody>
                    <a:bodyPr/>
                    <a:lstStyle/>
                    <a:p>
                      <a:r>
                        <a:rPr lang="en-US" dirty="0" smtClean="0">
                          <a:solidFill>
                            <a:srgbClr val="FF0000"/>
                          </a:solidFill>
                        </a:rPr>
                        <a:t>49</a:t>
                      </a:r>
                      <a:endParaRPr lang="en-US" dirty="0">
                        <a:solidFill>
                          <a:srgbClr val="FF0000"/>
                        </a:solidFill>
                      </a:endParaRPr>
                    </a:p>
                  </a:txBody>
                  <a:tcPr/>
                </a:tc>
                <a:tc>
                  <a:txBody>
                    <a:bodyPr/>
                    <a:lstStyle/>
                    <a:p>
                      <a:endParaRPr lang="en-US" dirty="0"/>
                    </a:p>
                  </a:txBody>
                  <a:tcPr/>
                </a:tc>
              </a:tr>
              <a:tr h="393540">
                <a:tc>
                  <a:txBody>
                    <a:bodyPr/>
                    <a:lstStyle/>
                    <a:p>
                      <a:r>
                        <a:rPr lang="en-US" dirty="0" smtClean="0">
                          <a:solidFill>
                            <a:srgbClr val="FF0000"/>
                          </a:solidFill>
                        </a:rPr>
                        <a:t>8</a:t>
                      </a:r>
                      <a:endParaRPr lang="en-US" dirty="0">
                        <a:solidFill>
                          <a:srgbClr val="FF0000"/>
                        </a:solidFill>
                      </a:endParaRPr>
                    </a:p>
                  </a:txBody>
                  <a:tcPr/>
                </a:tc>
                <a:tc>
                  <a:txBody>
                    <a:bodyPr/>
                    <a:lstStyle/>
                    <a:p>
                      <a:r>
                        <a:rPr lang="en-US" dirty="0" smtClean="0">
                          <a:solidFill>
                            <a:srgbClr val="FF0000"/>
                          </a:solidFill>
                        </a:rPr>
                        <a:t>64</a:t>
                      </a:r>
                      <a:endParaRPr lang="en-US" dirty="0">
                        <a:solidFill>
                          <a:srgbClr val="FF0000"/>
                        </a:solidFill>
                      </a:endParaRPr>
                    </a:p>
                  </a:txBody>
                  <a:tcPr/>
                </a:tc>
                <a:tc>
                  <a:txBody>
                    <a:bodyPr/>
                    <a:lstStyle/>
                    <a:p>
                      <a:endParaRPr lang="en-US" dirty="0"/>
                    </a:p>
                  </a:txBody>
                  <a:tcPr/>
                </a:tc>
              </a:tr>
            </a:tbl>
          </a:graphicData>
        </a:graphic>
      </p:graphicFrame>
      <p:sp>
        <p:nvSpPr>
          <p:cNvPr id="3" name="TextBox 2"/>
          <p:cNvSpPr txBox="1"/>
          <p:nvPr/>
        </p:nvSpPr>
        <p:spPr>
          <a:xfrm>
            <a:off x="1250066" y="590309"/>
            <a:ext cx="9757458" cy="954107"/>
          </a:xfrm>
          <a:prstGeom prst="rect">
            <a:avLst/>
          </a:prstGeom>
          <a:noFill/>
        </p:spPr>
        <p:txBody>
          <a:bodyPr wrap="square" rtlCol="0">
            <a:spAutoFit/>
          </a:bodyPr>
          <a:lstStyle/>
          <a:p>
            <a:r>
              <a:rPr lang="en-US" sz="2800" dirty="0" smtClean="0"/>
              <a:t>You may notice that the number of objects in the bottom layer is a perfect square.  So you can easily generate values for this column.</a:t>
            </a:r>
            <a:endParaRPr lang="en-US" sz="2800" dirty="0"/>
          </a:p>
        </p:txBody>
      </p:sp>
    </p:spTree>
    <p:extLst>
      <p:ext uri="{BB962C8B-B14F-4D97-AF65-F5344CB8AC3E}">
        <p14:creationId xmlns:p14="http://schemas.microsoft.com/office/powerpoint/2010/main" val="4248252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21650151"/>
              </p:ext>
            </p:extLst>
          </p:nvPr>
        </p:nvGraphicFramePr>
        <p:xfrm>
          <a:off x="2154819" y="1678329"/>
          <a:ext cx="5972536" cy="4368634"/>
        </p:xfrm>
        <a:graphic>
          <a:graphicData uri="http://schemas.openxmlformats.org/drawingml/2006/table">
            <a:tbl>
              <a:tblPr firstRow="1" bandRow="1">
                <a:tableStyleId>{5C22544A-7EE6-4342-B048-85BDC9FD1C3A}</a:tableStyleId>
              </a:tblPr>
              <a:tblGrid>
                <a:gridCol w="1967696"/>
                <a:gridCol w="2338086"/>
                <a:gridCol w="1666754"/>
              </a:tblGrid>
              <a:tr h="674459">
                <a:tc>
                  <a:txBody>
                    <a:bodyPr/>
                    <a:lstStyle/>
                    <a:p>
                      <a:r>
                        <a:rPr lang="en-US" dirty="0" smtClean="0"/>
                        <a:t>Length</a:t>
                      </a:r>
                      <a:r>
                        <a:rPr lang="en-US" baseline="0" dirty="0" smtClean="0"/>
                        <a:t> of side at the bottom of the pyramid</a:t>
                      </a:r>
                    </a:p>
                    <a:p>
                      <a:endParaRPr lang="en-US" dirty="0"/>
                    </a:p>
                  </a:txBody>
                  <a:tcPr/>
                </a:tc>
                <a:tc>
                  <a:txBody>
                    <a:bodyPr/>
                    <a:lstStyle/>
                    <a:p>
                      <a:r>
                        <a:rPr lang="en-US" dirty="0" smtClean="0"/>
                        <a:t>Number of</a:t>
                      </a:r>
                      <a:r>
                        <a:rPr lang="en-US" baseline="0" dirty="0" smtClean="0"/>
                        <a:t> objects in bottom layer</a:t>
                      </a:r>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r>
                        <a:rPr lang="en-US" dirty="0" smtClean="0"/>
                        <a:t>9</a:t>
                      </a:r>
                      <a:endParaRPr lang="en-US" dirty="0"/>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r>
                        <a:rPr lang="en-US" dirty="0" smtClean="0"/>
                        <a:t>16</a:t>
                      </a:r>
                      <a:endParaRPr lang="en-US" dirty="0"/>
                    </a:p>
                  </a:txBody>
                  <a:tcPr/>
                </a:tc>
                <a:tc>
                  <a:txBody>
                    <a:bodyPr/>
                    <a:lstStyle/>
                    <a:p>
                      <a:r>
                        <a:rPr lang="en-US" dirty="0" smtClean="0"/>
                        <a:t>30</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25</a:t>
                      </a:r>
                      <a:endParaRPr lang="en-US" dirty="0">
                        <a:solidFill>
                          <a:schemeClr val="tx1"/>
                        </a:solidFill>
                      </a:endParaRPr>
                    </a:p>
                  </a:txBody>
                  <a:tcPr/>
                </a:tc>
                <a:tc>
                  <a:txBody>
                    <a:bodyPr/>
                    <a:lstStyle/>
                    <a:p>
                      <a:r>
                        <a:rPr lang="en-US" dirty="0" smtClean="0">
                          <a:solidFill>
                            <a:srgbClr val="FF0000"/>
                          </a:solidFill>
                        </a:rPr>
                        <a:t>30+25=55</a:t>
                      </a:r>
                      <a:endParaRPr lang="en-US" dirty="0">
                        <a:solidFill>
                          <a:srgbClr val="FF0000"/>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36</a:t>
                      </a:r>
                      <a:endParaRPr lang="en-US" dirty="0">
                        <a:solidFill>
                          <a:schemeClr val="tx1"/>
                        </a:solidFill>
                      </a:endParaRPr>
                    </a:p>
                  </a:txBody>
                  <a:tcPr/>
                </a:tc>
                <a:tc>
                  <a:txBody>
                    <a:bodyPr/>
                    <a:lstStyle/>
                    <a:p>
                      <a:endParaRPr lang="en-US" dirty="0"/>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49</a:t>
                      </a:r>
                      <a:endParaRPr lang="en-US" dirty="0">
                        <a:solidFill>
                          <a:schemeClr val="tx1"/>
                        </a:solidFill>
                      </a:endParaRPr>
                    </a:p>
                  </a:txBody>
                  <a:tcPr/>
                </a:tc>
                <a:tc>
                  <a:txBody>
                    <a:bodyPr/>
                    <a:lstStyle/>
                    <a:p>
                      <a:endParaRPr lang="en-US" dirty="0"/>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64</a:t>
                      </a:r>
                      <a:endParaRPr lang="en-US" dirty="0">
                        <a:solidFill>
                          <a:schemeClr val="tx1"/>
                        </a:solidFill>
                      </a:endParaRPr>
                    </a:p>
                  </a:txBody>
                  <a:tcPr/>
                </a:tc>
                <a:tc>
                  <a:txBody>
                    <a:bodyPr/>
                    <a:lstStyle/>
                    <a:p>
                      <a:endParaRPr lang="en-US" dirty="0"/>
                    </a:p>
                  </a:txBody>
                  <a:tcPr/>
                </a:tc>
              </a:tr>
            </a:tbl>
          </a:graphicData>
        </a:graphic>
      </p:graphicFrame>
      <p:sp>
        <p:nvSpPr>
          <p:cNvPr id="3" name="TextBox 2"/>
          <p:cNvSpPr txBox="1"/>
          <p:nvPr/>
        </p:nvSpPr>
        <p:spPr>
          <a:xfrm>
            <a:off x="1250066" y="590309"/>
            <a:ext cx="9757458" cy="954107"/>
          </a:xfrm>
          <a:prstGeom prst="rect">
            <a:avLst/>
          </a:prstGeom>
          <a:noFill/>
        </p:spPr>
        <p:txBody>
          <a:bodyPr wrap="square" rtlCol="0">
            <a:spAutoFit/>
          </a:bodyPr>
          <a:lstStyle/>
          <a:p>
            <a:r>
              <a:rPr lang="en-US" sz="2800" dirty="0" smtClean="0"/>
              <a:t>You may also notice that the total number of objects is the sum of the previous pyramid plus the number in the new bottom layer.</a:t>
            </a:r>
            <a:endParaRPr lang="en-US" sz="2800" dirty="0"/>
          </a:p>
        </p:txBody>
      </p:sp>
    </p:spTree>
    <p:extLst>
      <p:ext uri="{BB962C8B-B14F-4D97-AF65-F5344CB8AC3E}">
        <p14:creationId xmlns:p14="http://schemas.microsoft.com/office/powerpoint/2010/main" val="211224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58174013"/>
              </p:ext>
            </p:extLst>
          </p:nvPr>
        </p:nvGraphicFramePr>
        <p:xfrm>
          <a:off x="2154819" y="1678329"/>
          <a:ext cx="5972536" cy="4368634"/>
        </p:xfrm>
        <a:graphic>
          <a:graphicData uri="http://schemas.openxmlformats.org/drawingml/2006/table">
            <a:tbl>
              <a:tblPr firstRow="1" bandRow="1">
                <a:tableStyleId>{5C22544A-7EE6-4342-B048-85BDC9FD1C3A}</a:tableStyleId>
              </a:tblPr>
              <a:tblGrid>
                <a:gridCol w="1967696"/>
                <a:gridCol w="2338086"/>
                <a:gridCol w="1666754"/>
              </a:tblGrid>
              <a:tr h="674459">
                <a:tc>
                  <a:txBody>
                    <a:bodyPr/>
                    <a:lstStyle/>
                    <a:p>
                      <a:r>
                        <a:rPr lang="en-US" dirty="0" smtClean="0"/>
                        <a:t>Length</a:t>
                      </a:r>
                      <a:r>
                        <a:rPr lang="en-US" baseline="0" dirty="0" smtClean="0"/>
                        <a:t> of side at the bottom of the pyramid</a:t>
                      </a:r>
                    </a:p>
                    <a:p>
                      <a:endParaRPr lang="en-US" dirty="0"/>
                    </a:p>
                  </a:txBody>
                  <a:tcPr/>
                </a:tc>
                <a:tc>
                  <a:txBody>
                    <a:bodyPr/>
                    <a:lstStyle/>
                    <a:p>
                      <a:r>
                        <a:rPr lang="en-US" dirty="0" smtClean="0"/>
                        <a:t>Number of</a:t>
                      </a:r>
                      <a:r>
                        <a:rPr lang="en-US" baseline="0" dirty="0" smtClean="0"/>
                        <a:t> objects in bottom layer</a:t>
                      </a:r>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r>
                        <a:rPr lang="en-US" dirty="0" smtClean="0"/>
                        <a:t>9</a:t>
                      </a:r>
                      <a:endParaRPr lang="en-US" dirty="0"/>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r>
                        <a:rPr lang="en-US" dirty="0" smtClean="0"/>
                        <a:t>16</a:t>
                      </a:r>
                      <a:endParaRPr lang="en-US" dirty="0"/>
                    </a:p>
                  </a:txBody>
                  <a:tcPr/>
                </a:tc>
                <a:tc>
                  <a:txBody>
                    <a:bodyPr/>
                    <a:lstStyle/>
                    <a:p>
                      <a:r>
                        <a:rPr lang="en-US" dirty="0" smtClean="0"/>
                        <a:t>30</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25</a:t>
                      </a:r>
                      <a:endParaRPr lang="en-US" dirty="0">
                        <a:solidFill>
                          <a:schemeClr val="tx1"/>
                        </a:solidFill>
                      </a:endParaRPr>
                    </a:p>
                  </a:txBody>
                  <a:tcPr/>
                </a:tc>
                <a:tc>
                  <a:txBody>
                    <a:bodyPr/>
                    <a:lstStyle/>
                    <a:p>
                      <a:r>
                        <a:rPr lang="en-US" dirty="0" smtClean="0">
                          <a:solidFill>
                            <a:srgbClr val="FF0000"/>
                          </a:solidFill>
                        </a:rPr>
                        <a:t>55</a:t>
                      </a:r>
                      <a:endParaRPr lang="en-US" dirty="0">
                        <a:solidFill>
                          <a:srgbClr val="FF0000"/>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36</a:t>
                      </a:r>
                      <a:endParaRPr lang="en-US" dirty="0">
                        <a:solidFill>
                          <a:schemeClr val="tx1"/>
                        </a:solidFill>
                      </a:endParaRPr>
                    </a:p>
                  </a:txBody>
                  <a:tcPr/>
                </a:tc>
                <a:tc>
                  <a:txBody>
                    <a:bodyPr/>
                    <a:lstStyle/>
                    <a:p>
                      <a:r>
                        <a:rPr lang="en-US" dirty="0" smtClean="0">
                          <a:solidFill>
                            <a:srgbClr val="FF0000"/>
                          </a:solidFill>
                        </a:rPr>
                        <a:t>91</a:t>
                      </a:r>
                      <a:endParaRPr lang="en-US" dirty="0">
                        <a:solidFill>
                          <a:srgbClr val="FF0000"/>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49</a:t>
                      </a:r>
                      <a:endParaRPr lang="en-US" dirty="0">
                        <a:solidFill>
                          <a:schemeClr val="tx1"/>
                        </a:solidFill>
                      </a:endParaRPr>
                    </a:p>
                  </a:txBody>
                  <a:tcPr/>
                </a:tc>
                <a:tc>
                  <a:txBody>
                    <a:bodyPr/>
                    <a:lstStyle/>
                    <a:p>
                      <a:r>
                        <a:rPr lang="en-US" dirty="0" smtClean="0">
                          <a:solidFill>
                            <a:srgbClr val="FF0000"/>
                          </a:solidFill>
                        </a:rPr>
                        <a:t>140</a:t>
                      </a:r>
                      <a:endParaRPr lang="en-US" dirty="0">
                        <a:solidFill>
                          <a:srgbClr val="FF0000"/>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64</a:t>
                      </a:r>
                      <a:endParaRPr lang="en-US" dirty="0">
                        <a:solidFill>
                          <a:schemeClr val="tx1"/>
                        </a:solidFill>
                      </a:endParaRPr>
                    </a:p>
                  </a:txBody>
                  <a:tcPr/>
                </a:tc>
                <a:tc>
                  <a:txBody>
                    <a:bodyPr/>
                    <a:lstStyle/>
                    <a:p>
                      <a:r>
                        <a:rPr lang="en-US" dirty="0" smtClean="0">
                          <a:solidFill>
                            <a:srgbClr val="FF0000"/>
                          </a:solidFill>
                        </a:rPr>
                        <a:t>204</a:t>
                      </a:r>
                      <a:endParaRPr lang="en-US" dirty="0">
                        <a:solidFill>
                          <a:srgbClr val="FF0000"/>
                        </a:solidFill>
                      </a:endParaRPr>
                    </a:p>
                  </a:txBody>
                  <a:tcPr/>
                </a:tc>
              </a:tr>
            </a:tbl>
          </a:graphicData>
        </a:graphic>
      </p:graphicFrame>
      <p:sp>
        <p:nvSpPr>
          <p:cNvPr id="3" name="TextBox 2"/>
          <p:cNvSpPr txBox="1"/>
          <p:nvPr/>
        </p:nvSpPr>
        <p:spPr>
          <a:xfrm>
            <a:off x="1180618" y="300942"/>
            <a:ext cx="9757458" cy="1384995"/>
          </a:xfrm>
          <a:prstGeom prst="rect">
            <a:avLst/>
          </a:prstGeom>
          <a:noFill/>
        </p:spPr>
        <p:txBody>
          <a:bodyPr wrap="square" rtlCol="0">
            <a:spAutoFit/>
          </a:bodyPr>
          <a:lstStyle/>
          <a:p>
            <a:r>
              <a:rPr lang="en-US" sz="2800" dirty="0" smtClean="0"/>
              <a:t>Finding a recursive formula helps to generate new values without a physical model.  Recursive computations are risky because errors propagate to all subsequent answers. So be careful!!!</a:t>
            </a:r>
            <a:endParaRPr lang="en-US" sz="2800" dirty="0"/>
          </a:p>
        </p:txBody>
      </p:sp>
    </p:spTree>
    <p:extLst>
      <p:ext uri="{BB962C8B-B14F-4D97-AF65-F5344CB8AC3E}">
        <p14:creationId xmlns:p14="http://schemas.microsoft.com/office/powerpoint/2010/main" val="1289500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32963419"/>
              </p:ext>
            </p:extLst>
          </p:nvPr>
        </p:nvGraphicFramePr>
        <p:xfrm>
          <a:off x="2166394" y="1875099"/>
          <a:ext cx="3634450" cy="4368634"/>
        </p:xfrm>
        <a:graphic>
          <a:graphicData uri="http://schemas.openxmlformats.org/drawingml/2006/table">
            <a:tbl>
              <a:tblPr firstRow="1" bandRow="1">
                <a:tableStyleId>{5C22544A-7EE6-4342-B048-85BDC9FD1C3A}</a:tableStyleId>
              </a:tblPr>
              <a:tblGrid>
                <a:gridCol w="1967696"/>
                <a:gridCol w="1666754"/>
              </a:tblGrid>
              <a:tr h="674459">
                <a:tc>
                  <a:txBody>
                    <a:bodyPr/>
                    <a:lstStyle/>
                    <a:p>
                      <a:r>
                        <a:rPr lang="en-US" dirty="0" smtClean="0"/>
                        <a:t>Length</a:t>
                      </a:r>
                      <a:r>
                        <a:rPr lang="en-US" baseline="0" dirty="0" smtClean="0"/>
                        <a:t> of side at the bottom of the pyramid</a:t>
                      </a:r>
                    </a:p>
                    <a:p>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r>
                        <a:rPr lang="en-US" dirty="0" smtClean="0"/>
                        <a:t>30</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55</a:t>
                      </a:r>
                      <a:endParaRPr lang="en-US" dirty="0">
                        <a:solidFill>
                          <a:schemeClr val="tx1"/>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91</a:t>
                      </a:r>
                      <a:endParaRPr lang="en-US" dirty="0">
                        <a:solidFill>
                          <a:schemeClr val="tx1"/>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140</a:t>
                      </a:r>
                      <a:endParaRPr lang="en-US" dirty="0">
                        <a:solidFill>
                          <a:schemeClr val="tx1"/>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204</a:t>
                      </a:r>
                      <a:endParaRPr lang="en-US" dirty="0">
                        <a:solidFill>
                          <a:schemeClr val="tx1"/>
                        </a:solidFill>
                      </a:endParaRPr>
                    </a:p>
                  </a:txBody>
                  <a:tcPr/>
                </a:tc>
              </a:tr>
            </a:tbl>
          </a:graphicData>
        </a:graphic>
      </p:graphicFrame>
      <p:sp>
        <p:nvSpPr>
          <p:cNvPr id="3" name="TextBox 2"/>
          <p:cNvSpPr txBox="1"/>
          <p:nvPr/>
        </p:nvSpPr>
        <p:spPr>
          <a:xfrm>
            <a:off x="1215342" y="173621"/>
            <a:ext cx="9757458" cy="1384995"/>
          </a:xfrm>
          <a:prstGeom prst="rect">
            <a:avLst/>
          </a:prstGeom>
          <a:noFill/>
        </p:spPr>
        <p:txBody>
          <a:bodyPr wrap="square" rtlCol="0">
            <a:spAutoFit/>
          </a:bodyPr>
          <a:lstStyle/>
          <a:p>
            <a:r>
              <a:rPr lang="en-US" sz="2800" dirty="0" smtClean="0"/>
              <a:t>The ultimate goal is to find an explicit formula that takes the length of the side at the bottom of the pyramid as the input and gives the total number of objects as the output.</a:t>
            </a:r>
            <a:endParaRPr lang="en-US" sz="2800" dirty="0"/>
          </a:p>
        </p:txBody>
      </p:sp>
    </p:spTree>
    <p:extLst>
      <p:ext uri="{BB962C8B-B14F-4D97-AF65-F5344CB8AC3E}">
        <p14:creationId xmlns:p14="http://schemas.microsoft.com/office/powerpoint/2010/main" val="2305810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35118739"/>
              </p:ext>
            </p:extLst>
          </p:nvPr>
        </p:nvGraphicFramePr>
        <p:xfrm>
          <a:off x="2166394" y="1875099"/>
          <a:ext cx="3634450" cy="3854373"/>
        </p:xfrm>
        <a:graphic>
          <a:graphicData uri="http://schemas.openxmlformats.org/drawingml/2006/table">
            <a:tbl>
              <a:tblPr firstRow="1" bandRow="1">
                <a:tableStyleId>{5C22544A-7EE6-4342-B048-85BDC9FD1C3A}</a:tableStyleId>
              </a:tblPr>
              <a:tblGrid>
                <a:gridCol w="1967696"/>
                <a:gridCol w="1666754"/>
              </a:tblGrid>
              <a:tr h="674459">
                <a:tc>
                  <a:txBody>
                    <a:bodyPr/>
                    <a:lstStyle/>
                    <a:p>
                      <a:r>
                        <a:rPr lang="en-US" dirty="0" smtClean="0"/>
                        <a:t>Index</a:t>
                      </a:r>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r>
                        <a:rPr lang="en-US" dirty="0" smtClean="0"/>
                        <a:t>30</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55</a:t>
                      </a:r>
                      <a:endParaRPr lang="en-US" dirty="0">
                        <a:solidFill>
                          <a:schemeClr val="tx1"/>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91</a:t>
                      </a:r>
                      <a:endParaRPr lang="en-US" dirty="0">
                        <a:solidFill>
                          <a:schemeClr val="tx1"/>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140</a:t>
                      </a:r>
                      <a:endParaRPr lang="en-US" dirty="0">
                        <a:solidFill>
                          <a:schemeClr val="tx1"/>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204</a:t>
                      </a:r>
                      <a:endParaRPr lang="en-US" dirty="0">
                        <a:solidFill>
                          <a:schemeClr val="tx1"/>
                        </a:solidFill>
                      </a:endParaRPr>
                    </a:p>
                  </a:txBody>
                  <a:tcPr/>
                </a:tc>
              </a:tr>
            </a:tbl>
          </a:graphicData>
        </a:graphic>
      </p:graphicFrame>
      <p:sp>
        <p:nvSpPr>
          <p:cNvPr id="3" name="TextBox 2"/>
          <p:cNvSpPr txBox="1"/>
          <p:nvPr/>
        </p:nvSpPr>
        <p:spPr>
          <a:xfrm>
            <a:off x="1215342" y="173621"/>
            <a:ext cx="9757458" cy="1384995"/>
          </a:xfrm>
          <a:prstGeom prst="rect">
            <a:avLst/>
          </a:prstGeom>
          <a:noFill/>
        </p:spPr>
        <p:txBody>
          <a:bodyPr wrap="square" rtlCol="0">
            <a:spAutoFit/>
          </a:bodyPr>
          <a:lstStyle/>
          <a:p>
            <a:r>
              <a:rPr lang="en-US" sz="2800" dirty="0" smtClean="0"/>
              <a:t>I am going to rename the first column and just call it the index.  That is a traditional name for input that takes on natural number values.</a:t>
            </a:r>
            <a:endParaRPr lang="en-US" sz="2800" dirty="0"/>
          </a:p>
        </p:txBody>
      </p:sp>
    </p:spTree>
    <p:extLst>
      <p:ext uri="{BB962C8B-B14F-4D97-AF65-F5344CB8AC3E}">
        <p14:creationId xmlns:p14="http://schemas.microsoft.com/office/powerpoint/2010/main" val="161464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35118739"/>
              </p:ext>
            </p:extLst>
          </p:nvPr>
        </p:nvGraphicFramePr>
        <p:xfrm>
          <a:off x="2166394" y="1875099"/>
          <a:ext cx="3634450" cy="3854373"/>
        </p:xfrm>
        <a:graphic>
          <a:graphicData uri="http://schemas.openxmlformats.org/drawingml/2006/table">
            <a:tbl>
              <a:tblPr firstRow="1" bandRow="1">
                <a:tableStyleId>{5C22544A-7EE6-4342-B048-85BDC9FD1C3A}</a:tableStyleId>
              </a:tblPr>
              <a:tblGrid>
                <a:gridCol w="1967696"/>
                <a:gridCol w="1666754"/>
              </a:tblGrid>
              <a:tr h="674459">
                <a:tc>
                  <a:txBody>
                    <a:bodyPr/>
                    <a:lstStyle/>
                    <a:p>
                      <a:r>
                        <a:rPr lang="en-US" dirty="0" smtClean="0"/>
                        <a:t>Index</a:t>
                      </a:r>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r>
                        <a:rPr lang="en-US" dirty="0" smtClean="0"/>
                        <a:t>30</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55</a:t>
                      </a:r>
                      <a:endParaRPr lang="en-US" dirty="0">
                        <a:solidFill>
                          <a:schemeClr val="tx1"/>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91</a:t>
                      </a:r>
                      <a:endParaRPr lang="en-US" dirty="0">
                        <a:solidFill>
                          <a:schemeClr val="tx1"/>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140</a:t>
                      </a:r>
                      <a:endParaRPr lang="en-US" dirty="0">
                        <a:solidFill>
                          <a:schemeClr val="tx1"/>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204</a:t>
                      </a:r>
                      <a:endParaRPr lang="en-US" dirty="0">
                        <a:solidFill>
                          <a:schemeClr val="tx1"/>
                        </a:solidFill>
                      </a:endParaRPr>
                    </a:p>
                  </a:txBody>
                  <a:tcPr/>
                </a:tc>
              </a:tr>
            </a:tbl>
          </a:graphicData>
        </a:graphic>
      </p:graphicFrame>
      <p:sp>
        <p:nvSpPr>
          <p:cNvPr id="3" name="TextBox 2"/>
          <p:cNvSpPr txBox="1"/>
          <p:nvPr/>
        </p:nvSpPr>
        <p:spPr>
          <a:xfrm>
            <a:off x="1215342" y="173621"/>
            <a:ext cx="9757458" cy="954107"/>
          </a:xfrm>
          <a:prstGeom prst="rect">
            <a:avLst/>
          </a:prstGeom>
          <a:noFill/>
        </p:spPr>
        <p:txBody>
          <a:bodyPr wrap="square" rtlCol="0">
            <a:spAutoFit/>
          </a:bodyPr>
          <a:lstStyle/>
          <a:p>
            <a:r>
              <a:rPr lang="en-US" sz="2800" dirty="0" smtClean="0"/>
              <a:t>The goal is a computation that would take an index value and produce the corresponding output value.  </a:t>
            </a:r>
            <a:endParaRPr lang="en-US" sz="2800" dirty="0"/>
          </a:p>
        </p:txBody>
      </p:sp>
      <p:sp>
        <p:nvSpPr>
          <p:cNvPr id="4" name="Down Arrow Callout 3"/>
          <p:cNvSpPr/>
          <p:nvPr/>
        </p:nvSpPr>
        <p:spPr>
          <a:xfrm>
            <a:off x="6933235" y="3090441"/>
            <a:ext cx="3078866" cy="2118167"/>
          </a:xfrm>
          <a:prstGeom prst="downArrowCallou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8356920" y="2069073"/>
            <a:ext cx="231493" cy="97840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212237" y="1225766"/>
            <a:ext cx="520861" cy="923330"/>
          </a:xfrm>
          <a:prstGeom prst="rect">
            <a:avLst/>
          </a:prstGeom>
          <a:noFill/>
        </p:spPr>
        <p:txBody>
          <a:bodyPr wrap="square" rtlCol="0">
            <a:spAutoFit/>
          </a:bodyPr>
          <a:lstStyle/>
          <a:p>
            <a:r>
              <a:rPr lang="en-US" sz="5400" dirty="0" smtClean="0"/>
              <a:t>3</a:t>
            </a:r>
            <a:endParaRPr lang="en-US" sz="5400" dirty="0"/>
          </a:p>
        </p:txBody>
      </p:sp>
      <p:sp>
        <p:nvSpPr>
          <p:cNvPr id="9" name="TextBox 8"/>
          <p:cNvSpPr txBox="1"/>
          <p:nvPr/>
        </p:nvSpPr>
        <p:spPr>
          <a:xfrm>
            <a:off x="8183300" y="5208608"/>
            <a:ext cx="1157470" cy="923330"/>
          </a:xfrm>
          <a:prstGeom prst="rect">
            <a:avLst/>
          </a:prstGeom>
          <a:noFill/>
        </p:spPr>
        <p:txBody>
          <a:bodyPr wrap="square" rtlCol="0">
            <a:spAutoFit/>
          </a:bodyPr>
          <a:lstStyle/>
          <a:p>
            <a:r>
              <a:rPr lang="en-US" sz="5400" dirty="0" smtClean="0"/>
              <a:t>14</a:t>
            </a:r>
            <a:endParaRPr lang="en-US" sz="5400" dirty="0"/>
          </a:p>
        </p:txBody>
      </p:sp>
      <p:sp>
        <p:nvSpPr>
          <p:cNvPr id="10" name="Cloud Callout 9"/>
          <p:cNvSpPr/>
          <p:nvPr/>
        </p:nvSpPr>
        <p:spPr>
          <a:xfrm>
            <a:off x="7153154" y="3047480"/>
            <a:ext cx="2627453" cy="1524519"/>
          </a:xfrm>
          <a:prstGeom prst="cloudCallout">
            <a:avLst>
              <a:gd name="adj1" fmla="val -12711"/>
              <a:gd name="adj2" fmla="val 3344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29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35118739"/>
              </p:ext>
            </p:extLst>
          </p:nvPr>
        </p:nvGraphicFramePr>
        <p:xfrm>
          <a:off x="2166394" y="1875099"/>
          <a:ext cx="3634450" cy="3854373"/>
        </p:xfrm>
        <a:graphic>
          <a:graphicData uri="http://schemas.openxmlformats.org/drawingml/2006/table">
            <a:tbl>
              <a:tblPr firstRow="1" bandRow="1">
                <a:tableStyleId>{5C22544A-7EE6-4342-B048-85BDC9FD1C3A}</a:tableStyleId>
              </a:tblPr>
              <a:tblGrid>
                <a:gridCol w="1967696"/>
                <a:gridCol w="1666754"/>
              </a:tblGrid>
              <a:tr h="674459">
                <a:tc>
                  <a:txBody>
                    <a:bodyPr/>
                    <a:lstStyle/>
                    <a:p>
                      <a:r>
                        <a:rPr lang="en-US" dirty="0" smtClean="0"/>
                        <a:t>Index</a:t>
                      </a:r>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r>
                        <a:rPr lang="en-US" dirty="0" smtClean="0"/>
                        <a:t>30</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55</a:t>
                      </a:r>
                      <a:endParaRPr lang="en-US" dirty="0">
                        <a:solidFill>
                          <a:schemeClr val="tx1"/>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91</a:t>
                      </a:r>
                      <a:endParaRPr lang="en-US" dirty="0">
                        <a:solidFill>
                          <a:schemeClr val="tx1"/>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140</a:t>
                      </a:r>
                      <a:endParaRPr lang="en-US" dirty="0">
                        <a:solidFill>
                          <a:schemeClr val="tx1"/>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204</a:t>
                      </a:r>
                      <a:endParaRPr lang="en-US" dirty="0">
                        <a:solidFill>
                          <a:schemeClr val="tx1"/>
                        </a:solidFill>
                      </a:endParaRPr>
                    </a:p>
                  </a:txBody>
                  <a:tcPr/>
                </a:tc>
              </a:tr>
            </a:tbl>
          </a:graphicData>
        </a:graphic>
      </p:graphicFrame>
      <p:sp>
        <p:nvSpPr>
          <p:cNvPr id="3" name="TextBox 2"/>
          <p:cNvSpPr txBox="1"/>
          <p:nvPr/>
        </p:nvSpPr>
        <p:spPr>
          <a:xfrm>
            <a:off x="1215342" y="173621"/>
            <a:ext cx="9757458" cy="954107"/>
          </a:xfrm>
          <a:prstGeom prst="rect">
            <a:avLst/>
          </a:prstGeom>
          <a:noFill/>
        </p:spPr>
        <p:txBody>
          <a:bodyPr wrap="square" rtlCol="0">
            <a:spAutoFit/>
          </a:bodyPr>
          <a:lstStyle/>
          <a:p>
            <a:r>
              <a:rPr lang="en-US" sz="2800" dirty="0" smtClean="0"/>
              <a:t>The computation would of course have to work for all values that have been observed so far.  </a:t>
            </a:r>
            <a:endParaRPr lang="en-US" sz="2800" dirty="0"/>
          </a:p>
        </p:txBody>
      </p:sp>
      <p:grpSp>
        <p:nvGrpSpPr>
          <p:cNvPr id="5" name="Group 4"/>
          <p:cNvGrpSpPr/>
          <p:nvPr/>
        </p:nvGrpSpPr>
        <p:grpSpPr>
          <a:xfrm>
            <a:off x="6933235" y="1225766"/>
            <a:ext cx="3078866" cy="4906172"/>
            <a:chOff x="6933235" y="1225766"/>
            <a:chExt cx="3078866" cy="4906172"/>
          </a:xfrm>
        </p:grpSpPr>
        <p:sp>
          <p:nvSpPr>
            <p:cNvPr id="4" name="Down Arrow Callout 3"/>
            <p:cNvSpPr/>
            <p:nvPr/>
          </p:nvSpPr>
          <p:spPr>
            <a:xfrm>
              <a:off x="6933235" y="3090441"/>
              <a:ext cx="3078866" cy="2118167"/>
            </a:xfrm>
            <a:prstGeom prst="downArrowCallou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8356920" y="2069073"/>
              <a:ext cx="231493" cy="97840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212237" y="1225766"/>
              <a:ext cx="520861" cy="923330"/>
            </a:xfrm>
            <a:prstGeom prst="rect">
              <a:avLst/>
            </a:prstGeom>
            <a:noFill/>
          </p:spPr>
          <p:txBody>
            <a:bodyPr wrap="square" rtlCol="0">
              <a:spAutoFit/>
            </a:bodyPr>
            <a:lstStyle/>
            <a:p>
              <a:r>
                <a:rPr lang="en-US" sz="5400" dirty="0"/>
                <a:t>4</a:t>
              </a:r>
            </a:p>
          </p:txBody>
        </p:sp>
        <p:sp>
          <p:nvSpPr>
            <p:cNvPr id="9" name="TextBox 8"/>
            <p:cNvSpPr txBox="1"/>
            <p:nvPr/>
          </p:nvSpPr>
          <p:spPr>
            <a:xfrm>
              <a:off x="8183300" y="5208608"/>
              <a:ext cx="1157470" cy="923330"/>
            </a:xfrm>
            <a:prstGeom prst="rect">
              <a:avLst/>
            </a:prstGeom>
            <a:noFill/>
          </p:spPr>
          <p:txBody>
            <a:bodyPr wrap="square" rtlCol="0">
              <a:spAutoFit/>
            </a:bodyPr>
            <a:lstStyle/>
            <a:p>
              <a:r>
                <a:rPr lang="en-US" sz="5400" dirty="0" smtClean="0"/>
                <a:t>30</a:t>
              </a:r>
              <a:endParaRPr lang="en-US" sz="5400" dirty="0"/>
            </a:p>
          </p:txBody>
        </p:sp>
      </p:grpSp>
      <p:sp>
        <p:nvSpPr>
          <p:cNvPr id="10" name="Cloud Callout 9"/>
          <p:cNvSpPr/>
          <p:nvPr/>
        </p:nvSpPr>
        <p:spPr>
          <a:xfrm>
            <a:off x="7153154" y="3047480"/>
            <a:ext cx="2627453" cy="1524519"/>
          </a:xfrm>
          <a:prstGeom prst="cloudCallout">
            <a:avLst>
              <a:gd name="adj1" fmla="val -12711"/>
              <a:gd name="adj2" fmla="val 3344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041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35118739"/>
              </p:ext>
            </p:extLst>
          </p:nvPr>
        </p:nvGraphicFramePr>
        <p:xfrm>
          <a:off x="2166394" y="1875099"/>
          <a:ext cx="3634450" cy="3854373"/>
        </p:xfrm>
        <a:graphic>
          <a:graphicData uri="http://schemas.openxmlformats.org/drawingml/2006/table">
            <a:tbl>
              <a:tblPr firstRow="1" bandRow="1">
                <a:tableStyleId>{5C22544A-7EE6-4342-B048-85BDC9FD1C3A}</a:tableStyleId>
              </a:tblPr>
              <a:tblGrid>
                <a:gridCol w="1967696"/>
                <a:gridCol w="1666754"/>
              </a:tblGrid>
              <a:tr h="674459">
                <a:tc>
                  <a:txBody>
                    <a:bodyPr/>
                    <a:lstStyle/>
                    <a:p>
                      <a:r>
                        <a:rPr lang="en-US" dirty="0" smtClean="0"/>
                        <a:t>Index</a:t>
                      </a:r>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r>
                        <a:rPr lang="en-US" dirty="0" smtClean="0"/>
                        <a:t>30</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55</a:t>
                      </a:r>
                      <a:endParaRPr lang="en-US" dirty="0">
                        <a:solidFill>
                          <a:schemeClr val="tx1"/>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91</a:t>
                      </a:r>
                      <a:endParaRPr lang="en-US" dirty="0">
                        <a:solidFill>
                          <a:schemeClr val="tx1"/>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140</a:t>
                      </a:r>
                      <a:endParaRPr lang="en-US" dirty="0">
                        <a:solidFill>
                          <a:schemeClr val="tx1"/>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204</a:t>
                      </a:r>
                      <a:endParaRPr lang="en-US" dirty="0">
                        <a:solidFill>
                          <a:schemeClr val="tx1"/>
                        </a:solidFill>
                      </a:endParaRPr>
                    </a:p>
                  </a:txBody>
                  <a:tcPr/>
                </a:tc>
              </a:tr>
            </a:tbl>
          </a:graphicData>
        </a:graphic>
      </p:graphicFrame>
      <p:sp>
        <p:nvSpPr>
          <p:cNvPr id="3" name="TextBox 2"/>
          <p:cNvSpPr txBox="1"/>
          <p:nvPr/>
        </p:nvSpPr>
        <p:spPr>
          <a:xfrm>
            <a:off x="1215342" y="173621"/>
            <a:ext cx="9757458" cy="1384995"/>
          </a:xfrm>
          <a:prstGeom prst="rect">
            <a:avLst/>
          </a:prstGeom>
          <a:noFill/>
        </p:spPr>
        <p:txBody>
          <a:bodyPr wrap="square" rtlCol="0">
            <a:spAutoFit/>
          </a:bodyPr>
          <a:lstStyle/>
          <a:p>
            <a:r>
              <a:rPr lang="en-US" sz="2800" dirty="0" smtClean="0"/>
              <a:t>Sometimes you can just examine the input/output table and figure out what the explicit formula should be.  This is something mathematicians like to puzzle about.  It is fun to figure them out.</a:t>
            </a:r>
            <a:endParaRPr lang="en-US" sz="2800" dirty="0"/>
          </a:p>
        </p:txBody>
      </p:sp>
      <p:grpSp>
        <p:nvGrpSpPr>
          <p:cNvPr id="5" name="Group 4"/>
          <p:cNvGrpSpPr/>
          <p:nvPr/>
        </p:nvGrpSpPr>
        <p:grpSpPr>
          <a:xfrm>
            <a:off x="7014258" y="1558616"/>
            <a:ext cx="3078866" cy="4906172"/>
            <a:chOff x="6933235" y="1225766"/>
            <a:chExt cx="3078866" cy="4906172"/>
          </a:xfrm>
        </p:grpSpPr>
        <p:sp>
          <p:nvSpPr>
            <p:cNvPr id="6" name="Down Arrow Callout 5"/>
            <p:cNvSpPr/>
            <p:nvPr/>
          </p:nvSpPr>
          <p:spPr>
            <a:xfrm>
              <a:off x="6933235" y="3090441"/>
              <a:ext cx="3078866" cy="2118167"/>
            </a:xfrm>
            <a:prstGeom prst="downArrowCallou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8356920" y="2069073"/>
              <a:ext cx="231493" cy="97840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212237" y="1225766"/>
              <a:ext cx="520861" cy="923330"/>
            </a:xfrm>
            <a:prstGeom prst="rect">
              <a:avLst/>
            </a:prstGeom>
            <a:noFill/>
          </p:spPr>
          <p:txBody>
            <a:bodyPr wrap="square" rtlCol="0">
              <a:spAutoFit/>
            </a:bodyPr>
            <a:lstStyle/>
            <a:p>
              <a:r>
                <a:rPr lang="en-US" sz="5400" dirty="0"/>
                <a:t>4</a:t>
              </a:r>
            </a:p>
          </p:txBody>
        </p:sp>
        <p:sp>
          <p:nvSpPr>
            <p:cNvPr id="9" name="TextBox 8"/>
            <p:cNvSpPr txBox="1"/>
            <p:nvPr/>
          </p:nvSpPr>
          <p:spPr>
            <a:xfrm>
              <a:off x="8183300" y="5208608"/>
              <a:ext cx="1157470" cy="923330"/>
            </a:xfrm>
            <a:prstGeom prst="rect">
              <a:avLst/>
            </a:prstGeom>
            <a:noFill/>
          </p:spPr>
          <p:txBody>
            <a:bodyPr wrap="square" rtlCol="0">
              <a:spAutoFit/>
            </a:bodyPr>
            <a:lstStyle/>
            <a:p>
              <a:r>
                <a:rPr lang="en-US" sz="5400" dirty="0" smtClean="0"/>
                <a:t>30</a:t>
              </a:r>
              <a:endParaRPr lang="en-US" sz="5400" dirty="0"/>
            </a:p>
          </p:txBody>
        </p:sp>
      </p:grpSp>
      <mc:AlternateContent xmlns:mc="http://schemas.openxmlformats.org/markup-compatibility/2006" xmlns:a14="http://schemas.microsoft.com/office/drawing/2010/main">
        <mc:Choice Requires="a14">
          <p:sp>
            <p:nvSpPr>
              <p:cNvPr id="11" name="TextBox 10"/>
              <p:cNvSpPr txBox="1"/>
              <p:nvPr/>
            </p:nvSpPr>
            <p:spPr>
              <a:xfrm>
                <a:off x="7204330" y="3676783"/>
                <a:ext cx="2467226" cy="9130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𝑛</m:t>
                          </m:r>
                          <m:r>
                            <a:rPr lang="en-US" sz="2800" b="0" i="1" smtClean="0">
                              <a:latin typeface="Cambria Math" panose="02040503050406030204" pitchFamily="18" charset="0"/>
                            </a:rPr>
                            <m:t>(2</m:t>
                          </m:r>
                          <m:r>
                            <a:rPr lang="en-US" sz="2800" b="0" i="1" smtClean="0">
                              <a:latin typeface="Cambria Math" panose="02040503050406030204" pitchFamily="18" charset="0"/>
                            </a:rPr>
                            <m:t>𝑛</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+1)</m:t>
                          </m:r>
                        </m:num>
                        <m:den>
                          <m:r>
                            <a:rPr lang="en-US" sz="2800" b="0" i="1" smtClean="0">
                              <a:latin typeface="Cambria Math" panose="02040503050406030204" pitchFamily="18" charset="0"/>
                            </a:rPr>
                            <m:t>6</m:t>
                          </m:r>
                        </m:den>
                      </m:f>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204330" y="3676783"/>
                <a:ext cx="2467226" cy="913007"/>
              </a:xfrm>
              <a:prstGeom prst="rect">
                <a:avLst/>
              </a:prstGeom>
              <a:blipFill rotWithShape="0">
                <a:blip r:embed="rId2"/>
                <a:stretch>
                  <a:fillRect r="-11358"/>
                </a:stretch>
              </a:blipFill>
            </p:spPr>
            <p:txBody>
              <a:bodyPr/>
              <a:lstStyle/>
              <a:p>
                <a:r>
                  <a:rPr lang="en-US">
                    <a:noFill/>
                  </a:rPr>
                  <a:t> </a:t>
                </a:r>
              </a:p>
            </p:txBody>
          </p:sp>
        </mc:Fallback>
      </mc:AlternateContent>
    </p:spTree>
    <p:extLst>
      <p:ext uri="{BB962C8B-B14F-4D97-AF65-F5344CB8AC3E}">
        <p14:creationId xmlns:p14="http://schemas.microsoft.com/office/powerpoint/2010/main" val="87773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8029" y="1077686"/>
            <a:ext cx="8273142" cy="4401205"/>
          </a:xfrm>
          <a:prstGeom prst="rect">
            <a:avLst/>
          </a:prstGeom>
          <a:noFill/>
        </p:spPr>
        <p:txBody>
          <a:bodyPr wrap="square" rtlCol="0">
            <a:spAutoFit/>
          </a:bodyPr>
          <a:lstStyle/>
          <a:p>
            <a:r>
              <a:rPr lang="en-US" sz="4000" dirty="0" smtClean="0"/>
              <a:t>An Explicit formula for a problem allows direct computation of the answer from an input value.  </a:t>
            </a:r>
          </a:p>
          <a:p>
            <a:endParaRPr lang="en-US" sz="4000" dirty="0" smtClean="0"/>
          </a:p>
          <a:p>
            <a:r>
              <a:rPr lang="en-US" sz="4000" dirty="0" smtClean="0"/>
              <a:t>A </a:t>
            </a:r>
            <a:r>
              <a:rPr lang="en-US" sz="4000" dirty="0"/>
              <a:t>R</a:t>
            </a:r>
            <a:r>
              <a:rPr lang="en-US" sz="4000" dirty="0" smtClean="0"/>
              <a:t>ecursive formula requires computing answers to previous cases to find the answer to the desired case. </a:t>
            </a:r>
            <a:endParaRPr lang="en-US" sz="4000" dirty="0"/>
          </a:p>
        </p:txBody>
      </p:sp>
    </p:spTree>
    <p:extLst>
      <p:ext uri="{BB962C8B-B14F-4D97-AF65-F5344CB8AC3E}">
        <p14:creationId xmlns:p14="http://schemas.microsoft.com/office/powerpoint/2010/main" val="1976381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1721" y="474562"/>
            <a:ext cx="9919504" cy="1200329"/>
          </a:xfrm>
          <a:prstGeom prst="rect">
            <a:avLst/>
          </a:prstGeom>
          <a:noFill/>
        </p:spPr>
        <p:txBody>
          <a:bodyPr wrap="square" rtlCol="0">
            <a:spAutoFit/>
          </a:bodyPr>
          <a:lstStyle/>
          <a:p>
            <a:r>
              <a:rPr lang="en-US" sz="3600" dirty="0" smtClean="0"/>
              <a:t>The formula should be tested against the available observations to see if it works.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2434090057"/>
              </p:ext>
            </p:extLst>
          </p:nvPr>
        </p:nvGraphicFramePr>
        <p:xfrm>
          <a:off x="1680257" y="1886674"/>
          <a:ext cx="4222832" cy="3854373"/>
        </p:xfrm>
        <a:graphic>
          <a:graphicData uri="http://schemas.openxmlformats.org/drawingml/2006/table">
            <a:tbl>
              <a:tblPr firstRow="1" bandRow="1">
                <a:tableStyleId>{5C22544A-7EE6-4342-B048-85BDC9FD1C3A}</a:tableStyleId>
              </a:tblPr>
              <a:tblGrid>
                <a:gridCol w="890041"/>
                <a:gridCol w="1828082"/>
                <a:gridCol w="1504709"/>
              </a:tblGrid>
              <a:tr h="674459">
                <a:tc>
                  <a:txBody>
                    <a:bodyPr/>
                    <a:lstStyle/>
                    <a:p>
                      <a:r>
                        <a:rPr lang="en-US" dirty="0" smtClean="0"/>
                        <a:t>Index</a:t>
                      </a:r>
                      <a:endParaRPr lang="en-US" dirty="0"/>
                    </a:p>
                  </a:txBody>
                  <a:tcPr/>
                </a:tc>
                <a:tc>
                  <a:txBody>
                    <a:bodyPr/>
                    <a:lstStyle/>
                    <a:p>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1(2*1+1)(1+1)/6</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2(2*2+1)(2+1)/6</a:t>
                      </a:r>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3(2*3+1)(3+1)/6</a:t>
                      </a:r>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4(2*4+1)(4+1)/6</a:t>
                      </a:r>
                    </a:p>
                  </a:txBody>
                  <a:tcPr/>
                </a:tc>
                <a:tc>
                  <a:txBody>
                    <a:bodyPr/>
                    <a:lstStyle/>
                    <a:p>
                      <a:r>
                        <a:rPr lang="en-US" dirty="0" smtClean="0"/>
                        <a:t>30</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5(2*5+1)(5+1)/6</a:t>
                      </a:r>
                    </a:p>
                  </a:txBody>
                  <a:tcPr/>
                </a:tc>
                <a:tc>
                  <a:txBody>
                    <a:bodyPr/>
                    <a:lstStyle/>
                    <a:p>
                      <a:r>
                        <a:rPr lang="en-US" dirty="0" smtClean="0">
                          <a:solidFill>
                            <a:schemeClr val="tx1"/>
                          </a:solidFill>
                        </a:rPr>
                        <a:t>55</a:t>
                      </a:r>
                      <a:endParaRPr lang="en-US" dirty="0">
                        <a:solidFill>
                          <a:schemeClr val="tx1"/>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6(2*6+1)(6+1)/6</a:t>
                      </a:r>
                    </a:p>
                  </a:txBody>
                  <a:tcPr/>
                </a:tc>
                <a:tc>
                  <a:txBody>
                    <a:bodyPr/>
                    <a:lstStyle/>
                    <a:p>
                      <a:r>
                        <a:rPr lang="en-US" dirty="0" smtClean="0">
                          <a:solidFill>
                            <a:schemeClr val="tx1"/>
                          </a:solidFill>
                        </a:rPr>
                        <a:t>91</a:t>
                      </a:r>
                      <a:endParaRPr lang="en-US" dirty="0">
                        <a:solidFill>
                          <a:schemeClr val="tx1"/>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7(2*7+1)(7+1)/6</a:t>
                      </a:r>
                    </a:p>
                  </a:txBody>
                  <a:tcPr/>
                </a:tc>
                <a:tc>
                  <a:txBody>
                    <a:bodyPr/>
                    <a:lstStyle/>
                    <a:p>
                      <a:r>
                        <a:rPr lang="en-US" dirty="0" smtClean="0">
                          <a:solidFill>
                            <a:schemeClr val="tx1"/>
                          </a:solidFill>
                        </a:rPr>
                        <a:t>140</a:t>
                      </a:r>
                      <a:endParaRPr lang="en-US" dirty="0">
                        <a:solidFill>
                          <a:schemeClr val="tx1"/>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8(2*8+1)(8+1)/6</a:t>
                      </a:r>
                    </a:p>
                  </a:txBody>
                  <a:tcPr/>
                </a:tc>
                <a:tc>
                  <a:txBody>
                    <a:bodyPr/>
                    <a:lstStyle/>
                    <a:p>
                      <a:r>
                        <a:rPr lang="en-US" dirty="0" smtClean="0">
                          <a:solidFill>
                            <a:schemeClr val="tx1"/>
                          </a:solidFill>
                        </a:rPr>
                        <a:t>204</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4157932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5342" y="300942"/>
            <a:ext cx="8634714" cy="6463308"/>
          </a:xfrm>
          <a:prstGeom prst="rect">
            <a:avLst/>
          </a:prstGeom>
          <a:noFill/>
        </p:spPr>
        <p:txBody>
          <a:bodyPr wrap="square" rtlCol="0">
            <a:spAutoFit/>
          </a:bodyPr>
          <a:lstStyle/>
          <a:p>
            <a:r>
              <a:rPr lang="en-US" sz="3600" dirty="0" smtClean="0"/>
              <a:t>Once you have evidence that the explicit formula works, it is time to attempt a mathematical proof of correctness for all possible values of the index.  That means, we want to know for sure that it will work for every natural number .</a:t>
            </a:r>
          </a:p>
          <a:p>
            <a:endParaRPr lang="en-US" sz="3600" dirty="0"/>
          </a:p>
          <a:p>
            <a:r>
              <a:rPr lang="en-US" sz="3600" dirty="0" smtClean="0"/>
              <a:t>Below are some natural numbers</a:t>
            </a:r>
            <a:endParaRPr lang="en-US" sz="3600" dirty="0"/>
          </a:p>
          <a:p>
            <a:r>
              <a:rPr lang="en-US" sz="3600" dirty="0" smtClean="0"/>
              <a:t>1,2,3,4,5, …,k-1, k, k+1, …, n-1 , n, n+1,… </a:t>
            </a:r>
          </a:p>
          <a:p>
            <a:endParaRPr lang="en-US" sz="3600" dirty="0"/>
          </a:p>
          <a:p>
            <a:r>
              <a:rPr lang="en-US" dirty="0" smtClean="0"/>
              <a:t>Don’t get confused thinking that k is smaller than n.  It is just the way I presented them this time. They are common representations of an integer with its previous and subsequent </a:t>
            </a:r>
            <a:r>
              <a:rPr lang="en-US" smtClean="0"/>
              <a:t>natural number.</a:t>
            </a:r>
            <a:endParaRPr lang="en-US" dirty="0"/>
          </a:p>
        </p:txBody>
      </p:sp>
    </p:spTree>
    <p:extLst>
      <p:ext uri="{BB962C8B-B14F-4D97-AF65-F5344CB8AC3E}">
        <p14:creationId xmlns:p14="http://schemas.microsoft.com/office/powerpoint/2010/main" val="2108062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3848" y="81023"/>
            <a:ext cx="9387068" cy="4031873"/>
          </a:xfrm>
          <a:prstGeom prst="rect">
            <a:avLst/>
          </a:prstGeom>
          <a:noFill/>
        </p:spPr>
        <p:txBody>
          <a:bodyPr wrap="square" rtlCol="0">
            <a:spAutoFit/>
          </a:bodyPr>
          <a:lstStyle/>
          <a:p>
            <a:r>
              <a:rPr lang="en-US" sz="3200" dirty="0" smtClean="0"/>
              <a:t>Proof using the principle of mathematical induction.</a:t>
            </a:r>
          </a:p>
          <a:p>
            <a:endParaRPr lang="en-US" sz="3200" dirty="0"/>
          </a:p>
          <a:p>
            <a:r>
              <a:rPr lang="en-US" sz="3200" dirty="0" smtClean="0"/>
              <a:t>Mathematical induction can be considered an axiom of the natural numbers.  That means, the idea of why it should work are so clear as to be self evident. We don’t have to prove that mathematical induction works.</a:t>
            </a:r>
          </a:p>
          <a:p>
            <a:endParaRPr lang="en-US" sz="3200" dirty="0"/>
          </a:p>
          <a:p>
            <a:endParaRPr lang="en-US" sz="3200" dirty="0"/>
          </a:p>
        </p:txBody>
      </p:sp>
    </p:spTree>
    <p:extLst>
      <p:ext uri="{BB962C8B-B14F-4D97-AF65-F5344CB8AC3E}">
        <p14:creationId xmlns:p14="http://schemas.microsoft.com/office/powerpoint/2010/main" val="1213994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504709" y="879676"/>
                <a:ext cx="9398643" cy="4308872"/>
              </a:xfrm>
              <a:prstGeom prst="rect">
                <a:avLst/>
              </a:prstGeom>
              <a:noFill/>
            </p:spPr>
            <p:txBody>
              <a:bodyPr wrap="square" rtlCol="0">
                <a:spAutoFit/>
              </a:bodyPr>
              <a:lstStyle/>
              <a:p>
                <a:r>
                  <a:rPr lang="en-US" sz="3200" dirty="0" smtClean="0"/>
                  <a:t>Proof by induction requires you to show two things.</a:t>
                </a:r>
              </a:p>
              <a:p>
                <a:endParaRPr lang="en-US" sz="3200" dirty="0" smtClean="0"/>
              </a:p>
              <a:p>
                <a:pPr marL="514350" indent="-514350">
                  <a:buAutoNum type="arabicPeriod"/>
                </a:pPr>
                <a:r>
                  <a:rPr lang="en-US" sz="3200" dirty="0" smtClean="0"/>
                  <a:t>Show that the statement in true for some base case natural number.</a:t>
                </a:r>
              </a:p>
              <a:p>
                <a:endParaRPr lang="en-US" sz="3200" dirty="0" smtClean="0"/>
              </a:p>
              <a:p>
                <a:r>
                  <a:rPr lang="en-US" sz="3200" dirty="0" smtClean="0"/>
                  <a:t>2. Show that </a:t>
                </a:r>
                <a:r>
                  <a:rPr lang="en-US" sz="3200" b="1" dirty="0" smtClean="0"/>
                  <a:t>if</a:t>
                </a:r>
                <a:r>
                  <a:rPr lang="en-US" sz="3200" dirty="0" smtClean="0"/>
                  <a:t> the statement is true for some arbitrary natural number </a:t>
                </a:r>
                <a14:m>
                  <m:oMath xmlns:m="http://schemas.openxmlformats.org/officeDocument/2006/math">
                    <m:r>
                      <a:rPr lang="en-US" sz="3200" b="0" i="1" smtClean="0">
                        <a:latin typeface="Cambria Math" panose="02040503050406030204" pitchFamily="18" charset="0"/>
                      </a:rPr>
                      <m:t>𝑘</m:t>
                    </m:r>
                  </m:oMath>
                </a14:m>
                <a:r>
                  <a:rPr lang="en-US" sz="3200" dirty="0" smtClean="0"/>
                  <a:t>, </a:t>
                </a:r>
                <a:r>
                  <a:rPr lang="en-US" sz="3200" b="1" dirty="0" smtClean="0"/>
                  <a:t>then</a:t>
                </a:r>
                <a:r>
                  <a:rPr lang="en-US" sz="3200" dirty="0" smtClean="0"/>
                  <a:t> it logically follows that the statement is true for next natural number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+1</m:t>
                    </m:r>
                  </m:oMath>
                </a14:m>
                <a:endParaRPr lang="en-US" sz="3200" i="1" dirty="0" smtClean="0"/>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504709" y="879676"/>
                <a:ext cx="9398643" cy="4308872"/>
              </a:xfrm>
              <a:prstGeom prst="rect">
                <a:avLst/>
              </a:prstGeom>
              <a:blipFill rotWithShape="0">
                <a:blip r:embed="rId2"/>
                <a:stretch>
                  <a:fillRect l="-1751" t="-1839" r="-649"/>
                </a:stretch>
              </a:blipFill>
            </p:spPr>
            <p:txBody>
              <a:bodyPr/>
              <a:lstStyle/>
              <a:p>
                <a:r>
                  <a:rPr lang="en-US">
                    <a:noFill/>
                  </a:rPr>
                  <a:t> </a:t>
                </a:r>
              </a:p>
            </p:txBody>
          </p:sp>
        </mc:Fallback>
      </mc:AlternateContent>
    </p:spTree>
    <p:extLst>
      <p:ext uri="{BB962C8B-B14F-4D97-AF65-F5344CB8AC3E}">
        <p14:creationId xmlns:p14="http://schemas.microsoft.com/office/powerpoint/2010/main" val="4046443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7078" y="879676"/>
            <a:ext cx="9572264" cy="3170099"/>
          </a:xfrm>
          <a:prstGeom prst="rect">
            <a:avLst/>
          </a:prstGeom>
          <a:noFill/>
        </p:spPr>
        <p:txBody>
          <a:bodyPr wrap="square" rtlCol="0">
            <a:spAutoFit/>
          </a:bodyPr>
          <a:lstStyle/>
          <a:p>
            <a:r>
              <a:rPr lang="en-US" sz="4000" dirty="0" smtClean="0"/>
              <a:t>The base case is usually the easier part to show.</a:t>
            </a:r>
          </a:p>
          <a:p>
            <a:endParaRPr lang="en-US" sz="4000" dirty="0"/>
          </a:p>
          <a:p>
            <a:r>
              <a:rPr lang="en-US" sz="4000" dirty="0" smtClean="0"/>
              <a:t>Most of the work comes in telling the story about why the </a:t>
            </a:r>
            <a:r>
              <a:rPr lang="en-US" sz="4000" b="1" dirty="0" smtClean="0"/>
              <a:t>if-then </a:t>
            </a:r>
            <a:r>
              <a:rPr lang="en-US" sz="4000" dirty="0" smtClean="0"/>
              <a:t>implication is true.</a:t>
            </a:r>
            <a:endParaRPr lang="en-US" sz="4000" b="1" dirty="0"/>
          </a:p>
        </p:txBody>
      </p:sp>
    </p:spTree>
    <p:extLst>
      <p:ext uri="{BB962C8B-B14F-4D97-AF65-F5344CB8AC3E}">
        <p14:creationId xmlns:p14="http://schemas.microsoft.com/office/powerpoint/2010/main" val="222354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371600" y="751840"/>
                <a:ext cx="8890000" cy="5693866"/>
              </a:xfrm>
              <a:prstGeom prst="rect">
                <a:avLst/>
              </a:prstGeom>
              <a:noFill/>
            </p:spPr>
            <p:txBody>
              <a:bodyPr wrap="square" rtlCol="0">
                <a:spAutoFit/>
              </a:bodyPr>
              <a:lstStyle/>
              <a:p>
                <a:r>
                  <a:rPr lang="en-US" sz="2800" dirty="0" smtClean="0"/>
                  <a:t>To show the induction step (the if-then implication) is true you need to able to tell a logical story about the relationship between the previous stage and the next stage of the problem.  </a:t>
                </a:r>
              </a:p>
              <a:p>
                <a:endParaRPr lang="en-US" sz="2800" dirty="0"/>
              </a:p>
              <a:p>
                <a:r>
                  <a:rPr lang="en-US" sz="2800" dirty="0" smtClean="0"/>
                  <a:t>This story is essential to the proof.</a:t>
                </a:r>
              </a:p>
              <a:p>
                <a:endParaRPr lang="en-US" sz="2800" dirty="0"/>
              </a:p>
              <a:p>
                <a:r>
                  <a:rPr lang="en-US" sz="2800" dirty="0" smtClean="0"/>
                  <a:t>In the pyramid problem, the story is that each new layer of the pyramid has a side length that is one object longer than the previous layer. </a:t>
                </a:r>
              </a:p>
              <a:p>
                <a:r>
                  <a:rPr lang="en-US" sz="2800" dirty="0" smtClean="0"/>
                  <a:t>That mean that then new layer has </a:t>
                </a:r>
                <a14:m>
                  <m:oMath xmlns:m="http://schemas.openxmlformats.org/officeDocument/2006/math">
                    <m:sSup>
                      <m:sSupPr>
                        <m:ctrlPr>
                          <a:rPr lang="en-US" sz="2800" b="0" i="1" smtClean="0">
                            <a:latin typeface="Cambria Math" panose="02040503050406030204" pitchFamily="18" charset="0"/>
                          </a:rPr>
                        </m:ctrlPr>
                      </m:sSupPr>
                      <m:e>
                        <m:r>
                          <a:rPr lang="en-US" sz="2800">
                            <a:latin typeface="Cambria Math" panose="02040503050406030204" pitchFamily="18" charset="0"/>
                          </a:rPr>
                          <m:t>(</m:t>
                        </m:r>
                        <m:r>
                          <a:rPr lang="en-US" sz="2800" i="1">
                            <a:latin typeface="Cambria Math" panose="02040503050406030204" pitchFamily="18" charset="0"/>
                          </a:rPr>
                          <m:t>𝑛</m:t>
                        </m:r>
                        <m:r>
                          <a:rPr lang="en-US" sz="2800" i="1">
                            <a:latin typeface="Cambria Math" panose="02040503050406030204" pitchFamily="18" charset="0"/>
                          </a:rPr>
                          <m:t>+1)</m:t>
                        </m:r>
                      </m:e>
                      <m:sup>
                        <m:r>
                          <a:rPr lang="en-US" sz="2800" b="0" i="1" smtClean="0">
                            <a:latin typeface="Cambria Math" panose="02040503050406030204" pitchFamily="18" charset="0"/>
                          </a:rPr>
                          <m:t>2</m:t>
                        </m:r>
                      </m:sup>
                    </m:sSup>
                  </m:oMath>
                </a14:m>
                <a:r>
                  <a:rPr lang="en-US" sz="2800" b="0" dirty="0" smtClean="0"/>
                  <a:t>objects. </a:t>
                </a:r>
              </a:p>
              <a:p>
                <a:r>
                  <a:rPr lang="en-US" sz="2800" b="0" dirty="0" smtClean="0"/>
                  <a:t>So to figure out the total number of objects, we took the previous number and added the new layer to it.</a:t>
                </a:r>
              </a:p>
            </p:txBody>
          </p:sp>
        </mc:Choice>
        <mc:Fallback xmlns="">
          <p:sp>
            <p:nvSpPr>
              <p:cNvPr id="2" name="TextBox 1"/>
              <p:cNvSpPr txBox="1">
                <a:spLocks noRot="1" noChangeAspect="1" noMove="1" noResize="1" noEditPoints="1" noAdjustHandles="1" noChangeArrowheads="1" noChangeShapeType="1" noTextEdit="1"/>
              </p:cNvSpPr>
              <p:nvPr/>
            </p:nvSpPr>
            <p:spPr>
              <a:xfrm>
                <a:off x="1371600" y="751840"/>
                <a:ext cx="8890000" cy="5693866"/>
              </a:xfrm>
              <a:prstGeom prst="rect">
                <a:avLst/>
              </a:prstGeom>
              <a:blipFill rotWithShape="0">
                <a:blip r:embed="rId2"/>
                <a:stretch>
                  <a:fillRect l="-1372" t="-964" r="-1989" b="-2141"/>
                </a:stretch>
              </a:blipFill>
            </p:spPr>
            <p:txBody>
              <a:bodyPr/>
              <a:lstStyle/>
              <a:p>
                <a:r>
                  <a:rPr lang="en-US">
                    <a:noFill/>
                  </a:rPr>
                  <a:t> </a:t>
                </a:r>
              </a:p>
            </p:txBody>
          </p:sp>
        </mc:Fallback>
      </mc:AlternateContent>
    </p:spTree>
    <p:extLst>
      <p:ext uri="{BB962C8B-B14F-4D97-AF65-F5344CB8AC3E}">
        <p14:creationId xmlns:p14="http://schemas.microsoft.com/office/powerpoint/2010/main" val="2656134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409025" y="329878"/>
                <a:ext cx="8935656" cy="6306342"/>
              </a:xfrm>
              <a:prstGeom prst="rect">
                <a:avLst/>
              </a:prstGeom>
              <a:noFill/>
            </p:spPr>
            <p:txBody>
              <a:bodyPr wrap="square" rtlCol="0">
                <a:spAutoFit/>
              </a:bodyPr>
              <a:lstStyle/>
              <a:p>
                <a:r>
                  <a:rPr lang="en-US" sz="2400" dirty="0" smtClean="0"/>
                  <a:t>Theorem: </a:t>
                </a:r>
              </a:p>
              <a:p>
                <a:endParaRPr lang="en-US" sz="2400" dirty="0"/>
              </a:p>
              <a:p>
                <a:r>
                  <a:rPr lang="en-US" sz="3600" dirty="0" smtClean="0"/>
                  <a:t> </a:t>
                </a:r>
                <a:r>
                  <a:rPr lang="en-US" sz="3600" b="1" dirty="0" smtClean="0"/>
                  <a:t>If</a:t>
                </a:r>
                <a:r>
                  <a:rPr lang="en-US" sz="3600" dirty="0" smtClean="0"/>
                  <a:t> </a:t>
                </a:r>
                <a14:m>
                  <m:oMath xmlns:m="http://schemas.openxmlformats.org/officeDocument/2006/math">
                    <m:r>
                      <a:rPr lang="en-US" sz="3600" b="0" i="1" smtClean="0">
                        <a:latin typeface="Cambria Math" panose="02040503050406030204" pitchFamily="18" charset="0"/>
                      </a:rPr>
                      <m:t>𝑛</m:t>
                    </m:r>
                  </m:oMath>
                </a14:m>
                <a:r>
                  <a:rPr lang="en-US" sz="3600" dirty="0" smtClean="0"/>
                  <a:t> represent any natural number</a:t>
                </a:r>
              </a:p>
              <a:p>
                <a:r>
                  <a:rPr lang="en-US" sz="3600" dirty="0" smtClean="0"/>
                  <a:t>and</a:t>
                </a:r>
              </a:p>
              <a:p>
                <a:r>
                  <a:rPr lang="en-US" sz="3600" b="1" dirty="0"/>
                  <a:t>i</a:t>
                </a:r>
                <a:r>
                  <a:rPr lang="en-US" sz="3600" b="1" dirty="0" smtClean="0"/>
                  <a:t>f </a:t>
                </a:r>
                <a:r>
                  <a:rPr lang="en-US" sz="3600" dirty="0" smtClean="0"/>
                  <a:t>you have a pyramid with a square base of side length </a:t>
                </a:r>
                <a14:m>
                  <m:oMath xmlns:m="http://schemas.openxmlformats.org/officeDocument/2006/math">
                    <m:r>
                      <a:rPr lang="en-US" sz="3600" b="0" i="1" smtClean="0">
                        <a:latin typeface="Cambria Math" panose="02040503050406030204" pitchFamily="18" charset="0"/>
                      </a:rPr>
                      <m:t>𝑛</m:t>
                    </m:r>
                  </m:oMath>
                </a14:m>
                <a:endParaRPr lang="en-US" sz="3600" b="1" dirty="0" smtClean="0"/>
              </a:p>
              <a:p>
                <a:r>
                  <a:rPr lang="en-US" sz="3600" b="1" dirty="0"/>
                  <a:t>t</a:t>
                </a:r>
                <a:r>
                  <a:rPr lang="en-US" sz="3600" b="1" dirty="0" smtClean="0"/>
                  <a:t>hen</a:t>
                </a:r>
                <a:r>
                  <a:rPr lang="en-US" sz="3600" dirty="0" smtClean="0"/>
                  <a:t> the number of objects in the pyramid is given by the formula </a:t>
                </a:r>
                <a14:m>
                  <m:oMath xmlns:m="http://schemas.openxmlformats.org/officeDocument/2006/math">
                    <m:r>
                      <a:rPr lang="en-US" sz="3600" b="0" i="1" smtClean="0">
                        <a:latin typeface="Cambria Math" panose="02040503050406030204" pitchFamily="18" charset="0"/>
                      </a:rPr>
                      <m:t>𝑐</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𝑛</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m:t>
                        </m:r>
                      </m:den>
                    </m:f>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𝑛</m:t>
                        </m:r>
                      </m:e>
                      <m:sup>
                        <m:r>
                          <a:rPr lang="en-US" sz="3600" b="0" i="1" smtClean="0">
                            <a:latin typeface="Cambria Math" panose="02040503050406030204" pitchFamily="18" charset="0"/>
                          </a:rPr>
                          <m:t>3</m:t>
                        </m:r>
                      </m:sup>
                    </m:sSup>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2</m:t>
                        </m:r>
                      </m:den>
                    </m:f>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𝑛</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6</m:t>
                        </m:r>
                      </m:den>
                    </m:f>
                    <m:r>
                      <a:rPr lang="en-US" sz="3600" b="0" i="1" smtClean="0">
                        <a:latin typeface="Cambria Math" panose="02040503050406030204" pitchFamily="18" charset="0"/>
                      </a:rPr>
                      <m:t>𝑛</m:t>
                    </m:r>
                  </m:oMath>
                </a14:m>
                <a:r>
                  <a:rPr lang="en-US" sz="3600" dirty="0" smtClean="0"/>
                  <a:t> which is equivalent to </a:t>
                </a:r>
                <a14:m>
                  <m:oMath xmlns:m="http://schemas.openxmlformats.org/officeDocument/2006/math">
                    <m:r>
                      <a:rPr lang="en-US" sz="3600" b="0" i="1" smtClean="0">
                        <a:latin typeface="Cambria Math" panose="02040503050406030204" pitchFamily="18" charset="0"/>
                      </a:rPr>
                      <m:t>𝑐</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𝑛</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𝑛</m:t>
                        </m:r>
                        <m:r>
                          <a:rPr lang="en-US" sz="3600" b="0" i="1" smtClean="0">
                            <a:latin typeface="Cambria Math" panose="02040503050406030204" pitchFamily="18" charset="0"/>
                          </a:rPr>
                          <m:t>(2</m:t>
                        </m:r>
                        <m:r>
                          <a:rPr lang="en-US" sz="3600" b="0" i="1" smtClean="0">
                            <a:latin typeface="Cambria Math" panose="02040503050406030204" pitchFamily="18" charset="0"/>
                          </a:rPr>
                          <m:t>𝑛</m:t>
                        </m:r>
                        <m:r>
                          <a:rPr lang="en-US" sz="3600" b="0" i="1" smtClean="0">
                            <a:latin typeface="Cambria Math" panose="02040503050406030204" pitchFamily="18" charset="0"/>
                          </a:rPr>
                          <m:t>+1)(</m:t>
                        </m:r>
                        <m:r>
                          <a:rPr lang="en-US" sz="3600" b="0" i="1" smtClean="0">
                            <a:latin typeface="Cambria Math" panose="02040503050406030204" pitchFamily="18" charset="0"/>
                          </a:rPr>
                          <m:t>𝑛</m:t>
                        </m:r>
                        <m:r>
                          <a:rPr lang="en-US" sz="3600" b="0" i="1" smtClean="0">
                            <a:latin typeface="Cambria Math" panose="02040503050406030204" pitchFamily="18" charset="0"/>
                          </a:rPr>
                          <m:t>+1)</m:t>
                        </m:r>
                      </m:num>
                      <m:den>
                        <m:r>
                          <a:rPr lang="en-US" sz="3600" b="0" i="1" smtClean="0">
                            <a:latin typeface="Cambria Math" panose="02040503050406030204" pitchFamily="18" charset="0"/>
                          </a:rPr>
                          <m:t>6</m:t>
                        </m:r>
                      </m:den>
                    </m:f>
                    <m:r>
                      <a:rPr lang="en-US" sz="3600" b="0" i="0" smtClean="0">
                        <a:latin typeface="Cambria Math" panose="02040503050406030204" pitchFamily="18" charset="0"/>
                      </a:rPr>
                      <m:t>.</m:t>
                    </m:r>
                  </m:oMath>
                </a14:m>
                <a:endParaRPr lang="en-US" sz="3600" dirty="0" smtClean="0"/>
              </a:p>
              <a:p>
                <a:endParaRPr lang="en-US" dirty="0"/>
              </a:p>
              <a:p>
                <a:endParaRPr lang="en-US" dirty="0" smtClean="0"/>
              </a:p>
              <a:p>
                <a:endParaRPr lang="en-US" dirty="0"/>
              </a:p>
              <a:p>
                <a:r>
                  <a:rPr lang="en-US" dirty="0" smtClean="0"/>
                  <a:t> </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409025" y="329878"/>
                <a:ext cx="8935656" cy="6306342"/>
              </a:xfrm>
              <a:prstGeom prst="rect">
                <a:avLst/>
              </a:prstGeom>
              <a:blipFill rotWithShape="0">
                <a:blip r:embed="rId2"/>
                <a:stretch>
                  <a:fillRect l="-2046" t="-773"/>
                </a:stretch>
              </a:blipFill>
            </p:spPr>
            <p:txBody>
              <a:bodyPr/>
              <a:lstStyle/>
              <a:p>
                <a:r>
                  <a:rPr lang="en-US">
                    <a:noFill/>
                  </a:rPr>
                  <a:t> </a:t>
                </a:r>
              </a:p>
            </p:txBody>
          </p:sp>
        </mc:Fallback>
      </mc:AlternateContent>
      <p:sp>
        <p:nvSpPr>
          <p:cNvPr id="3" name="Oval Callout 2"/>
          <p:cNvSpPr/>
          <p:nvPr/>
        </p:nvSpPr>
        <p:spPr>
          <a:xfrm>
            <a:off x="8551441" y="721360"/>
            <a:ext cx="3586480" cy="1341120"/>
          </a:xfrm>
          <a:prstGeom prst="wedgeEllipseCallout">
            <a:avLst>
              <a:gd name="adj1" fmla="val -38113"/>
              <a:gd name="adj2" fmla="val 1965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05161" y="930255"/>
            <a:ext cx="2479040" cy="923330"/>
          </a:xfrm>
          <a:prstGeom prst="rect">
            <a:avLst/>
          </a:prstGeom>
          <a:noFill/>
        </p:spPr>
        <p:txBody>
          <a:bodyPr wrap="square" rtlCol="0">
            <a:spAutoFit/>
          </a:bodyPr>
          <a:lstStyle/>
          <a:p>
            <a:r>
              <a:rPr lang="en-US" dirty="0" smtClean="0"/>
              <a:t>I have not shown you how I came up with the formula yet.</a:t>
            </a:r>
            <a:endParaRPr lang="en-US" dirty="0"/>
          </a:p>
        </p:txBody>
      </p:sp>
    </p:spTree>
    <p:extLst>
      <p:ext uri="{BB962C8B-B14F-4D97-AF65-F5344CB8AC3E}">
        <p14:creationId xmlns:p14="http://schemas.microsoft.com/office/powerpoint/2010/main" val="51132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1290320" y="528320"/>
                <a:ext cx="8991600" cy="5597494"/>
              </a:xfrm>
              <a:prstGeom prst="rect">
                <a:avLst/>
              </a:prstGeom>
              <a:noFill/>
            </p:spPr>
            <p:txBody>
              <a:bodyPr wrap="square" rtlCol="0">
                <a:spAutoFit/>
              </a:bodyPr>
              <a:lstStyle/>
              <a:p>
                <a:r>
                  <a:rPr lang="en-US" sz="2800" dirty="0" smtClean="0"/>
                  <a:t>Proof:</a:t>
                </a:r>
              </a:p>
              <a:p>
                <a:endParaRPr lang="en-US" sz="2800" dirty="0"/>
              </a:p>
              <a:p>
                <a:r>
                  <a:rPr lang="en-US" sz="2800" dirty="0" smtClean="0"/>
                  <a:t>The proof will be by mathematical induction.</a:t>
                </a:r>
              </a:p>
              <a:p>
                <a:endParaRPr lang="en-US" sz="2800" dirty="0"/>
              </a:p>
              <a:p>
                <a:r>
                  <a:rPr lang="en-US" sz="2800" dirty="0" smtClean="0"/>
                  <a:t>Base case: </a:t>
                </a:r>
              </a:p>
              <a:p>
                <a:r>
                  <a:rPr lang="en-US" sz="2800" dirty="0" smtClean="0"/>
                  <a:t> </a:t>
                </a:r>
              </a:p>
              <a:p>
                <a:r>
                  <a:rPr lang="en-US" sz="2800" dirty="0" smtClean="0"/>
                  <a:t>When the bottom layer of the pyramid is 1X1, the entire pyramid has just 1 object.</a:t>
                </a:r>
              </a:p>
              <a:p>
                <a:r>
                  <a:rPr lang="en-US" sz="2800" dirty="0" smtClean="0"/>
                  <a:t>Using the formula we get </a:t>
                </a:r>
                <a14:m>
                  <m:oMath xmlns:m="http://schemas.openxmlformats.org/officeDocument/2006/math">
                    <m:r>
                      <a:rPr lang="en-US" sz="2800" b="0" i="1" smtClean="0">
                        <a:latin typeface="Cambria Math" panose="02040503050406030204" pitchFamily="18" charset="0"/>
                      </a:rPr>
                      <m:t>𝑐</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1(2∗1+1)(1+1)</m:t>
                        </m:r>
                      </m:num>
                      <m:den>
                        <m:r>
                          <a:rPr lang="en-US" sz="2800" b="0" i="1" smtClean="0">
                            <a:latin typeface="Cambria Math" panose="02040503050406030204" pitchFamily="18" charset="0"/>
                          </a:rPr>
                          <m:t>6</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e>
                        </m:d>
                        <m:r>
                          <a:rPr lang="en-US" sz="2800" b="0" i="1" smtClean="0">
                            <a:latin typeface="Cambria Math" panose="02040503050406030204" pitchFamily="18" charset="0"/>
                          </a:rPr>
                          <m:t>(2)</m:t>
                        </m:r>
                      </m:num>
                      <m:den>
                        <m:r>
                          <a:rPr lang="en-US" sz="2800" b="0" i="1" smtClean="0">
                            <a:latin typeface="Cambria Math" panose="02040503050406030204" pitchFamily="18" charset="0"/>
                          </a:rPr>
                          <m:t>6</m:t>
                        </m:r>
                      </m:den>
                    </m:f>
                    <m:r>
                      <a:rPr lang="en-US" sz="2800" b="0" i="1" smtClean="0">
                        <a:latin typeface="Cambria Math" panose="02040503050406030204" pitchFamily="18" charset="0"/>
                      </a:rPr>
                      <m:t>=1.</m:t>
                    </m:r>
                  </m:oMath>
                </a14:m>
                <a:endParaRPr lang="en-US" sz="2800" dirty="0" smtClean="0"/>
              </a:p>
              <a:p>
                <a:r>
                  <a:rPr lang="en-US" sz="2800" dirty="0" smtClean="0"/>
                  <a:t>So the formula gives the same answer as what we counted and so the statement is true for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=1.  </m:t>
                    </m:r>
                  </m:oMath>
                </a14:m>
                <a:endParaRPr lang="en-US" sz="2800" b="0" dirty="0" smtClean="0"/>
              </a:p>
              <a:p>
                <a:endParaRPr lang="en-US" dirty="0" smtClean="0"/>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290320" y="528320"/>
                <a:ext cx="8991600" cy="5597494"/>
              </a:xfrm>
              <a:prstGeom prst="rect">
                <a:avLst/>
              </a:prstGeom>
              <a:blipFill rotWithShape="0">
                <a:blip r:embed="rId2"/>
                <a:stretch>
                  <a:fillRect l="-1424" t="-1089"/>
                </a:stretch>
              </a:blipFill>
            </p:spPr>
            <p:txBody>
              <a:bodyPr/>
              <a:lstStyle/>
              <a:p>
                <a:r>
                  <a:rPr lang="en-US">
                    <a:noFill/>
                  </a:rPr>
                  <a:t> </a:t>
                </a:r>
              </a:p>
            </p:txBody>
          </p:sp>
        </mc:Fallback>
      </mc:AlternateContent>
    </p:spTree>
    <p:extLst>
      <p:ext uri="{BB962C8B-B14F-4D97-AF65-F5344CB8AC3E}">
        <p14:creationId xmlns:p14="http://schemas.microsoft.com/office/powerpoint/2010/main" val="3542070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1320800" y="538480"/>
                <a:ext cx="8991600" cy="4168385"/>
              </a:xfrm>
              <a:prstGeom prst="rect">
                <a:avLst/>
              </a:prstGeom>
              <a:noFill/>
            </p:spPr>
            <p:txBody>
              <a:bodyPr wrap="square" rtlCol="0">
                <a:spAutoFit/>
              </a:bodyPr>
              <a:lstStyle/>
              <a:p>
                <a:r>
                  <a:rPr lang="en-US" sz="1400" dirty="0" smtClean="0"/>
                  <a:t>Proof:</a:t>
                </a:r>
              </a:p>
              <a:p>
                <a:endParaRPr lang="en-US" sz="1400" dirty="0"/>
              </a:p>
              <a:p>
                <a:r>
                  <a:rPr lang="en-US" sz="1400" dirty="0" smtClean="0"/>
                  <a:t>The proof will be by mathematical induction.</a:t>
                </a:r>
              </a:p>
              <a:p>
                <a:endParaRPr lang="en-US" sz="1400" dirty="0"/>
              </a:p>
              <a:p>
                <a:r>
                  <a:rPr lang="en-US" sz="1400" dirty="0" smtClean="0"/>
                  <a:t>Base case: </a:t>
                </a:r>
              </a:p>
              <a:p>
                <a:r>
                  <a:rPr lang="en-US" sz="1400" dirty="0" smtClean="0"/>
                  <a:t> </a:t>
                </a:r>
              </a:p>
              <a:p>
                <a:r>
                  <a:rPr lang="en-US" sz="1400" dirty="0" smtClean="0"/>
                  <a:t>When the bottom layer of the pyramid is 1X1, the entire pyramid has just 1 object.</a:t>
                </a:r>
              </a:p>
              <a:p>
                <a:r>
                  <a:rPr lang="en-US" sz="1400" dirty="0" smtClean="0"/>
                  <a:t>Using the formula we get </a:t>
                </a:r>
                <a14:m>
                  <m:oMath xmlns:m="http://schemas.openxmlformats.org/officeDocument/2006/math">
                    <m:r>
                      <a:rPr lang="en-US" sz="1400" b="0" i="1" smtClean="0">
                        <a:latin typeface="Cambria Math" panose="02040503050406030204" pitchFamily="18" charset="0"/>
                      </a:rPr>
                      <m:t>𝑐</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1(2∗1+1)(1+1)</m:t>
                        </m:r>
                      </m:num>
                      <m:den>
                        <m:r>
                          <a:rPr lang="en-US" sz="1400" b="0" i="1" smtClean="0">
                            <a:latin typeface="Cambria Math" panose="02040503050406030204" pitchFamily="18" charset="0"/>
                          </a:rPr>
                          <m:t>6</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r>
                          <a:rPr lang="en-US" sz="1400" b="0" i="1" smtClean="0">
                            <a:latin typeface="Cambria Math" panose="02040503050406030204" pitchFamily="18" charset="0"/>
                          </a:rPr>
                          <m:t>(2)</m:t>
                        </m:r>
                      </m:num>
                      <m:den>
                        <m:r>
                          <a:rPr lang="en-US" sz="1400" b="0" i="1" smtClean="0">
                            <a:latin typeface="Cambria Math" panose="02040503050406030204" pitchFamily="18" charset="0"/>
                          </a:rPr>
                          <m:t>6</m:t>
                        </m:r>
                      </m:den>
                    </m:f>
                    <m:r>
                      <a:rPr lang="en-US" sz="1400" b="0" i="1" smtClean="0">
                        <a:latin typeface="Cambria Math" panose="02040503050406030204" pitchFamily="18" charset="0"/>
                      </a:rPr>
                      <m:t>=1.</m:t>
                    </m:r>
                  </m:oMath>
                </a14:m>
                <a:endParaRPr lang="en-US" sz="1400" dirty="0" smtClean="0"/>
              </a:p>
              <a:p>
                <a:r>
                  <a:rPr lang="en-US" sz="1400" dirty="0" smtClean="0"/>
                  <a:t>So the formula gives the same answer as what we counted and so the statement is true for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=1.  </m:t>
                    </m:r>
                  </m:oMath>
                </a14:m>
                <a:endParaRPr lang="en-US" sz="1400" b="0" dirty="0" smtClean="0"/>
              </a:p>
              <a:p>
                <a:endParaRPr lang="en-US" dirty="0" smtClean="0"/>
              </a:p>
              <a:p>
                <a:r>
                  <a:rPr lang="en-US" sz="2400" dirty="0" smtClean="0"/>
                  <a:t>Induction step:</a:t>
                </a:r>
              </a:p>
              <a:p>
                <a:endParaRPr lang="en-US" sz="2400" dirty="0"/>
              </a:p>
              <a:p>
                <a:r>
                  <a:rPr lang="en-US" sz="2400" dirty="0" smtClean="0"/>
                  <a:t>A pyramid that has a side length of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oMath>
                </a14:m>
                <a:r>
                  <a:rPr lang="en-US" sz="2400" dirty="0" smtClean="0"/>
                  <a:t> would have </a:t>
                </a:r>
              </a:p>
              <a:p>
                <a14:m>
                  <m:oMath xmlns:m="http://schemas.openxmlformats.org/officeDocument/2006/math">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oMath>
                </a14:m>
                <a:r>
                  <a:rPr lang="en-US" sz="2400" b="0" dirty="0" smtClean="0"/>
                  <a:t> objects. </a:t>
                </a:r>
              </a:p>
              <a:p>
                <a:r>
                  <a:rPr lang="en-US" b="0" dirty="0" smtClean="0"/>
                  <a: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20800" y="538480"/>
                <a:ext cx="8991600" cy="4168385"/>
              </a:xfrm>
              <a:prstGeom prst="rect">
                <a:avLst/>
              </a:prstGeom>
              <a:blipFill rotWithShape="0">
                <a:blip r:embed="rId2"/>
                <a:stretch>
                  <a:fillRect l="-1085" t="-146"/>
                </a:stretch>
              </a:blipFill>
            </p:spPr>
            <p:txBody>
              <a:bodyPr/>
              <a:lstStyle/>
              <a:p>
                <a:r>
                  <a:rPr lang="en-US">
                    <a:noFill/>
                  </a:rPr>
                  <a:t> </a:t>
                </a:r>
              </a:p>
            </p:txBody>
          </p:sp>
        </mc:Fallback>
      </mc:AlternateContent>
    </p:spTree>
    <p:extLst>
      <p:ext uri="{BB962C8B-B14F-4D97-AF65-F5344CB8AC3E}">
        <p14:creationId xmlns:p14="http://schemas.microsoft.com/office/powerpoint/2010/main" val="961525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432560" y="802640"/>
                <a:ext cx="9032240" cy="5891356"/>
              </a:xfrm>
              <a:prstGeom prst="rect">
                <a:avLst/>
              </a:prstGeom>
              <a:noFill/>
            </p:spPr>
            <p:txBody>
              <a:bodyPr wrap="square" rtlCol="0">
                <a:spAutoFit/>
              </a:bodyPr>
              <a:lstStyle/>
              <a:p>
                <a:r>
                  <a:rPr lang="en-US" b="1" dirty="0" smtClean="0"/>
                  <a:t>If </a:t>
                </a:r>
                <a:r>
                  <a:rPr lang="en-US" dirty="0"/>
                  <a:t>the statement is true for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oMath>
                </a14:m>
                <a:r>
                  <a:rPr lang="en-US" b="1" dirty="0"/>
                  <a:t> then</a:t>
                </a:r>
                <a:r>
                  <a:rPr lang="en-US" dirty="0"/>
                  <a:t> this sum can be written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m:t>
                        </m:r>
                        <m:r>
                          <a:rPr lang="en-US" i="1">
                            <a:latin typeface="Cambria Math" panose="02040503050406030204" pitchFamily="18" charset="0"/>
                          </a:rPr>
                          <m:t>(2</m:t>
                        </m:r>
                        <m:r>
                          <a:rPr lang="en-US" i="1">
                            <a:latin typeface="Cambria Math" panose="02040503050406030204" pitchFamily="18" charset="0"/>
                          </a:rPr>
                          <m:t>𝑘</m:t>
                        </m:r>
                        <m:r>
                          <a:rPr lang="en-US" i="1">
                            <a:latin typeface="Cambria Math" panose="02040503050406030204" pitchFamily="18" charset="0"/>
                          </a:rPr>
                          <m:t>+1)(</m:t>
                        </m:r>
                        <m:r>
                          <a:rPr lang="en-US" i="1">
                            <a:latin typeface="Cambria Math" panose="02040503050406030204" pitchFamily="18" charset="0"/>
                          </a:rPr>
                          <m:t>𝑘</m:t>
                        </m:r>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e>
                      <m:sup>
                        <m:r>
                          <a:rPr lang="en-US" i="1">
                            <a:latin typeface="Cambria Math" panose="02040503050406030204" pitchFamily="18" charset="0"/>
                          </a:rPr>
                          <m:t>2</m:t>
                        </m:r>
                      </m:sup>
                    </m:sSup>
                  </m:oMath>
                </a14:m>
                <a:r>
                  <a:rPr lang="en-US" b="1" dirty="0"/>
                  <a:t>.</a:t>
                </a:r>
              </a:p>
              <a:p>
                <a:r>
                  <a:rPr lang="en-US" b="1" dirty="0"/>
                  <a:t>  </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4</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𝑘</m:t>
                          </m:r>
                          <m:r>
                            <a:rPr lang="en-US" i="1">
                              <a:latin typeface="Cambria Math" panose="02040503050406030204" pitchFamily="18" charset="0"/>
                            </a:rPr>
                            <m:t>+1)</m:t>
                          </m:r>
                        </m:e>
                        <m:sup>
                          <m:r>
                            <a:rPr lang="en-US" i="1">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r>
                            <a:rPr lang="en-US" i="1">
                              <a:latin typeface="Cambria Math" panose="02040503050406030204" pitchFamily="18" charset="0"/>
                            </a:rPr>
                            <m:t>(2</m:t>
                          </m:r>
                          <m:r>
                            <a:rPr lang="en-US" i="1">
                              <a:latin typeface="Cambria Math" panose="02040503050406030204" pitchFamily="18" charset="0"/>
                            </a:rPr>
                            <m:t>𝑘</m:t>
                          </m:r>
                          <m:r>
                            <a:rPr lang="en-US" i="1">
                              <a:latin typeface="Cambria Math" panose="02040503050406030204" pitchFamily="18" charset="0"/>
                            </a:rPr>
                            <m:t>+1)(</m:t>
                          </m:r>
                          <m:r>
                            <a:rPr lang="en-US" i="1">
                              <a:latin typeface="Cambria Math" panose="02040503050406030204" pitchFamily="18" charset="0"/>
                            </a:rPr>
                            <m:t>𝑘</m:t>
                          </m:r>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e>
                        <m:sup>
                          <m:r>
                            <a:rPr lang="en-US" i="1">
                              <a:latin typeface="Cambria Math" panose="02040503050406030204" pitchFamily="18" charset="0"/>
                            </a:rPr>
                            <m:t>2</m:t>
                          </m:r>
                        </m:sup>
                      </m:sSup>
                    </m:oMath>
                  </m:oMathPara>
                </a14:m>
                <a:endParaRPr lang="en-US" dirty="0" smtClean="0"/>
              </a:p>
              <a:p>
                <a:endParaRPr lang="en-US" dirty="0"/>
              </a:p>
              <a:p>
                <a:r>
                  <a:rPr lang="en-US" sz="1400" dirty="0" smtClean="0"/>
                  <a:t>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r>
                          <a:rPr lang="en-US" i="1">
                            <a:latin typeface="Cambria Math" panose="02040503050406030204" pitchFamily="18" charset="0"/>
                          </a:rPr>
                          <m:t>(2</m:t>
                        </m:r>
                        <m:r>
                          <a:rPr lang="en-US" i="1">
                            <a:latin typeface="Cambria Math" panose="02040503050406030204" pitchFamily="18" charset="0"/>
                          </a:rPr>
                          <m:t>𝑘</m:t>
                        </m:r>
                        <m:r>
                          <a:rPr lang="en-US" i="1">
                            <a:latin typeface="Cambria Math" panose="02040503050406030204" pitchFamily="18" charset="0"/>
                          </a:rPr>
                          <m:t>+1)(</m:t>
                        </m:r>
                        <m:r>
                          <a:rPr lang="en-US" i="1">
                            <a:latin typeface="Cambria Math" panose="02040503050406030204" pitchFamily="18" charset="0"/>
                          </a:rPr>
                          <m:t>𝑘</m:t>
                        </m:r>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e>
                          <m:sup>
                            <m:r>
                              <a:rPr lang="en-US" i="1">
                                <a:latin typeface="Cambria Math" panose="02040503050406030204" pitchFamily="18" charset="0"/>
                              </a:rPr>
                              <m:t>2</m:t>
                            </m:r>
                          </m:sup>
                        </m:sSup>
                        <m:r>
                          <a:rPr lang="en-US" i="1">
                            <a:latin typeface="Cambria Math" panose="02040503050406030204" pitchFamily="18" charset="0"/>
                          </a:rPr>
                          <m:t> </m:t>
                        </m:r>
                      </m:num>
                      <m:den>
                        <m:r>
                          <a:rPr lang="en-US" i="1">
                            <a:latin typeface="Cambria Math" panose="02040503050406030204" pitchFamily="18" charset="0"/>
                          </a:rPr>
                          <m:t>6</m:t>
                        </m:r>
                      </m:den>
                    </m:f>
                  </m:oMath>
                </a14:m>
                <a:endParaRPr lang="en-US" dirty="0" smtClean="0"/>
              </a:p>
              <a:p>
                <a:endParaRPr lang="en-US" dirty="0"/>
              </a:p>
              <a:p>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r>
                          <a:rPr lang="en-US" i="1">
                            <a:latin typeface="Cambria Math" panose="02040503050406030204" pitchFamily="18" charset="0"/>
                          </a:rPr>
                          <m:t>𝑘</m:t>
                        </m:r>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𝑘</m:t>
                            </m:r>
                            <m:r>
                              <a:rPr lang="en-US" i="1">
                                <a:latin typeface="Cambria Math" panose="02040503050406030204" pitchFamily="18" charset="0"/>
                              </a:rPr>
                              <m:t>+1</m:t>
                            </m:r>
                          </m:e>
                        </m:d>
                        <m:r>
                          <a:rPr lang="en-US" i="1">
                            <a:latin typeface="Cambria Math" panose="02040503050406030204" pitchFamily="18" charset="0"/>
                          </a:rPr>
                          <m:t>+6</m:t>
                        </m:r>
                        <m:d>
                          <m:dPr>
                            <m:ctrlPr>
                              <a:rPr lang="en-US" i="1" smtClean="0">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num>
                      <m:den>
                        <m:r>
                          <a:rPr lang="en-US" i="1">
                            <a:latin typeface="Cambria Math" panose="02040503050406030204" pitchFamily="18" charset="0"/>
                          </a:rPr>
                          <m:t>6</m:t>
                        </m:r>
                      </m:den>
                    </m:f>
                  </m:oMath>
                </a14:m>
                <a:r>
                  <a:rPr lang="en-US" dirty="0"/>
                  <a:t>	</a:t>
                </a:r>
                <a:endParaRPr lang="en-US" dirty="0" smtClean="0"/>
              </a:p>
              <a:p>
                <a:endParaRPr lang="en-US" dirty="0"/>
              </a:p>
              <a:p>
                <a:r>
                  <a:rPr lang="en-US" dirty="0" smtClean="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r>
                          <a:rPr lang="en-US" b="0" i="1" smtClean="0">
                            <a:latin typeface="Cambria Math" panose="02040503050406030204" pitchFamily="18" charset="0"/>
                          </a:rPr>
                          <m:t>+7</m:t>
                        </m:r>
                        <m:r>
                          <a:rPr lang="en-US" b="0" i="1" smtClean="0">
                            <a:latin typeface="Cambria Math" panose="02040503050406030204" pitchFamily="18" charset="0"/>
                          </a:rPr>
                          <m:t>𝑘</m:t>
                        </m:r>
                        <m:r>
                          <a:rPr lang="en-US" b="0" i="1" smtClean="0">
                            <a:latin typeface="Cambria Math" panose="02040503050406030204" pitchFamily="18" charset="0"/>
                          </a:rPr>
                          <m:t>+6)</m:t>
                        </m:r>
                      </m:num>
                      <m:den>
                        <m:r>
                          <a:rPr lang="en-US" b="0" i="1" smtClean="0">
                            <a:latin typeface="Cambria Math" panose="02040503050406030204" pitchFamily="18" charset="0"/>
                          </a:rPr>
                          <m:t>6</m:t>
                        </m:r>
                      </m:den>
                    </m:f>
                  </m:oMath>
                </a14:m>
                <a:endParaRPr lang="en-US" dirty="0" smtClean="0"/>
              </a:p>
              <a:p>
                <a:endParaRPr lang="en-US" dirty="0"/>
              </a:p>
              <a:p>
                <a:r>
                  <a:rPr lang="en-US" dirty="0" smtClean="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+1)(2</m:t>
                        </m:r>
                        <m:r>
                          <a:rPr lang="en-US" b="0" i="1" smtClean="0">
                            <a:latin typeface="Cambria Math" panose="02040503050406030204" pitchFamily="18" charset="0"/>
                          </a:rPr>
                          <m:t>𝑘</m:t>
                        </m:r>
                        <m:r>
                          <a:rPr lang="en-US" b="0" i="1" smtClean="0">
                            <a:latin typeface="Cambria Math" panose="02040503050406030204" pitchFamily="18" charset="0"/>
                          </a:rPr>
                          <m:t>+3)(</m:t>
                        </m:r>
                        <m:r>
                          <a:rPr lang="en-US" b="0" i="1" smtClean="0">
                            <a:latin typeface="Cambria Math" panose="02040503050406030204" pitchFamily="18" charset="0"/>
                          </a:rPr>
                          <m:t>𝑘</m:t>
                        </m:r>
                        <m:r>
                          <a:rPr lang="en-US" b="0" i="1" smtClean="0">
                            <a:latin typeface="Cambria Math" panose="02040503050406030204" pitchFamily="18" charset="0"/>
                          </a:rPr>
                          <m:t>+2)</m:t>
                        </m:r>
                      </m:num>
                      <m:den>
                        <m:r>
                          <a:rPr lang="en-US" b="0" i="1" smtClean="0">
                            <a:latin typeface="Cambria Math" panose="02040503050406030204" pitchFamily="18" charset="0"/>
                          </a:rPr>
                          <m:t>6</m:t>
                        </m:r>
                      </m:den>
                    </m:f>
                  </m:oMath>
                </a14:m>
                <a:endParaRPr lang="en-US" dirty="0" smtClean="0"/>
              </a:p>
              <a:p>
                <a:endParaRPr lang="en-US" dirty="0"/>
              </a:p>
              <a:p>
                <a:r>
                  <a:rPr lang="en-US" dirty="0" smtClean="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solidFill>
                              <a:srgbClr val="FF0000"/>
                            </a:solidFill>
                            <a:latin typeface="Cambria Math" panose="02040503050406030204" pitchFamily="18" charset="0"/>
                          </a:rPr>
                          <m:t>𝑘</m:t>
                        </m:r>
                        <m:r>
                          <a:rPr lang="en-US" b="0" i="1" smtClean="0">
                            <a:solidFill>
                              <a:srgbClr val="FF0000"/>
                            </a:solidFill>
                            <a:latin typeface="Cambria Math" panose="02040503050406030204" pitchFamily="18" charset="0"/>
                          </a:rPr>
                          <m:t>+1)(2</m:t>
                        </m:r>
                        <m:d>
                          <m:dPr>
                            <m:ctrlPr>
                              <a:rPr lang="en-US" b="0" i="1" smtClean="0">
                                <a:latin typeface="Cambria Math" panose="02040503050406030204" pitchFamily="18" charset="0"/>
                              </a:rPr>
                            </m:ctrlPr>
                          </m:dPr>
                          <m:e>
                            <m:r>
                              <a:rPr lang="en-US" b="0" i="1" smtClean="0">
                                <a:solidFill>
                                  <a:srgbClr val="FF0000"/>
                                </a:solidFill>
                                <a:latin typeface="Cambria Math" panose="02040503050406030204" pitchFamily="18" charset="0"/>
                              </a:rPr>
                              <m:t>𝑘</m:t>
                            </m:r>
                            <m:r>
                              <a:rPr lang="en-US" b="0" i="1" smtClean="0">
                                <a:solidFill>
                                  <a:srgbClr val="FF0000"/>
                                </a:solidFill>
                                <a:latin typeface="Cambria Math" panose="02040503050406030204" pitchFamily="18" charset="0"/>
                              </a:rPr>
                              <m:t>+1</m:t>
                            </m:r>
                          </m:e>
                        </m:d>
                        <m:r>
                          <a:rPr lang="en-US" b="0" i="1" smtClean="0">
                            <a:latin typeface="Cambria Math" panose="02040503050406030204" pitchFamily="18" charset="0"/>
                          </a:rPr>
                          <m:t>+1)((</m:t>
                        </m:r>
                        <m:r>
                          <a:rPr lang="en-US" b="0" i="1" smtClean="0">
                            <a:solidFill>
                              <a:srgbClr val="FF0000"/>
                            </a:solidFill>
                            <a:latin typeface="Cambria Math" panose="02040503050406030204" pitchFamily="18" charset="0"/>
                          </a:rPr>
                          <m:t>𝑘</m:t>
                        </m:r>
                        <m:r>
                          <a:rPr lang="en-US" b="0" i="1" smtClean="0">
                            <a:solidFill>
                              <a:srgbClr val="FF0000"/>
                            </a:solidFill>
                            <a:latin typeface="Cambria Math" panose="02040503050406030204" pitchFamily="18" charset="0"/>
                          </a:rPr>
                          <m:t>+1)+1)</m:t>
                        </m:r>
                      </m:num>
                      <m:den>
                        <m:r>
                          <a:rPr lang="en-US" b="0" i="1" smtClean="0">
                            <a:latin typeface="Cambria Math" panose="02040503050406030204" pitchFamily="18" charset="0"/>
                          </a:rPr>
                          <m:t>6</m:t>
                        </m:r>
                      </m:den>
                    </m:f>
                  </m:oMath>
                </a14:m>
                <a:r>
                  <a:rPr lang="en-US" dirty="0" smtClean="0"/>
                  <a:t>   </a:t>
                </a:r>
              </a:p>
              <a:p>
                <a:endParaRPr lang="en-US" dirty="0"/>
              </a:p>
              <a:p>
                <a:r>
                  <a:rPr lang="en-US" dirty="0" smtClean="0"/>
                  <a:t>This last line is the formula with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oMath>
                </a14:m>
                <a:r>
                  <a:rPr lang="en-US" dirty="0" smtClean="0"/>
                  <a:t> plugged in for </a:t>
                </a:r>
                <a14:m>
                  <m:oMath xmlns:m="http://schemas.openxmlformats.org/officeDocument/2006/math">
                    <m:r>
                      <a:rPr lang="en-US" b="0" i="1" smtClean="0">
                        <a:latin typeface="Cambria Math" panose="02040503050406030204" pitchFamily="18" charset="0"/>
                      </a:rPr>
                      <m:t>𝑛</m:t>
                    </m:r>
                  </m:oMath>
                </a14:m>
                <a:r>
                  <a:rPr lang="en-US" dirty="0" smtClean="0"/>
                  <a:t>.</a:t>
                </a:r>
              </a:p>
              <a:p>
                <a:r>
                  <a:rPr lang="en-US" dirty="0" smtClean="0"/>
                  <a:t>So if it works for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smtClean="0"/>
                  <a:t>, we have shown that it works for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smtClean="0"/>
                  <a:t>.</a:t>
                </a:r>
              </a:p>
              <a:p>
                <a:r>
                  <a:rPr lang="en-US" dirty="0" smtClean="0"/>
                  <a:t>  </a:t>
                </a:r>
                <a:r>
                  <a:rPr lang="en-US" u="sng" dirty="0" smtClean="0"/>
                  <a:t>By the principle of mathematical induction, the statement is true for all natural numbers.</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432560" y="802640"/>
                <a:ext cx="9032240" cy="5891356"/>
              </a:xfrm>
              <a:prstGeom prst="rect">
                <a:avLst/>
              </a:prstGeom>
              <a:blipFill rotWithShape="0">
                <a:blip r:embed="rId2"/>
                <a:stretch>
                  <a:fillRect l="-540" b="-725"/>
                </a:stretch>
              </a:blipFill>
            </p:spPr>
            <p:txBody>
              <a:bodyPr/>
              <a:lstStyle/>
              <a:p>
                <a:r>
                  <a:rPr lang="en-US">
                    <a:noFill/>
                  </a:rPr>
                  <a:t> </a:t>
                </a:r>
              </a:p>
            </p:txBody>
          </p:sp>
        </mc:Fallback>
      </mc:AlternateContent>
    </p:spTree>
    <p:extLst>
      <p:ext uri="{BB962C8B-B14F-4D97-AF65-F5344CB8AC3E}">
        <p14:creationId xmlns:p14="http://schemas.microsoft.com/office/powerpoint/2010/main" val="66435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175657" y="1012371"/>
                <a:ext cx="9677400" cy="2246769"/>
              </a:xfrm>
              <a:prstGeom prst="rect">
                <a:avLst/>
              </a:prstGeom>
              <a:noFill/>
            </p:spPr>
            <p:txBody>
              <a:bodyPr wrap="square" rtlCol="0">
                <a:spAutoFit/>
              </a:bodyPr>
              <a:lstStyle/>
              <a:p>
                <a:r>
                  <a:rPr lang="en-US" sz="2800" dirty="0" smtClean="0"/>
                  <a:t>Problem:</a:t>
                </a:r>
              </a:p>
              <a:p>
                <a:endParaRPr lang="en-US" sz="2800" dirty="0"/>
              </a:p>
              <a:p>
                <a:r>
                  <a:rPr lang="en-US" sz="2800" dirty="0" smtClean="0"/>
                  <a:t>A pyramid with a square base is created by stacking coconuts.  How many total coconuts are there in a stack whose base has </a:t>
                </a:r>
                <a14:m>
                  <m:oMath xmlns:m="http://schemas.openxmlformats.org/officeDocument/2006/math">
                    <m:r>
                      <a:rPr lang="en-US" sz="2800" b="0" i="1" smtClean="0">
                        <a:latin typeface="Cambria Math" panose="02040503050406030204" pitchFamily="18" charset="0"/>
                      </a:rPr>
                      <m:t>𝑛</m:t>
                    </m:r>
                  </m:oMath>
                </a14:m>
                <a:r>
                  <a:rPr lang="en-US" sz="2800" dirty="0" smtClean="0"/>
                  <a:t> coconuts along each side?</a:t>
                </a:r>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175657" y="1012371"/>
                <a:ext cx="9677400" cy="2246769"/>
              </a:xfrm>
              <a:prstGeom prst="rect">
                <a:avLst/>
              </a:prstGeom>
              <a:blipFill rotWithShape="0">
                <a:blip r:embed="rId2"/>
                <a:stretch>
                  <a:fillRect l="-1323" t="-2439" b="-6775"/>
                </a:stretch>
              </a:blipFill>
            </p:spPr>
            <p:txBody>
              <a:bodyPr/>
              <a:lstStyle/>
              <a:p>
                <a:r>
                  <a:rPr lang="en-US">
                    <a:noFill/>
                  </a:rPr>
                  <a:t> </a:t>
                </a:r>
              </a:p>
            </p:txBody>
          </p:sp>
        </mc:Fallback>
      </mc:AlternateContent>
      <p:pic>
        <p:nvPicPr>
          <p:cNvPr id="1030" name="Picture 6" descr="https://encrypted-tbn2.gstatic.com/images?q=tbn:ANd9GcQ-JjQGLbVJ-djz6NpmRptW3VwGVLifXiMwLpXVPI0I-5Au6F9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57" y="3259140"/>
            <a:ext cx="5122481" cy="344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10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3120" y="796063"/>
            <a:ext cx="9885680" cy="1077218"/>
          </a:xfrm>
          <a:prstGeom prst="rect">
            <a:avLst/>
          </a:prstGeom>
          <a:noFill/>
        </p:spPr>
        <p:txBody>
          <a:bodyPr wrap="square" rtlCol="0">
            <a:spAutoFit/>
          </a:bodyPr>
          <a:lstStyle/>
          <a:p>
            <a:r>
              <a:rPr lang="en-US" sz="3200" dirty="0" smtClean="0"/>
              <a:t>We can sometimes arrive at explicit formulas the data from the table and looking at the finite differences. </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520056649"/>
              </p:ext>
            </p:extLst>
          </p:nvPr>
        </p:nvGraphicFramePr>
        <p:xfrm>
          <a:off x="2166394" y="2432718"/>
          <a:ext cx="3848326" cy="4094314"/>
        </p:xfrm>
        <a:graphic>
          <a:graphicData uri="http://schemas.openxmlformats.org/drawingml/2006/table">
            <a:tbl>
              <a:tblPr firstRow="1" bandRow="1">
                <a:tableStyleId>{5C22544A-7EE6-4342-B048-85BDC9FD1C3A}</a:tableStyleId>
              </a:tblPr>
              <a:tblGrid>
                <a:gridCol w="1349032"/>
                <a:gridCol w="1158174"/>
                <a:gridCol w="1341120"/>
              </a:tblGrid>
              <a:tr h="0">
                <a:tc>
                  <a:txBody>
                    <a:bodyPr/>
                    <a:lstStyle/>
                    <a:p>
                      <a:r>
                        <a:rPr lang="en-US" dirty="0" smtClean="0"/>
                        <a:t>Index</a:t>
                      </a:r>
                      <a:endParaRPr lang="en-US" dirty="0"/>
                    </a:p>
                  </a:txBody>
                  <a:tcPr/>
                </a:tc>
                <a:tc>
                  <a:txBody>
                    <a:bodyPr/>
                    <a:lstStyle/>
                    <a:p>
                      <a:r>
                        <a:rPr lang="en-US" dirty="0" smtClean="0"/>
                        <a:t>Total number of objects</a:t>
                      </a:r>
                      <a:endParaRPr lang="en-US" dirty="0"/>
                    </a:p>
                  </a:txBody>
                  <a:tcPr/>
                </a:tc>
                <a:tc>
                  <a:txBody>
                    <a:bodyPr/>
                    <a:lstStyle/>
                    <a:p>
                      <a:r>
                        <a:rPr lang="en-US" dirty="0" smtClean="0"/>
                        <a:t>First difference</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dirty="0"/>
                    </a:p>
                  </a:txBody>
                  <a:tcPr/>
                </a:tc>
              </a:tr>
              <a:tr h="393539">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4</a:t>
                      </a:r>
                    </a:p>
                  </a:txBody>
                  <a:tcPr/>
                </a:tc>
              </a:tr>
              <a:tr h="451413">
                <a:tc>
                  <a:txBody>
                    <a:bodyPr/>
                    <a:lstStyle/>
                    <a:p>
                      <a:r>
                        <a:rPr lang="en-US" dirty="0" smtClean="0"/>
                        <a:t>3</a:t>
                      </a:r>
                      <a:endParaRPr lang="en-US" dirty="0"/>
                    </a:p>
                  </a:txBody>
                  <a:tcPr/>
                </a:tc>
                <a:tc>
                  <a:txBody>
                    <a:bodyPr/>
                    <a:lstStyle/>
                    <a:p>
                      <a:r>
                        <a:rPr lang="en-US" dirty="0" smtClean="0"/>
                        <a:t>14</a:t>
                      </a:r>
                      <a:endParaRPr lang="en-US" dirty="0"/>
                    </a:p>
                  </a:txBody>
                  <a:tcPr/>
                </a:tc>
                <a:tc>
                  <a:txBody>
                    <a:bodyPr/>
                    <a:lstStyle/>
                    <a:p>
                      <a:r>
                        <a:rPr lang="en-US" dirty="0" smtClean="0"/>
                        <a:t>9</a:t>
                      </a:r>
                      <a:endParaRPr lang="en-US" dirty="0"/>
                    </a:p>
                  </a:txBody>
                  <a:tcPr/>
                </a:tc>
              </a:tr>
              <a:tr h="393540">
                <a:tc>
                  <a:txBody>
                    <a:bodyPr/>
                    <a:lstStyle/>
                    <a:p>
                      <a:r>
                        <a:rPr lang="en-US" dirty="0" smtClean="0"/>
                        <a:t>4</a:t>
                      </a:r>
                      <a:endParaRPr lang="en-US" dirty="0"/>
                    </a:p>
                  </a:txBody>
                  <a:tcPr/>
                </a:tc>
                <a:tc>
                  <a:txBody>
                    <a:bodyPr/>
                    <a:lstStyle/>
                    <a:p>
                      <a:r>
                        <a:rPr lang="en-US" dirty="0" smtClean="0"/>
                        <a:t>30</a:t>
                      </a:r>
                      <a:endParaRPr lang="en-US" dirty="0"/>
                    </a:p>
                  </a:txBody>
                  <a:tcPr/>
                </a:tc>
                <a:tc>
                  <a:txBody>
                    <a:bodyPr/>
                    <a:lstStyle/>
                    <a:p>
                      <a:r>
                        <a:rPr lang="en-US" dirty="0" smtClean="0"/>
                        <a:t>16</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55</a:t>
                      </a:r>
                      <a:endParaRPr lang="en-US" dirty="0">
                        <a:solidFill>
                          <a:schemeClr val="tx1"/>
                        </a:solidFill>
                      </a:endParaRPr>
                    </a:p>
                  </a:txBody>
                  <a:tcPr/>
                </a:tc>
                <a:tc>
                  <a:txBody>
                    <a:bodyPr/>
                    <a:lstStyle/>
                    <a:p>
                      <a:r>
                        <a:rPr lang="en-US" dirty="0" smtClean="0">
                          <a:solidFill>
                            <a:schemeClr val="tx1"/>
                          </a:solidFill>
                        </a:rPr>
                        <a:t>25</a:t>
                      </a:r>
                      <a:endParaRPr lang="en-US" dirty="0">
                        <a:solidFill>
                          <a:schemeClr val="tx1"/>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91</a:t>
                      </a:r>
                      <a:endParaRPr lang="en-US" dirty="0">
                        <a:solidFill>
                          <a:schemeClr val="tx1"/>
                        </a:solidFill>
                      </a:endParaRPr>
                    </a:p>
                  </a:txBody>
                  <a:tcPr/>
                </a:tc>
                <a:tc>
                  <a:txBody>
                    <a:bodyPr/>
                    <a:lstStyle/>
                    <a:p>
                      <a:r>
                        <a:rPr lang="en-US" dirty="0" smtClean="0">
                          <a:solidFill>
                            <a:schemeClr val="tx1"/>
                          </a:solidFill>
                        </a:rPr>
                        <a:t>36</a:t>
                      </a:r>
                      <a:endParaRPr lang="en-US" dirty="0">
                        <a:solidFill>
                          <a:schemeClr val="tx1"/>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140</a:t>
                      </a:r>
                      <a:endParaRPr lang="en-US" dirty="0">
                        <a:solidFill>
                          <a:schemeClr val="tx1"/>
                        </a:solidFill>
                      </a:endParaRPr>
                    </a:p>
                  </a:txBody>
                  <a:tcPr/>
                </a:tc>
                <a:tc>
                  <a:txBody>
                    <a:bodyPr/>
                    <a:lstStyle/>
                    <a:p>
                      <a:r>
                        <a:rPr lang="en-US" dirty="0" smtClean="0">
                          <a:solidFill>
                            <a:schemeClr val="tx1"/>
                          </a:solidFill>
                        </a:rPr>
                        <a:t>49</a:t>
                      </a:r>
                      <a:endParaRPr lang="en-US" dirty="0">
                        <a:solidFill>
                          <a:schemeClr val="tx1"/>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204</a:t>
                      </a:r>
                      <a:endParaRPr lang="en-US" dirty="0">
                        <a:solidFill>
                          <a:schemeClr val="tx1"/>
                        </a:solidFill>
                      </a:endParaRPr>
                    </a:p>
                  </a:txBody>
                  <a:tcPr/>
                </a:tc>
                <a:tc>
                  <a:txBody>
                    <a:bodyPr/>
                    <a:lstStyle/>
                    <a:p>
                      <a:r>
                        <a:rPr lang="en-US" dirty="0" smtClean="0">
                          <a:solidFill>
                            <a:schemeClr val="tx1"/>
                          </a:solidFill>
                        </a:rPr>
                        <a:t>64</a:t>
                      </a:r>
                      <a:endParaRPr lang="en-US" dirty="0">
                        <a:solidFill>
                          <a:schemeClr val="tx1"/>
                        </a:solidFill>
                      </a:endParaRPr>
                    </a:p>
                  </a:txBody>
                  <a:tcPr/>
                </a:tc>
              </a:tr>
            </a:tbl>
          </a:graphicData>
        </a:graphic>
      </p:graphicFrame>
      <p:cxnSp>
        <p:nvCxnSpPr>
          <p:cNvPr id="5" name="Straight Arrow Connector 4"/>
          <p:cNvCxnSpPr/>
          <p:nvPr/>
        </p:nvCxnSpPr>
        <p:spPr>
          <a:xfrm flipH="1" flipV="1">
            <a:off x="4236720" y="3474720"/>
            <a:ext cx="518160" cy="33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96080" y="3830320"/>
            <a:ext cx="528320" cy="8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36720" y="4013200"/>
            <a:ext cx="48768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236720" y="4257040"/>
            <a:ext cx="487680" cy="7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236720" y="4429760"/>
            <a:ext cx="518160" cy="26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236720" y="4734560"/>
            <a:ext cx="518160"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236720" y="4856480"/>
            <a:ext cx="487680" cy="25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236720" y="5151120"/>
            <a:ext cx="487680" cy="6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074160" y="5242560"/>
            <a:ext cx="68072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023360" y="5496560"/>
            <a:ext cx="731520" cy="7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97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78320" y="2266057"/>
            <a:ext cx="4267200" cy="2062103"/>
          </a:xfrm>
          <a:prstGeom prst="rect">
            <a:avLst/>
          </a:prstGeom>
          <a:noFill/>
        </p:spPr>
        <p:txBody>
          <a:bodyPr wrap="square" rtlCol="0">
            <a:spAutoFit/>
          </a:bodyPr>
          <a:lstStyle/>
          <a:p>
            <a:r>
              <a:rPr lang="en-US" sz="3200" dirty="0" smtClean="0"/>
              <a:t>The first differences are not constant, so the formula is not a first degree polynomial.  </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520056649"/>
              </p:ext>
            </p:extLst>
          </p:nvPr>
        </p:nvGraphicFramePr>
        <p:xfrm>
          <a:off x="2166394" y="2432718"/>
          <a:ext cx="3848326" cy="4094314"/>
        </p:xfrm>
        <a:graphic>
          <a:graphicData uri="http://schemas.openxmlformats.org/drawingml/2006/table">
            <a:tbl>
              <a:tblPr firstRow="1" bandRow="1">
                <a:tableStyleId>{5C22544A-7EE6-4342-B048-85BDC9FD1C3A}</a:tableStyleId>
              </a:tblPr>
              <a:tblGrid>
                <a:gridCol w="1349032"/>
                <a:gridCol w="1158174"/>
                <a:gridCol w="1341120"/>
              </a:tblGrid>
              <a:tr h="0">
                <a:tc>
                  <a:txBody>
                    <a:bodyPr/>
                    <a:lstStyle/>
                    <a:p>
                      <a:r>
                        <a:rPr lang="en-US" dirty="0" smtClean="0"/>
                        <a:t>Index</a:t>
                      </a:r>
                      <a:endParaRPr lang="en-US" dirty="0"/>
                    </a:p>
                  </a:txBody>
                  <a:tcPr/>
                </a:tc>
                <a:tc>
                  <a:txBody>
                    <a:bodyPr/>
                    <a:lstStyle/>
                    <a:p>
                      <a:r>
                        <a:rPr lang="en-US" dirty="0" smtClean="0"/>
                        <a:t>Total number of objects</a:t>
                      </a:r>
                      <a:endParaRPr lang="en-US" dirty="0"/>
                    </a:p>
                  </a:txBody>
                  <a:tcPr/>
                </a:tc>
                <a:tc>
                  <a:txBody>
                    <a:bodyPr/>
                    <a:lstStyle/>
                    <a:p>
                      <a:r>
                        <a:rPr lang="en-US" dirty="0" smtClean="0"/>
                        <a:t>First difference</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dirty="0"/>
                    </a:p>
                  </a:txBody>
                  <a:tcPr/>
                </a:tc>
              </a:tr>
              <a:tr h="393539">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4</a:t>
                      </a:r>
                    </a:p>
                  </a:txBody>
                  <a:tcPr/>
                </a:tc>
              </a:tr>
              <a:tr h="451413">
                <a:tc>
                  <a:txBody>
                    <a:bodyPr/>
                    <a:lstStyle/>
                    <a:p>
                      <a:r>
                        <a:rPr lang="en-US" dirty="0" smtClean="0"/>
                        <a:t>3</a:t>
                      </a:r>
                      <a:endParaRPr lang="en-US" dirty="0"/>
                    </a:p>
                  </a:txBody>
                  <a:tcPr/>
                </a:tc>
                <a:tc>
                  <a:txBody>
                    <a:bodyPr/>
                    <a:lstStyle/>
                    <a:p>
                      <a:r>
                        <a:rPr lang="en-US" dirty="0" smtClean="0"/>
                        <a:t>14</a:t>
                      </a:r>
                      <a:endParaRPr lang="en-US" dirty="0"/>
                    </a:p>
                  </a:txBody>
                  <a:tcPr/>
                </a:tc>
                <a:tc>
                  <a:txBody>
                    <a:bodyPr/>
                    <a:lstStyle/>
                    <a:p>
                      <a:r>
                        <a:rPr lang="en-US" dirty="0" smtClean="0"/>
                        <a:t>9</a:t>
                      </a:r>
                      <a:endParaRPr lang="en-US" dirty="0"/>
                    </a:p>
                  </a:txBody>
                  <a:tcPr/>
                </a:tc>
              </a:tr>
              <a:tr h="393540">
                <a:tc>
                  <a:txBody>
                    <a:bodyPr/>
                    <a:lstStyle/>
                    <a:p>
                      <a:r>
                        <a:rPr lang="en-US" dirty="0" smtClean="0"/>
                        <a:t>4</a:t>
                      </a:r>
                      <a:endParaRPr lang="en-US" dirty="0"/>
                    </a:p>
                  </a:txBody>
                  <a:tcPr/>
                </a:tc>
                <a:tc>
                  <a:txBody>
                    <a:bodyPr/>
                    <a:lstStyle/>
                    <a:p>
                      <a:r>
                        <a:rPr lang="en-US" dirty="0" smtClean="0"/>
                        <a:t>30</a:t>
                      </a:r>
                      <a:endParaRPr lang="en-US" dirty="0"/>
                    </a:p>
                  </a:txBody>
                  <a:tcPr/>
                </a:tc>
                <a:tc>
                  <a:txBody>
                    <a:bodyPr/>
                    <a:lstStyle/>
                    <a:p>
                      <a:r>
                        <a:rPr lang="en-US" dirty="0" smtClean="0"/>
                        <a:t>16</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55</a:t>
                      </a:r>
                      <a:endParaRPr lang="en-US" dirty="0">
                        <a:solidFill>
                          <a:schemeClr val="tx1"/>
                        </a:solidFill>
                      </a:endParaRPr>
                    </a:p>
                  </a:txBody>
                  <a:tcPr/>
                </a:tc>
                <a:tc>
                  <a:txBody>
                    <a:bodyPr/>
                    <a:lstStyle/>
                    <a:p>
                      <a:r>
                        <a:rPr lang="en-US" dirty="0" smtClean="0">
                          <a:solidFill>
                            <a:schemeClr val="tx1"/>
                          </a:solidFill>
                        </a:rPr>
                        <a:t>25</a:t>
                      </a:r>
                      <a:endParaRPr lang="en-US" dirty="0">
                        <a:solidFill>
                          <a:schemeClr val="tx1"/>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91</a:t>
                      </a:r>
                      <a:endParaRPr lang="en-US" dirty="0">
                        <a:solidFill>
                          <a:schemeClr val="tx1"/>
                        </a:solidFill>
                      </a:endParaRPr>
                    </a:p>
                  </a:txBody>
                  <a:tcPr/>
                </a:tc>
                <a:tc>
                  <a:txBody>
                    <a:bodyPr/>
                    <a:lstStyle/>
                    <a:p>
                      <a:r>
                        <a:rPr lang="en-US" dirty="0" smtClean="0">
                          <a:solidFill>
                            <a:schemeClr val="tx1"/>
                          </a:solidFill>
                        </a:rPr>
                        <a:t>36</a:t>
                      </a:r>
                      <a:endParaRPr lang="en-US" dirty="0">
                        <a:solidFill>
                          <a:schemeClr val="tx1"/>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140</a:t>
                      </a:r>
                      <a:endParaRPr lang="en-US" dirty="0">
                        <a:solidFill>
                          <a:schemeClr val="tx1"/>
                        </a:solidFill>
                      </a:endParaRPr>
                    </a:p>
                  </a:txBody>
                  <a:tcPr/>
                </a:tc>
                <a:tc>
                  <a:txBody>
                    <a:bodyPr/>
                    <a:lstStyle/>
                    <a:p>
                      <a:r>
                        <a:rPr lang="en-US" dirty="0" smtClean="0">
                          <a:solidFill>
                            <a:schemeClr val="tx1"/>
                          </a:solidFill>
                        </a:rPr>
                        <a:t>49</a:t>
                      </a:r>
                      <a:endParaRPr lang="en-US" dirty="0">
                        <a:solidFill>
                          <a:schemeClr val="tx1"/>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204</a:t>
                      </a:r>
                      <a:endParaRPr lang="en-US" dirty="0">
                        <a:solidFill>
                          <a:schemeClr val="tx1"/>
                        </a:solidFill>
                      </a:endParaRPr>
                    </a:p>
                  </a:txBody>
                  <a:tcPr/>
                </a:tc>
                <a:tc>
                  <a:txBody>
                    <a:bodyPr/>
                    <a:lstStyle/>
                    <a:p>
                      <a:r>
                        <a:rPr lang="en-US" dirty="0" smtClean="0">
                          <a:solidFill>
                            <a:schemeClr val="tx1"/>
                          </a:solidFill>
                        </a:rPr>
                        <a:t>64</a:t>
                      </a:r>
                      <a:endParaRPr lang="en-US" dirty="0">
                        <a:solidFill>
                          <a:schemeClr val="tx1"/>
                        </a:solidFill>
                      </a:endParaRPr>
                    </a:p>
                  </a:txBody>
                  <a:tcPr/>
                </a:tc>
              </a:tr>
            </a:tbl>
          </a:graphicData>
        </a:graphic>
      </p:graphicFrame>
      <p:cxnSp>
        <p:nvCxnSpPr>
          <p:cNvPr id="5" name="Straight Arrow Connector 4"/>
          <p:cNvCxnSpPr/>
          <p:nvPr/>
        </p:nvCxnSpPr>
        <p:spPr>
          <a:xfrm flipH="1" flipV="1">
            <a:off x="4236720" y="3474720"/>
            <a:ext cx="518160" cy="33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96080" y="3830320"/>
            <a:ext cx="528320" cy="8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36720" y="4013200"/>
            <a:ext cx="48768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236720" y="4257040"/>
            <a:ext cx="487680" cy="7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236720" y="4429760"/>
            <a:ext cx="518160" cy="26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236720" y="4734560"/>
            <a:ext cx="518160"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236720" y="4856480"/>
            <a:ext cx="487680" cy="25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236720" y="5151120"/>
            <a:ext cx="487680" cy="6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074160" y="5242560"/>
            <a:ext cx="68072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023360" y="5496560"/>
            <a:ext cx="731520" cy="7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120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09409392"/>
              </p:ext>
            </p:extLst>
          </p:nvPr>
        </p:nvGraphicFramePr>
        <p:xfrm>
          <a:off x="2129675" y="2011763"/>
          <a:ext cx="4474325" cy="4368634"/>
        </p:xfrm>
        <a:graphic>
          <a:graphicData uri="http://schemas.openxmlformats.org/drawingml/2006/table">
            <a:tbl>
              <a:tblPr firstRow="1" bandRow="1">
                <a:tableStyleId>{5C22544A-7EE6-4342-B048-85BDC9FD1C3A}</a:tableStyleId>
              </a:tblPr>
              <a:tblGrid>
                <a:gridCol w="1054844"/>
                <a:gridCol w="1001401"/>
                <a:gridCol w="1193912"/>
                <a:gridCol w="1224168"/>
              </a:tblGrid>
              <a:tr h="0">
                <a:tc>
                  <a:txBody>
                    <a:bodyPr/>
                    <a:lstStyle/>
                    <a:p>
                      <a:r>
                        <a:rPr lang="en-US" dirty="0" smtClean="0"/>
                        <a:t>Index</a:t>
                      </a:r>
                      <a:endParaRPr lang="en-US" dirty="0"/>
                    </a:p>
                  </a:txBody>
                  <a:tcPr/>
                </a:tc>
                <a:tc>
                  <a:txBody>
                    <a:bodyPr/>
                    <a:lstStyle/>
                    <a:p>
                      <a:r>
                        <a:rPr lang="en-US" dirty="0" smtClean="0"/>
                        <a:t>Total number of objects</a:t>
                      </a:r>
                      <a:endParaRPr lang="en-US" dirty="0"/>
                    </a:p>
                  </a:txBody>
                  <a:tcPr/>
                </a:tc>
                <a:tc>
                  <a:txBody>
                    <a:bodyPr/>
                    <a:lstStyle/>
                    <a:p>
                      <a:r>
                        <a:rPr lang="en-US" dirty="0" smtClean="0"/>
                        <a:t>First difference</a:t>
                      </a:r>
                      <a:endParaRPr lang="en-US" dirty="0"/>
                    </a:p>
                  </a:txBody>
                  <a:tcPr/>
                </a:tc>
                <a:tc>
                  <a:txBody>
                    <a:bodyPr/>
                    <a:lstStyle/>
                    <a:p>
                      <a:r>
                        <a:rPr lang="en-US" dirty="0" smtClean="0"/>
                        <a:t>Second Difference</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dirty="0"/>
                    </a:p>
                  </a:txBody>
                  <a:tcPr/>
                </a:tc>
                <a:tc>
                  <a:txBody>
                    <a:bodyPr/>
                    <a:lstStyle/>
                    <a:p>
                      <a:endParaRPr lang="en-US" dirty="0"/>
                    </a:p>
                  </a:txBody>
                  <a:tcPr/>
                </a:tc>
              </a:tr>
              <a:tr h="393539">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4</a:t>
                      </a:r>
                    </a:p>
                  </a:txBody>
                  <a:tcPr/>
                </a:tc>
                <a:tc>
                  <a:txBody>
                    <a:bodyPr/>
                    <a:lstStyle/>
                    <a:p>
                      <a:endParaRPr lang="en-US" dirty="0" smtClean="0"/>
                    </a:p>
                  </a:txBody>
                  <a:tcPr/>
                </a:tc>
              </a:tr>
              <a:tr h="451413">
                <a:tc>
                  <a:txBody>
                    <a:bodyPr/>
                    <a:lstStyle/>
                    <a:p>
                      <a:r>
                        <a:rPr lang="en-US" dirty="0" smtClean="0"/>
                        <a:t>3</a:t>
                      </a:r>
                      <a:endParaRPr lang="en-US" dirty="0"/>
                    </a:p>
                  </a:txBody>
                  <a:tcPr/>
                </a:tc>
                <a:tc>
                  <a:txBody>
                    <a:bodyPr/>
                    <a:lstStyle/>
                    <a:p>
                      <a:r>
                        <a:rPr lang="en-US" dirty="0" smtClean="0"/>
                        <a:t>14</a:t>
                      </a:r>
                      <a:endParaRPr lang="en-US" dirty="0"/>
                    </a:p>
                  </a:txBody>
                  <a:tcPr/>
                </a:tc>
                <a:tc>
                  <a:txBody>
                    <a:bodyPr/>
                    <a:lstStyle/>
                    <a:p>
                      <a:r>
                        <a:rPr lang="en-US" dirty="0" smtClean="0"/>
                        <a:t>9</a:t>
                      </a:r>
                      <a:endParaRPr lang="en-US" dirty="0"/>
                    </a:p>
                  </a:txBody>
                  <a:tcPr/>
                </a:tc>
                <a:tc>
                  <a:txBody>
                    <a:bodyPr/>
                    <a:lstStyle/>
                    <a:p>
                      <a:r>
                        <a:rPr lang="en-US" dirty="0" smtClean="0"/>
                        <a:t>5</a:t>
                      </a:r>
                      <a:endParaRPr lang="en-US" dirty="0"/>
                    </a:p>
                  </a:txBody>
                  <a:tcPr/>
                </a:tc>
              </a:tr>
              <a:tr h="393540">
                <a:tc>
                  <a:txBody>
                    <a:bodyPr/>
                    <a:lstStyle/>
                    <a:p>
                      <a:r>
                        <a:rPr lang="en-US" dirty="0" smtClean="0"/>
                        <a:t>4</a:t>
                      </a:r>
                      <a:endParaRPr lang="en-US" dirty="0"/>
                    </a:p>
                  </a:txBody>
                  <a:tcPr/>
                </a:tc>
                <a:tc>
                  <a:txBody>
                    <a:bodyPr/>
                    <a:lstStyle/>
                    <a:p>
                      <a:r>
                        <a:rPr lang="en-US" dirty="0" smtClean="0"/>
                        <a:t>30</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55</a:t>
                      </a:r>
                      <a:endParaRPr lang="en-US" dirty="0">
                        <a:solidFill>
                          <a:schemeClr val="tx1"/>
                        </a:solidFill>
                      </a:endParaRPr>
                    </a:p>
                  </a:txBody>
                  <a:tcPr/>
                </a:tc>
                <a:tc>
                  <a:txBody>
                    <a:bodyPr/>
                    <a:lstStyle/>
                    <a:p>
                      <a:r>
                        <a:rPr lang="en-US" dirty="0" smtClean="0">
                          <a:solidFill>
                            <a:schemeClr val="tx1"/>
                          </a:solidFill>
                        </a:rPr>
                        <a:t>25</a:t>
                      </a:r>
                      <a:endParaRPr lang="en-US" dirty="0">
                        <a:solidFill>
                          <a:schemeClr val="tx1"/>
                        </a:solidFill>
                      </a:endParaRPr>
                    </a:p>
                  </a:txBody>
                  <a:tcPr/>
                </a:tc>
                <a:tc>
                  <a:txBody>
                    <a:bodyPr/>
                    <a:lstStyle/>
                    <a:p>
                      <a:r>
                        <a:rPr lang="en-US" dirty="0" smtClean="0">
                          <a:solidFill>
                            <a:schemeClr val="tx1"/>
                          </a:solidFill>
                        </a:rPr>
                        <a:t>9</a:t>
                      </a:r>
                      <a:endParaRPr lang="en-US" dirty="0">
                        <a:solidFill>
                          <a:schemeClr val="tx1"/>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91</a:t>
                      </a:r>
                      <a:endParaRPr lang="en-US" dirty="0">
                        <a:solidFill>
                          <a:schemeClr val="tx1"/>
                        </a:solidFill>
                      </a:endParaRPr>
                    </a:p>
                  </a:txBody>
                  <a:tcPr/>
                </a:tc>
                <a:tc>
                  <a:txBody>
                    <a:bodyPr/>
                    <a:lstStyle/>
                    <a:p>
                      <a:r>
                        <a:rPr lang="en-US" dirty="0" smtClean="0">
                          <a:solidFill>
                            <a:schemeClr val="tx1"/>
                          </a:solidFill>
                        </a:rPr>
                        <a:t>36</a:t>
                      </a:r>
                      <a:endParaRPr lang="en-US" dirty="0">
                        <a:solidFill>
                          <a:schemeClr val="tx1"/>
                        </a:solidFill>
                      </a:endParaRPr>
                    </a:p>
                  </a:txBody>
                  <a:tcPr/>
                </a:tc>
                <a:tc>
                  <a:txBody>
                    <a:bodyPr/>
                    <a:lstStyle/>
                    <a:p>
                      <a:r>
                        <a:rPr lang="en-US" dirty="0" smtClean="0">
                          <a:solidFill>
                            <a:schemeClr val="tx1"/>
                          </a:solidFill>
                        </a:rPr>
                        <a:t>11</a:t>
                      </a:r>
                      <a:endParaRPr lang="en-US" dirty="0">
                        <a:solidFill>
                          <a:schemeClr val="tx1"/>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140</a:t>
                      </a:r>
                      <a:endParaRPr lang="en-US" dirty="0">
                        <a:solidFill>
                          <a:schemeClr val="tx1"/>
                        </a:solidFill>
                      </a:endParaRPr>
                    </a:p>
                  </a:txBody>
                  <a:tcPr/>
                </a:tc>
                <a:tc>
                  <a:txBody>
                    <a:bodyPr/>
                    <a:lstStyle/>
                    <a:p>
                      <a:r>
                        <a:rPr lang="en-US" dirty="0" smtClean="0">
                          <a:solidFill>
                            <a:schemeClr val="tx1"/>
                          </a:solidFill>
                        </a:rPr>
                        <a:t>49</a:t>
                      </a:r>
                      <a:endParaRPr lang="en-US" dirty="0">
                        <a:solidFill>
                          <a:schemeClr val="tx1"/>
                        </a:solidFill>
                      </a:endParaRPr>
                    </a:p>
                  </a:txBody>
                  <a:tcPr/>
                </a:tc>
                <a:tc>
                  <a:txBody>
                    <a:bodyPr/>
                    <a:lstStyle/>
                    <a:p>
                      <a:r>
                        <a:rPr lang="en-US" dirty="0" smtClean="0">
                          <a:solidFill>
                            <a:schemeClr val="tx1"/>
                          </a:solidFill>
                        </a:rPr>
                        <a:t>13</a:t>
                      </a:r>
                      <a:endParaRPr lang="en-US" dirty="0">
                        <a:solidFill>
                          <a:schemeClr val="tx1"/>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204</a:t>
                      </a:r>
                      <a:endParaRPr lang="en-US" dirty="0">
                        <a:solidFill>
                          <a:schemeClr val="tx1"/>
                        </a:solidFill>
                      </a:endParaRPr>
                    </a:p>
                  </a:txBody>
                  <a:tcPr/>
                </a:tc>
                <a:tc>
                  <a:txBody>
                    <a:bodyPr/>
                    <a:lstStyle/>
                    <a:p>
                      <a:r>
                        <a:rPr lang="en-US" dirty="0" smtClean="0">
                          <a:solidFill>
                            <a:schemeClr val="tx1"/>
                          </a:solidFill>
                        </a:rPr>
                        <a:t>64</a:t>
                      </a:r>
                      <a:endParaRPr lang="en-US" dirty="0">
                        <a:solidFill>
                          <a:schemeClr val="tx1"/>
                        </a:solidFill>
                      </a:endParaRPr>
                    </a:p>
                  </a:txBody>
                  <a:tcPr/>
                </a:tc>
                <a:tc>
                  <a:txBody>
                    <a:bodyPr/>
                    <a:lstStyle/>
                    <a:p>
                      <a:r>
                        <a:rPr lang="en-US" dirty="0" smtClean="0">
                          <a:solidFill>
                            <a:schemeClr val="tx1"/>
                          </a:solidFill>
                        </a:rPr>
                        <a:t>15</a:t>
                      </a:r>
                      <a:endParaRPr lang="en-US" dirty="0">
                        <a:solidFill>
                          <a:schemeClr val="tx1"/>
                        </a:solidFill>
                      </a:endParaRPr>
                    </a:p>
                  </a:txBody>
                  <a:tcPr/>
                </a:tc>
              </a:tr>
            </a:tbl>
          </a:graphicData>
        </a:graphic>
      </p:graphicFrame>
      <p:cxnSp>
        <p:nvCxnSpPr>
          <p:cNvPr id="11" name="Straight Arrow Connector 10"/>
          <p:cNvCxnSpPr/>
          <p:nvPr/>
        </p:nvCxnSpPr>
        <p:spPr>
          <a:xfrm flipH="1" flipV="1">
            <a:off x="4978400" y="3799840"/>
            <a:ext cx="48768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978400" y="4124960"/>
            <a:ext cx="487680" cy="7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947920" y="4287520"/>
            <a:ext cx="518160" cy="26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947920" y="4541520"/>
            <a:ext cx="518160"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932680" y="4693920"/>
            <a:ext cx="487680" cy="25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932680" y="4968240"/>
            <a:ext cx="487680" cy="6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739640" y="5110480"/>
            <a:ext cx="68072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688840" y="5415280"/>
            <a:ext cx="731520" cy="7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22160" y="1920617"/>
            <a:ext cx="4267200" cy="2554545"/>
          </a:xfrm>
          <a:prstGeom prst="rect">
            <a:avLst/>
          </a:prstGeom>
          <a:noFill/>
        </p:spPr>
        <p:txBody>
          <a:bodyPr wrap="square" rtlCol="0">
            <a:spAutoFit/>
          </a:bodyPr>
          <a:lstStyle/>
          <a:p>
            <a:r>
              <a:rPr lang="en-US" sz="3200" dirty="0" smtClean="0"/>
              <a:t>The second differences are not constant, so the formula is not a just a second degree polynomial.  </a:t>
            </a:r>
            <a:endParaRPr lang="en-US" sz="3200" dirty="0"/>
          </a:p>
        </p:txBody>
      </p:sp>
    </p:spTree>
    <p:extLst>
      <p:ext uri="{BB962C8B-B14F-4D97-AF65-F5344CB8AC3E}">
        <p14:creationId xmlns:p14="http://schemas.microsoft.com/office/powerpoint/2010/main" val="2428496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76800873"/>
              </p:ext>
            </p:extLst>
          </p:nvPr>
        </p:nvGraphicFramePr>
        <p:xfrm>
          <a:off x="2129675" y="2011763"/>
          <a:ext cx="5845925" cy="4094314"/>
        </p:xfrm>
        <a:graphic>
          <a:graphicData uri="http://schemas.openxmlformats.org/drawingml/2006/table">
            <a:tbl>
              <a:tblPr firstRow="1" bandRow="1">
                <a:tableStyleId>{5C22544A-7EE6-4342-B048-85BDC9FD1C3A}</a:tableStyleId>
              </a:tblPr>
              <a:tblGrid>
                <a:gridCol w="828239"/>
                <a:gridCol w="1217846"/>
                <a:gridCol w="1229360"/>
                <a:gridCol w="1209040"/>
                <a:gridCol w="1361440"/>
              </a:tblGrid>
              <a:tr h="0">
                <a:tc>
                  <a:txBody>
                    <a:bodyPr/>
                    <a:lstStyle/>
                    <a:p>
                      <a:r>
                        <a:rPr lang="en-US" dirty="0" smtClean="0"/>
                        <a:t>Index</a:t>
                      </a:r>
                      <a:endParaRPr lang="en-US" dirty="0"/>
                    </a:p>
                  </a:txBody>
                  <a:tcPr/>
                </a:tc>
                <a:tc>
                  <a:txBody>
                    <a:bodyPr/>
                    <a:lstStyle/>
                    <a:p>
                      <a:r>
                        <a:rPr lang="en-US" dirty="0" smtClean="0"/>
                        <a:t>Total number of objects</a:t>
                      </a:r>
                      <a:endParaRPr lang="en-US" dirty="0"/>
                    </a:p>
                  </a:txBody>
                  <a:tcPr/>
                </a:tc>
                <a:tc>
                  <a:txBody>
                    <a:bodyPr/>
                    <a:lstStyle/>
                    <a:p>
                      <a:r>
                        <a:rPr lang="en-US" dirty="0" smtClean="0"/>
                        <a:t>First difference</a:t>
                      </a:r>
                      <a:endParaRPr lang="en-US" dirty="0"/>
                    </a:p>
                  </a:txBody>
                  <a:tcPr/>
                </a:tc>
                <a:tc>
                  <a:txBody>
                    <a:bodyPr/>
                    <a:lstStyle/>
                    <a:p>
                      <a:r>
                        <a:rPr lang="en-US" dirty="0" smtClean="0"/>
                        <a:t>Second Difference</a:t>
                      </a:r>
                      <a:endParaRPr lang="en-US" dirty="0"/>
                    </a:p>
                  </a:txBody>
                  <a:tcPr/>
                </a:tc>
                <a:tc>
                  <a:txBody>
                    <a:bodyPr/>
                    <a:lstStyle/>
                    <a:p>
                      <a:r>
                        <a:rPr lang="en-US" dirty="0" smtClean="0"/>
                        <a:t>Third</a:t>
                      </a:r>
                      <a:r>
                        <a:rPr lang="en-US" baseline="0" dirty="0" smtClean="0"/>
                        <a:t> difference</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93539">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4</a:t>
                      </a:r>
                    </a:p>
                  </a:txBody>
                  <a:tcPr/>
                </a:tc>
                <a:tc>
                  <a:txBody>
                    <a:bodyPr/>
                    <a:lstStyle/>
                    <a:p>
                      <a:endParaRPr lang="en-US" dirty="0" smtClean="0"/>
                    </a:p>
                  </a:txBody>
                  <a:tcPr/>
                </a:tc>
                <a:tc>
                  <a:txBody>
                    <a:bodyPr/>
                    <a:lstStyle/>
                    <a:p>
                      <a:endParaRPr lang="en-US" dirty="0" smtClean="0"/>
                    </a:p>
                  </a:txBody>
                  <a:tcPr/>
                </a:tc>
              </a:tr>
              <a:tr h="451413">
                <a:tc>
                  <a:txBody>
                    <a:bodyPr/>
                    <a:lstStyle/>
                    <a:p>
                      <a:r>
                        <a:rPr lang="en-US" dirty="0" smtClean="0"/>
                        <a:t>3</a:t>
                      </a:r>
                      <a:endParaRPr lang="en-US" dirty="0"/>
                    </a:p>
                  </a:txBody>
                  <a:tcPr/>
                </a:tc>
                <a:tc>
                  <a:txBody>
                    <a:bodyPr/>
                    <a:lstStyle/>
                    <a:p>
                      <a:r>
                        <a:rPr lang="en-US" dirty="0" smtClean="0"/>
                        <a:t>14</a:t>
                      </a:r>
                      <a:endParaRPr lang="en-US" dirty="0"/>
                    </a:p>
                  </a:txBody>
                  <a:tcPr/>
                </a:tc>
                <a:tc>
                  <a:txBody>
                    <a:bodyPr/>
                    <a:lstStyle/>
                    <a:p>
                      <a:r>
                        <a:rPr lang="en-US" dirty="0" smtClean="0"/>
                        <a:t>9</a:t>
                      </a:r>
                      <a:endParaRPr lang="en-US" dirty="0"/>
                    </a:p>
                  </a:txBody>
                  <a:tcPr/>
                </a:tc>
                <a:tc>
                  <a:txBody>
                    <a:bodyPr/>
                    <a:lstStyle/>
                    <a:p>
                      <a:r>
                        <a:rPr lang="en-US" dirty="0" smtClean="0"/>
                        <a:t>5</a:t>
                      </a:r>
                      <a:endParaRPr lang="en-US" dirty="0"/>
                    </a:p>
                  </a:txBody>
                  <a:tcPr/>
                </a:tc>
                <a:tc>
                  <a:txBody>
                    <a:bodyPr/>
                    <a:lstStyle/>
                    <a:p>
                      <a:endParaRPr lang="en-US" dirty="0"/>
                    </a:p>
                  </a:txBody>
                  <a:tcPr/>
                </a:tc>
              </a:tr>
              <a:tr h="393540">
                <a:tc>
                  <a:txBody>
                    <a:bodyPr/>
                    <a:lstStyle/>
                    <a:p>
                      <a:r>
                        <a:rPr lang="en-US" dirty="0" smtClean="0"/>
                        <a:t>4</a:t>
                      </a:r>
                      <a:endParaRPr lang="en-US" dirty="0"/>
                    </a:p>
                  </a:txBody>
                  <a:tcPr/>
                </a:tc>
                <a:tc>
                  <a:txBody>
                    <a:bodyPr/>
                    <a:lstStyle/>
                    <a:p>
                      <a:r>
                        <a:rPr lang="en-US" dirty="0" smtClean="0"/>
                        <a:t>30</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55</a:t>
                      </a:r>
                      <a:endParaRPr lang="en-US" dirty="0">
                        <a:solidFill>
                          <a:schemeClr val="tx1"/>
                        </a:solidFill>
                      </a:endParaRPr>
                    </a:p>
                  </a:txBody>
                  <a:tcPr/>
                </a:tc>
                <a:tc>
                  <a:txBody>
                    <a:bodyPr/>
                    <a:lstStyle/>
                    <a:p>
                      <a:r>
                        <a:rPr lang="en-US" dirty="0" smtClean="0">
                          <a:solidFill>
                            <a:schemeClr val="tx1"/>
                          </a:solidFill>
                        </a:rPr>
                        <a:t>25</a:t>
                      </a:r>
                      <a:endParaRPr lang="en-US" dirty="0">
                        <a:solidFill>
                          <a:schemeClr val="tx1"/>
                        </a:solidFill>
                      </a:endParaRPr>
                    </a:p>
                  </a:txBody>
                  <a:tcPr/>
                </a:tc>
                <a:tc>
                  <a:txBody>
                    <a:bodyPr/>
                    <a:lstStyle/>
                    <a:p>
                      <a:r>
                        <a:rPr lang="en-US" dirty="0" smtClean="0">
                          <a:solidFill>
                            <a:schemeClr val="tx1"/>
                          </a:solidFill>
                        </a:rPr>
                        <a:t>9</a:t>
                      </a:r>
                      <a:endParaRPr lang="en-US" dirty="0">
                        <a:solidFill>
                          <a:schemeClr val="tx1"/>
                        </a:solidFill>
                      </a:endParaRPr>
                    </a:p>
                  </a:txBody>
                  <a:tcPr/>
                </a:tc>
                <a:tc>
                  <a:txBody>
                    <a:bodyPr/>
                    <a:lstStyle/>
                    <a:p>
                      <a:r>
                        <a:rPr lang="en-US" dirty="0" smtClean="0">
                          <a:solidFill>
                            <a:schemeClr val="tx1"/>
                          </a:solidFill>
                        </a:rPr>
                        <a:t>2</a:t>
                      </a:r>
                      <a:endParaRPr lang="en-US" dirty="0">
                        <a:solidFill>
                          <a:schemeClr val="tx1"/>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91</a:t>
                      </a:r>
                      <a:endParaRPr lang="en-US" dirty="0">
                        <a:solidFill>
                          <a:schemeClr val="tx1"/>
                        </a:solidFill>
                      </a:endParaRPr>
                    </a:p>
                  </a:txBody>
                  <a:tcPr/>
                </a:tc>
                <a:tc>
                  <a:txBody>
                    <a:bodyPr/>
                    <a:lstStyle/>
                    <a:p>
                      <a:r>
                        <a:rPr lang="en-US" dirty="0" smtClean="0">
                          <a:solidFill>
                            <a:schemeClr val="tx1"/>
                          </a:solidFill>
                        </a:rPr>
                        <a:t>36</a:t>
                      </a:r>
                      <a:endParaRPr lang="en-US" dirty="0">
                        <a:solidFill>
                          <a:schemeClr val="tx1"/>
                        </a:solidFill>
                      </a:endParaRPr>
                    </a:p>
                  </a:txBody>
                  <a:tcPr/>
                </a:tc>
                <a:tc>
                  <a:txBody>
                    <a:bodyPr/>
                    <a:lstStyle/>
                    <a:p>
                      <a:r>
                        <a:rPr lang="en-US" dirty="0" smtClean="0">
                          <a:solidFill>
                            <a:schemeClr val="tx1"/>
                          </a:solidFill>
                        </a:rPr>
                        <a:t>11</a:t>
                      </a:r>
                      <a:endParaRPr lang="en-US" dirty="0">
                        <a:solidFill>
                          <a:schemeClr val="tx1"/>
                        </a:solidFill>
                      </a:endParaRPr>
                    </a:p>
                  </a:txBody>
                  <a:tcPr/>
                </a:tc>
                <a:tc>
                  <a:txBody>
                    <a:bodyPr/>
                    <a:lstStyle/>
                    <a:p>
                      <a:r>
                        <a:rPr lang="en-US" dirty="0" smtClean="0">
                          <a:solidFill>
                            <a:schemeClr val="tx1"/>
                          </a:solidFill>
                        </a:rPr>
                        <a:t>2</a:t>
                      </a:r>
                      <a:endParaRPr lang="en-US" dirty="0">
                        <a:solidFill>
                          <a:schemeClr val="tx1"/>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140</a:t>
                      </a:r>
                      <a:endParaRPr lang="en-US" dirty="0">
                        <a:solidFill>
                          <a:schemeClr val="tx1"/>
                        </a:solidFill>
                      </a:endParaRPr>
                    </a:p>
                  </a:txBody>
                  <a:tcPr/>
                </a:tc>
                <a:tc>
                  <a:txBody>
                    <a:bodyPr/>
                    <a:lstStyle/>
                    <a:p>
                      <a:r>
                        <a:rPr lang="en-US" dirty="0" smtClean="0">
                          <a:solidFill>
                            <a:schemeClr val="tx1"/>
                          </a:solidFill>
                        </a:rPr>
                        <a:t>49</a:t>
                      </a:r>
                      <a:endParaRPr lang="en-US" dirty="0">
                        <a:solidFill>
                          <a:schemeClr val="tx1"/>
                        </a:solidFill>
                      </a:endParaRPr>
                    </a:p>
                  </a:txBody>
                  <a:tcPr/>
                </a:tc>
                <a:tc>
                  <a:txBody>
                    <a:bodyPr/>
                    <a:lstStyle/>
                    <a:p>
                      <a:r>
                        <a:rPr lang="en-US" dirty="0" smtClean="0">
                          <a:solidFill>
                            <a:schemeClr val="tx1"/>
                          </a:solidFill>
                        </a:rPr>
                        <a:t>13</a:t>
                      </a:r>
                      <a:endParaRPr lang="en-US" dirty="0">
                        <a:solidFill>
                          <a:schemeClr val="tx1"/>
                        </a:solidFill>
                      </a:endParaRPr>
                    </a:p>
                  </a:txBody>
                  <a:tcPr/>
                </a:tc>
                <a:tc>
                  <a:txBody>
                    <a:bodyPr/>
                    <a:lstStyle/>
                    <a:p>
                      <a:r>
                        <a:rPr lang="en-US" dirty="0" smtClean="0">
                          <a:solidFill>
                            <a:schemeClr val="tx1"/>
                          </a:solidFill>
                        </a:rPr>
                        <a:t>2</a:t>
                      </a:r>
                      <a:endParaRPr lang="en-US" dirty="0">
                        <a:solidFill>
                          <a:schemeClr val="tx1"/>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204</a:t>
                      </a:r>
                      <a:endParaRPr lang="en-US" dirty="0">
                        <a:solidFill>
                          <a:schemeClr val="tx1"/>
                        </a:solidFill>
                      </a:endParaRPr>
                    </a:p>
                  </a:txBody>
                  <a:tcPr/>
                </a:tc>
                <a:tc>
                  <a:txBody>
                    <a:bodyPr/>
                    <a:lstStyle/>
                    <a:p>
                      <a:r>
                        <a:rPr lang="en-US" dirty="0" smtClean="0">
                          <a:solidFill>
                            <a:schemeClr val="tx1"/>
                          </a:solidFill>
                        </a:rPr>
                        <a:t>64</a:t>
                      </a:r>
                      <a:endParaRPr lang="en-US" dirty="0">
                        <a:solidFill>
                          <a:schemeClr val="tx1"/>
                        </a:solidFill>
                      </a:endParaRPr>
                    </a:p>
                  </a:txBody>
                  <a:tcPr/>
                </a:tc>
                <a:tc>
                  <a:txBody>
                    <a:bodyPr/>
                    <a:lstStyle/>
                    <a:p>
                      <a:r>
                        <a:rPr lang="en-US" dirty="0" smtClean="0">
                          <a:solidFill>
                            <a:schemeClr val="tx1"/>
                          </a:solidFill>
                        </a:rPr>
                        <a:t>15</a:t>
                      </a:r>
                      <a:endParaRPr lang="en-US" dirty="0">
                        <a:solidFill>
                          <a:schemeClr val="tx1"/>
                        </a:solidFill>
                      </a:endParaRPr>
                    </a:p>
                  </a:txBody>
                  <a:tcPr/>
                </a:tc>
                <a:tc>
                  <a:txBody>
                    <a:bodyPr/>
                    <a:lstStyle/>
                    <a:p>
                      <a:r>
                        <a:rPr lang="en-US" dirty="0" smtClean="0">
                          <a:solidFill>
                            <a:schemeClr val="tx1"/>
                          </a:solidFill>
                        </a:rPr>
                        <a:t>2</a:t>
                      </a:r>
                      <a:endParaRPr lang="en-US" dirty="0">
                        <a:solidFill>
                          <a:schemeClr val="tx1"/>
                        </a:solidFill>
                      </a:endParaRPr>
                    </a:p>
                  </a:txBody>
                  <a:tcPr/>
                </a:tc>
              </a:tr>
            </a:tbl>
          </a:graphicData>
        </a:graphic>
      </p:graphicFrame>
      <p:cxnSp>
        <p:nvCxnSpPr>
          <p:cNvPr id="11" name="Straight Arrow Connector 10"/>
          <p:cNvCxnSpPr/>
          <p:nvPr/>
        </p:nvCxnSpPr>
        <p:spPr>
          <a:xfrm flipH="1" flipV="1">
            <a:off x="6187440" y="3952240"/>
            <a:ext cx="48768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187440" y="4251960"/>
            <a:ext cx="487680" cy="7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156960" y="4409440"/>
            <a:ext cx="518160" cy="26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156960" y="4658360"/>
            <a:ext cx="518160"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116320" y="4856480"/>
            <a:ext cx="487680" cy="25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187440" y="5140960"/>
            <a:ext cx="487680" cy="6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994400" y="5242560"/>
            <a:ext cx="68072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050280" y="5491480"/>
            <a:ext cx="731520" cy="7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10880" y="1920617"/>
            <a:ext cx="3078480" cy="3046988"/>
          </a:xfrm>
          <a:prstGeom prst="rect">
            <a:avLst/>
          </a:prstGeom>
          <a:noFill/>
        </p:spPr>
        <p:txBody>
          <a:bodyPr wrap="square" rtlCol="0">
            <a:spAutoFit/>
          </a:bodyPr>
          <a:lstStyle/>
          <a:p>
            <a:r>
              <a:rPr lang="en-US" sz="3200" dirty="0" smtClean="0"/>
              <a:t>The third differences are constant, so the formula may be a third degree polynomial.  </a:t>
            </a:r>
            <a:endParaRPr lang="en-US" sz="3200" dirty="0"/>
          </a:p>
        </p:txBody>
      </p:sp>
    </p:spTree>
    <p:extLst>
      <p:ext uri="{BB962C8B-B14F-4D97-AF65-F5344CB8AC3E}">
        <p14:creationId xmlns:p14="http://schemas.microsoft.com/office/powerpoint/2010/main" val="3461126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310640" y="1117600"/>
                <a:ext cx="9652000" cy="1754326"/>
              </a:xfrm>
              <a:prstGeom prst="rect">
                <a:avLst/>
              </a:prstGeom>
              <a:noFill/>
            </p:spPr>
            <p:txBody>
              <a:bodyPr wrap="square" rtlCol="0">
                <a:spAutoFit/>
              </a:bodyPr>
              <a:lstStyle/>
              <a:p>
                <a:r>
                  <a:rPr lang="en-US" sz="3600" dirty="0" smtClean="0"/>
                  <a:t>That means the formula may look something like </a:t>
                </a:r>
                <a14:m>
                  <m:oMath xmlns:m="http://schemas.openxmlformats.org/officeDocument/2006/math">
                    <m:r>
                      <a:rPr lang="en-US" sz="3600" b="0" i="1" smtClean="0">
                        <a:latin typeface="Cambria Math" panose="02040503050406030204" pitchFamily="18" charset="0"/>
                      </a:rPr>
                      <m:t>𝑎</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𝑛</m:t>
                        </m:r>
                      </m:e>
                      <m:sup>
                        <m:r>
                          <a:rPr lang="en-US" sz="3600" b="0" i="1" smtClean="0">
                            <a:latin typeface="Cambria Math" panose="02040503050406030204" pitchFamily="18" charset="0"/>
                          </a:rPr>
                          <m:t>3</m:t>
                        </m:r>
                      </m:sup>
                    </m:sSup>
                    <m:r>
                      <a:rPr lang="en-US" sz="3600" b="0" i="1" smtClean="0">
                        <a:latin typeface="Cambria Math" panose="02040503050406030204" pitchFamily="18" charset="0"/>
                      </a:rPr>
                      <m:t>+</m:t>
                    </m:r>
                    <m:r>
                      <a:rPr lang="en-US" sz="3600" b="0" i="1" smtClean="0">
                        <a:latin typeface="Cambria Math" panose="02040503050406030204" pitchFamily="18" charset="0"/>
                      </a:rPr>
                      <m:t>𝑏</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𝑛</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r>
                      <a:rPr lang="en-US" sz="3600" b="0" i="1" smtClean="0">
                        <a:latin typeface="Cambria Math" panose="02040503050406030204" pitchFamily="18" charset="0"/>
                      </a:rPr>
                      <m:t>𝑐</m:t>
                    </m:r>
                    <m:r>
                      <a:rPr lang="en-US" sz="3600" b="0" i="1" smtClean="0">
                        <a:latin typeface="Cambria Math" panose="02040503050406030204" pitchFamily="18" charset="0"/>
                      </a:rPr>
                      <m:t>∗</m:t>
                    </m:r>
                    <m:r>
                      <a:rPr lang="en-US" sz="3600" b="0" i="1" smtClean="0">
                        <a:latin typeface="Cambria Math" panose="02040503050406030204" pitchFamily="18" charset="0"/>
                      </a:rPr>
                      <m:t>𝑛</m:t>
                    </m:r>
                    <m:r>
                      <a:rPr lang="en-US" sz="3600" b="0" i="1" smtClean="0">
                        <a:latin typeface="Cambria Math" panose="02040503050406030204" pitchFamily="18" charset="0"/>
                      </a:rPr>
                      <m:t>+</m:t>
                    </m:r>
                    <m:r>
                      <a:rPr lang="en-US" sz="3600" b="0" i="1" smtClean="0">
                        <a:latin typeface="Cambria Math" panose="02040503050406030204" pitchFamily="18" charset="0"/>
                      </a:rPr>
                      <m:t>𝑑</m:t>
                    </m:r>
                  </m:oMath>
                </a14:m>
                <a:r>
                  <a:rPr lang="en-US" sz="3600" dirty="0" smtClean="0"/>
                  <a:t> where </a:t>
                </a:r>
                <a14:m>
                  <m:oMath xmlns:m="http://schemas.openxmlformats.org/officeDocument/2006/math">
                    <m:r>
                      <a:rPr lang="en-US" sz="3600" b="0" i="1" smtClean="0">
                        <a:latin typeface="Cambria Math" panose="02040503050406030204" pitchFamily="18" charset="0"/>
                      </a:rPr>
                      <m:t>𝑎</m:t>
                    </m:r>
                    <m:r>
                      <a:rPr lang="en-US" sz="3600" b="0" i="1" smtClean="0">
                        <a:latin typeface="Cambria Math" panose="02040503050406030204" pitchFamily="18" charset="0"/>
                      </a:rPr>
                      <m:t>, </m:t>
                    </m:r>
                    <m:r>
                      <a:rPr lang="en-US" sz="3600" b="0" i="1" smtClean="0">
                        <a:latin typeface="Cambria Math" panose="02040503050406030204" pitchFamily="18" charset="0"/>
                      </a:rPr>
                      <m:t>𝑏</m:t>
                    </m:r>
                    <m:r>
                      <a:rPr lang="en-US" sz="3600" b="0" i="0" smtClean="0">
                        <a:latin typeface="Cambria Math" panose="02040503050406030204" pitchFamily="18" charset="0"/>
                      </a:rPr>
                      <m:t>,</m:t>
                    </m:r>
                    <m:r>
                      <a:rPr lang="en-US" sz="3600" b="0" i="1" smtClean="0">
                        <a:latin typeface="Cambria Math" panose="02040503050406030204" pitchFamily="18" charset="0"/>
                      </a:rPr>
                      <m:t>𝑐</m:t>
                    </m:r>
                  </m:oMath>
                </a14:m>
                <a:r>
                  <a:rPr lang="en-US" sz="3600" dirty="0" smtClean="0"/>
                  <a:t> and </a:t>
                </a:r>
                <a14:m>
                  <m:oMath xmlns:m="http://schemas.openxmlformats.org/officeDocument/2006/math">
                    <m:r>
                      <a:rPr lang="en-US" sz="3600" b="0" i="1" smtClean="0">
                        <a:latin typeface="Cambria Math" panose="02040503050406030204" pitchFamily="18" charset="0"/>
                      </a:rPr>
                      <m:t>𝑑</m:t>
                    </m:r>
                  </m:oMath>
                </a14:m>
                <a:r>
                  <a:rPr lang="en-US" sz="3600" dirty="0" smtClean="0"/>
                  <a:t> are some constant values.</a:t>
                </a:r>
                <a:endParaRPr lang="en-US" sz="3600" dirty="0"/>
              </a:p>
            </p:txBody>
          </p:sp>
        </mc:Choice>
        <mc:Fallback xmlns="">
          <p:sp>
            <p:nvSpPr>
              <p:cNvPr id="2" name="TextBox 1"/>
              <p:cNvSpPr txBox="1">
                <a:spLocks noRot="1" noChangeAspect="1" noMove="1" noResize="1" noEditPoints="1" noAdjustHandles="1" noChangeArrowheads="1" noChangeShapeType="1" noTextEdit="1"/>
              </p:cNvSpPr>
              <p:nvPr/>
            </p:nvSpPr>
            <p:spPr>
              <a:xfrm>
                <a:off x="1310640" y="1117600"/>
                <a:ext cx="9652000" cy="1754326"/>
              </a:xfrm>
              <a:prstGeom prst="rect">
                <a:avLst/>
              </a:prstGeom>
              <a:blipFill rotWithShape="0">
                <a:blip r:embed="rId2"/>
                <a:stretch>
                  <a:fillRect l="-1895" t="-5208" b="-12153"/>
                </a:stretch>
              </a:blipFill>
            </p:spPr>
            <p:txBody>
              <a:bodyPr/>
              <a:lstStyle/>
              <a:p>
                <a:r>
                  <a:rPr lang="en-US">
                    <a:noFill/>
                  </a:rPr>
                  <a:t> </a:t>
                </a:r>
              </a:p>
            </p:txBody>
          </p:sp>
        </mc:Fallback>
      </mc:AlternateContent>
      <p:sp>
        <p:nvSpPr>
          <p:cNvPr id="3" name="TextBox 2"/>
          <p:cNvSpPr txBox="1"/>
          <p:nvPr/>
        </p:nvSpPr>
        <p:spPr>
          <a:xfrm>
            <a:off x="1635760" y="3901440"/>
            <a:ext cx="8036560" cy="2369880"/>
          </a:xfrm>
          <a:prstGeom prst="rect">
            <a:avLst/>
          </a:prstGeom>
          <a:noFill/>
        </p:spPr>
        <p:txBody>
          <a:bodyPr wrap="square" rtlCol="0">
            <a:spAutoFit/>
          </a:bodyPr>
          <a:lstStyle/>
          <a:p>
            <a:r>
              <a:rPr lang="en-US" sz="2800" dirty="0" smtClean="0"/>
              <a:t>To determine what those constant values are, we will go back to the information we gathered in the table. </a:t>
            </a:r>
          </a:p>
          <a:p>
            <a:endParaRPr lang="en-US" sz="2800" dirty="0"/>
          </a:p>
          <a:p>
            <a:r>
              <a:rPr lang="en-US" sz="2800" dirty="0" smtClean="0"/>
              <a:t> </a:t>
            </a:r>
            <a:r>
              <a:rPr lang="en-US" dirty="0" smtClean="0">
                <a:solidFill>
                  <a:srgbClr val="FF0000"/>
                </a:solidFill>
              </a:rPr>
              <a:t>It is important to note that if we had not collected the data, or had recorded it incorrectly we would not be able to find the formula.  The data should be collected carefully from actual examples.</a:t>
            </a:r>
            <a:endParaRPr lang="en-US" dirty="0">
              <a:solidFill>
                <a:srgbClr val="FF0000"/>
              </a:solidFill>
            </a:endParaRPr>
          </a:p>
        </p:txBody>
      </p:sp>
    </p:spTree>
    <p:extLst>
      <p:ext uri="{BB962C8B-B14F-4D97-AF65-F5344CB8AC3E}">
        <p14:creationId xmlns:p14="http://schemas.microsoft.com/office/powerpoint/2010/main" val="1696738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24003913"/>
              </p:ext>
            </p:extLst>
          </p:nvPr>
        </p:nvGraphicFramePr>
        <p:xfrm>
          <a:off x="469674" y="1600779"/>
          <a:ext cx="3634450" cy="3854373"/>
        </p:xfrm>
        <a:graphic>
          <a:graphicData uri="http://schemas.openxmlformats.org/drawingml/2006/table">
            <a:tbl>
              <a:tblPr firstRow="1" bandRow="1">
                <a:tableStyleId>{5C22544A-7EE6-4342-B048-85BDC9FD1C3A}</a:tableStyleId>
              </a:tblPr>
              <a:tblGrid>
                <a:gridCol w="1967696"/>
                <a:gridCol w="1666754"/>
              </a:tblGrid>
              <a:tr h="674459">
                <a:tc>
                  <a:txBody>
                    <a:bodyPr/>
                    <a:lstStyle/>
                    <a:p>
                      <a:r>
                        <a:rPr lang="en-US" dirty="0" smtClean="0"/>
                        <a:t>Index</a:t>
                      </a:r>
                      <a:endParaRPr lang="en-US" dirty="0"/>
                    </a:p>
                  </a:txBody>
                  <a:tcPr/>
                </a:tc>
                <a:tc>
                  <a:txBody>
                    <a:bodyPr/>
                    <a:lstStyle/>
                    <a:p>
                      <a:r>
                        <a:rPr lang="en-US" dirty="0" smtClean="0"/>
                        <a:t>Total number of objects</a:t>
                      </a:r>
                      <a:endParaRPr lang="en-US" dirty="0"/>
                    </a:p>
                  </a:txBody>
                  <a:tcPr/>
                </a:tc>
              </a:tr>
              <a:tr h="367262">
                <a:tc>
                  <a:txBody>
                    <a:bodyPr/>
                    <a:lstStyle/>
                    <a:p>
                      <a:r>
                        <a:rPr lang="en-US" dirty="0" smtClean="0"/>
                        <a:t>1</a:t>
                      </a:r>
                      <a:endParaRPr lang="en-US" dirty="0"/>
                    </a:p>
                  </a:txBody>
                  <a:tcPr/>
                </a:tc>
                <a:tc>
                  <a:txBody>
                    <a:bodyPr/>
                    <a:lstStyle/>
                    <a:p>
                      <a:r>
                        <a:rPr lang="en-US" dirty="0" smtClean="0"/>
                        <a:t>1</a:t>
                      </a:r>
                      <a:endParaRPr lang="en-US" dirty="0"/>
                    </a:p>
                  </a:txBody>
                  <a:tcPr/>
                </a:tc>
              </a:tr>
              <a:tr h="393539">
                <a:tc>
                  <a:txBody>
                    <a:bodyPr/>
                    <a:lstStyle/>
                    <a:p>
                      <a:r>
                        <a:rPr lang="en-US" dirty="0" smtClean="0"/>
                        <a:t>2</a:t>
                      </a:r>
                      <a:endParaRPr lang="en-US" dirty="0"/>
                    </a:p>
                  </a:txBody>
                  <a:tcPr/>
                </a:tc>
                <a:tc>
                  <a:txBody>
                    <a:bodyPr/>
                    <a:lstStyle/>
                    <a:p>
                      <a:r>
                        <a:rPr lang="en-US" dirty="0" smtClean="0"/>
                        <a:t>5</a:t>
                      </a:r>
                      <a:endParaRPr lang="en-US" dirty="0"/>
                    </a:p>
                  </a:txBody>
                  <a:tcPr/>
                </a:tc>
              </a:tr>
              <a:tr h="451413">
                <a:tc>
                  <a:txBody>
                    <a:bodyPr/>
                    <a:lstStyle/>
                    <a:p>
                      <a:r>
                        <a:rPr lang="en-US" dirty="0" smtClean="0"/>
                        <a:t>3</a:t>
                      </a:r>
                      <a:endParaRPr lang="en-US" dirty="0"/>
                    </a:p>
                  </a:txBody>
                  <a:tcPr/>
                </a:tc>
                <a:tc>
                  <a:txBody>
                    <a:bodyPr/>
                    <a:lstStyle/>
                    <a:p>
                      <a:r>
                        <a:rPr lang="en-US" dirty="0" smtClean="0"/>
                        <a:t>14</a:t>
                      </a:r>
                      <a:endParaRPr lang="en-US" dirty="0"/>
                    </a:p>
                  </a:txBody>
                  <a:tcPr/>
                </a:tc>
              </a:tr>
              <a:tr h="393540">
                <a:tc>
                  <a:txBody>
                    <a:bodyPr/>
                    <a:lstStyle/>
                    <a:p>
                      <a:r>
                        <a:rPr lang="en-US" dirty="0" smtClean="0"/>
                        <a:t>4</a:t>
                      </a:r>
                      <a:endParaRPr lang="en-US" dirty="0"/>
                    </a:p>
                  </a:txBody>
                  <a:tcPr/>
                </a:tc>
                <a:tc>
                  <a:txBody>
                    <a:bodyPr/>
                    <a:lstStyle/>
                    <a:p>
                      <a:r>
                        <a:rPr lang="en-US" dirty="0" smtClean="0"/>
                        <a:t>30</a:t>
                      </a:r>
                      <a:endParaRPr lang="en-US" dirty="0"/>
                    </a:p>
                  </a:txBody>
                  <a:tcPr/>
                </a:tc>
              </a:tr>
              <a:tr h="393540">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55</a:t>
                      </a:r>
                      <a:endParaRPr lang="en-US" dirty="0">
                        <a:solidFill>
                          <a:schemeClr val="tx1"/>
                        </a:solidFill>
                      </a:endParaRPr>
                    </a:p>
                  </a:txBody>
                  <a:tcPr/>
                </a:tc>
              </a:tr>
              <a:tr h="393540">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solidFill>
                            <a:schemeClr val="tx1"/>
                          </a:solidFill>
                        </a:rPr>
                        <a:t>91</a:t>
                      </a:r>
                      <a:endParaRPr lang="en-US" dirty="0">
                        <a:solidFill>
                          <a:schemeClr val="tx1"/>
                        </a:solidFill>
                      </a:endParaRPr>
                    </a:p>
                  </a:txBody>
                  <a:tcPr/>
                </a:tc>
              </a:tr>
              <a:tr h="393540">
                <a:tc>
                  <a:txBody>
                    <a:bodyPr/>
                    <a:lstStyle/>
                    <a:p>
                      <a:r>
                        <a:rPr lang="en-US" dirty="0" smtClean="0">
                          <a:solidFill>
                            <a:schemeClr val="tx1"/>
                          </a:solidFill>
                        </a:rPr>
                        <a:t>7</a:t>
                      </a:r>
                      <a:endParaRPr lang="en-US" dirty="0">
                        <a:solidFill>
                          <a:schemeClr val="tx1"/>
                        </a:solidFill>
                      </a:endParaRPr>
                    </a:p>
                  </a:txBody>
                  <a:tcPr/>
                </a:tc>
                <a:tc>
                  <a:txBody>
                    <a:bodyPr/>
                    <a:lstStyle/>
                    <a:p>
                      <a:r>
                        <a:rPr lang="en-US" dirty="0" smtClean="0">
                          <a:solidFill>
                            <a:schemeClr val="tx1"/>
                          </a:solidFill>
                        </a:rPr>
                        <a:t>140</a:t>
                      </a:r>
                      <a:endParaRPr lang="en-US" dirty="0">
                        <a:solidFill>
                          <a:schemeClr val="tx1"/>
                        </a:solidFill>
                      </a:endParaRPr>
                    </a:p>
                  </a:txBody>
                  <a:tcPr/>
                </a:tc>
              </a:tr>
              <a:tr h="393540">
                <a:tc>
                  <a:txBody>
                    <a:bodyPr/>
                    <a:lstStyle/>
                    <a:p>
                      <a:r>
                        <a:rPr lang="en-US" dirty="0" smtClean="0">
                          <a:solidFill>
                            <a:schemeClr val="tx1"/>
                          </a:solidFill>
                        </a:rPr>
                        <a:t>8</a:t>
                      </a:r>
                      <a:endParaRPr lang="en-US" dirty="0">
                        <a:solidFill>
                          <a:schemeClr val="tx1"/>
                        </a:solidFill>
                      </a:endParaRPr>
                    </a:p>
                  </a:txBody>
                  <a:tcPr/>
                </a:tc>
                <a:tc>
                  <a:txBody>
                    <a:bodyPr/>
                    <a:lstStyle/>
                    <a:p>
                      <a:r>
                        <a:rPr lang="en-US" dirty="0" smtClean="0">
                          <a:solidFill>
                            <a:schemeClr val="tx1"/>
                          </a:solidFill>
                        </a:rPr>
                        <a:t>204</a:t>
                      </a:r>
                      <a:endParaRPr lang="en-US" dirty="0">
                        <a:solidFill>
                          <a:schemeClr val="tx1"/>
                        </a:solidFill>
                      </a:endParaRPr>
                    </a:p>
                  </a:txBody>
                  <a:tcPr/>
                </a:tc>
              </a:tr>
            </a:tbl>
          </a:graphicData>
        </a:graphic>
      </p:graphicFrame>
      <mc:AlternateContent xmlns:mc="http://schemas.openxmlformats.org/markup-compatibility/2006" xmlns:a14="http://schemas.microsoft.com/office/drawing/2010/main">
        <mc:Choice Requires="a14">
          <p:sp>
            <p:nvSpPr>
              <p:cNvPr id="3" name="TextBox 2"/>
              <p:cNvSpPr txBox="1"/>
              <p:nvPr/>
            </p:nvSpPr>
            <p:spPr>
              <a:xfrm>
                <a:off x="659674" y="276497"/>
                <a:ext cx="8625840" cy="1200329"/>
              </a:xfrm>
              <a:prstGeom prst="rect">
                <a:avLst/>
              </a:prstGeom>
              <a:noFill/>
            </p:spPr>
            <p:txBody>
              <a:bodyPr wrap="square" rtlCol="0">
                <a:spAutoFit/>
              </a:bodyPr>
              <a:lstStyle/>
              <a:p>
                <a:r>
                  <a:rPr lang="en-US" dirty="0" smtClean="0"/>
                  <a:t>We will pick some representative input/output values from the table and use them to determine the constants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𝑐</m:t>
                    </m:r>
                  </m:oMath>
                </a14:m>
                <a:r>
                  <a:rPr lang="en-US" dirty="0" smtClean="0"/>
                  <a:t> and </a:t>
                </a:r>
                <a14:m>
                  <m:oMath xmlns:m="http://schemas.openxmlformats.org/officeDocument/2006/math">
                    <m:r>
                      <a:rPr lang="en-US" b="0" i="1" smtClean="0">
                        <a:latin typeface="Cambria Math" panose="02040503050406030204" pitchFamily="18" charset="0"/>
                      </a:rPr>
                      <m:t>𝑑</m:t>
                    </m:r>
                  </m:oMath>
                </a14:m>
                <a:r>
                  <a:rPr lang="en-US" dirty="0" smtClean="0"/>
                  <a:t>.  We need three input/output pairs to determine the value of three unknowns. </a:t>
                </a:r>
                <a:r>
                  <a:rPr lang="en-US" dirty="0" smtClean="0">
                    <a:solidFill>
                      <a:srgbClr val="0070C0"/>
                    </a:solidFill>
                  </a:rPr>
                  <a:t>First note that when the index is 0, the total objects is 0.  </a:t>
                </a:r>
                <a:r>
                  <a:rPr lang="en-US" dirty="0" smtClean="0"/>
                  <a:t>This will force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=0.</m:t>
                    </m:r>
                  </m:oMath>
                </a14:m>
                <a:r>
                  <a:rPr lang="en-US" dirty="0" smtClean="0"/>
                  <a:t>  With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oMath>
                </a14:m>
                <a:r>
                  <a:rPr lang="en-US" dirty="0" smtClean="0"/>
                  <a:t> determined, we now have just three variables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smtClean="0"/>
                  <a:t> and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59674" y="276497"/>
                <a:ext cx="8625840" cy="1200329"/>
              </a:xfrm>
              <a:prstGeom prst="rect">
                <a:avLst/>
              </a:prstGeom>
              <a:blipFill rotWithShape="0">
                <a:blip r:embed="rId2"/>
                <a:stretch>
                  <a:fillRect l="-565" t="-2538"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852368510"/>
                  </p:ext>
                </p:extLst>
              </p:nvPr>
            </p:nvGraphicFramePr>
            <p:xfrm>
              <a:off x="5567679" y="2731346"/>
              <a:ext cx="3596640" cy="1097280"/>
            </p:xfrm>
            <a:graphic>
              <a:graphicData uri="http://schemas.openxmlformats.org/drawingml/2006/table">
                <a:tbl>
                  <a:tblPr firstRow="1" bandRow="1">
                    <a:tableStyleId>{2D5ABB26-0587-4C30-8999-92F81FD0307C}</a:tableStyleId>
                  </a:tblPr>
                  <a:tblGrid>
                    <a:gridCol w="2397761"/>
                    <a:gridCol w="599440"/>
                    <a:gridCol w="599439"/>
                  </a:tblGrid>
                  <a:tr h="274599">
                    <a:tc>
                      <a:txBody>
                        <a:bodyPr/>
                        <a:lstStyle/>
                        <a:p>
                          <a14:m>
                            <m:oMath xmlns:m="http://schemas.openxmlformats.org/officeDocument/2006/math">
                              <m:r>
                                <a:rPr lang="en-US" sz="1800" b="0" i="1" smtClean="0">
                                  <a:latin typeface="Cambria Math" panose="02040503050406030204" pitchFamily="18" charset="0"/>
                                </a:rPr>
                                <m:t>𝑎</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3</m:t>
                                  </m:r>
                                </m:sup>
                              </m:sSup>
                              <m:r>
                                <a:rPr lang="en-US" sz="1800" b="0" i="1" smtClean="0">
                                  <a:latin typeface="Cambria Math" panose="02040503050406030204" pitchFamily="18" charset="0"/>
                                </a:rPr>
                                <m:t>+</m:t>
                              </m:r>
                              <m:r>
                                <a:rPr lang="en-US" sz="1800" b="0" i="1" smtClean="0">
                                  <a:latin typeface="Cambria Math" panose="02040503050406030204" pitchFamily="18" charset="0"/>
                                </a:rPr>
                                <m:t>𝑏</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𝑐</m:t>
                              </m:r>
                              <m:r>
                                <a:rPr lang="en-US" sz="1800" b="0" i="1" smtClean="0">
                                  <a:latin typeface="Cambria Math" panose="02040503050406030204" pitchFamily="18" charset="0"/>
                                </a:rPr>
                                <m:t>∗2</m:t>
                              </m:r>
                            </m:oMath>
                          </a14:m>
                          <a:r>
                            <a:rPr lang="en-US" sz="1800" dirty="0" smtClean="0"/>
                            <a:t> </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tc>
                    <a:tc>
                      <a:txBody>
                        <a:bodyPr/>
                        <a:lstStyle/>
                        <a:p>
                          <a:r>
                            <a:rPr lang="en-US" dirty="0" smtClean="0"/>
                            <a:t>5</a:t>
                          </a:r>
                          <a:endParaRPr lang="en-US" dirty="0"/>
                        </a:p>
                      </a:txBody>
                      <a:tcPr/>
                    </a:tc>
                  </a:tr>
                  <a:tr h="278413">
                    <a:tc>
                      <a:txBody>
                        <a:bodyPr/>
                        <a:lstStyle/>
                        <a:p>
                          <a14:m>
                            <m:oMath xmlns:m="http://schemas.openxmlformats.org/officeDocument/2006/math">
                              <m:r>
                                <a:rPr lang="en-US" sz="1800" b="0" i="1" smtClean="0">
                                  <a:latin typeface="Cambria Math" panose="02040503050406030204" pitchFamily="18" charset="0"/>
                                </a:rPr>
                                <m:t>𝑎</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3</m:t>
                                  </m:r>
                                </m:e>
                                <m:sup>
                                  <m:r>
                                    <a:rPr lang="en-US" sz="1800" b="0" i="1" smtClean="0">
                                      <a:latin typeface="Cambria Math" panose="02040503050406030204" pitchFamily="18" charset="0"/>
                                    </a:rPr>
                                    <m:t>3</m:t>
                                  </m:r>
                                </m:sup>
                              </m:sSup>
                              <m:r>
                                <a:rPr lang="en-US" sz="1800" b="0" i="1" smtClean="0">
                                  <a:latin typeface="Cambria Math" panose="02040503050406030204" pitchFamily="18" charset="0"/>
                                </a:rPr>
                                <m:t>+</m:t>
                              </m:r>
                              <m:r>
                                <a:rPr lang="en-US" sz="1800" b="0" i="1" smtClean="0">
                                  <a:latin typeface="Cambria Math" panose="02040503050406030204" pitchFamily="18" charset="0"/>
                                </a:rPr>
                                <m:t>𝑏</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3</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𝑐</m:t>
                              </m:r>
                              <m:r>
                                <a:rPr lang="en-US" sz="1800" b="0" i="1" smtClean="0">
                                  <a:latin typeface="Cambria Math" panose="02040503050406030204" pitchFamily="18" charset="0"/>
                                </a:rPr>
                                <m:t>∗3</m:t>
                              </m:r>
                            </m:oMath>
                          </a14:m>
                          <a:r>
                            <a:rPr lang="en-US" sz="1800" dirty="0" smtClean="0"/>
                            <a:t> </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tc>
                    <a:tc>
                      <a:txBody>
                        <a:bodyPr/>
                        <a:lstStyle/>
                        <a:p>
                          <a:r>
                            <a:rPr lang="en-US" dirty="0" smtClean="0"/>
                            <a:t>14</a:t>
                          </a:r>
                          <a:endParaRPr lang="en-US" dirty="0"/>
                        </a:p>
                      </a:txBody>
                      <a:tcPr/>
                    </a:tc>
                  </a:tr>
                  <a:tr h="278413">
                    <a:tc>
                      <a:txBody>
                        <a:bodyPr/>
                        <a:lstStyle/>
                        <a:p>
                          <a14:m>
                            <m:oMath xmlns:m="http://schemas.openxmlformats.org/officeDocument/2006/math">
                              <m:r>
                                <a:rPr lang="en-US" sz="1800" b="0" i="1" smtClean="0">
                                  <a:latin typeface="Cambria Math" panose="02040503050406030204" pitchFamily="18" charset="0"/>
                                </a:rPr>
                                <m:t>𝑎</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4</m:t>
                                  </m:r>
                                </m:e>
                                <m:sup>
                                  <m:r>
                                    <a:rPr lang="en-US" sz="1800" b="0" i="1" smtClean="0">
                                      <a:latin typeface="Cambria Math" panose="02040503050406030204" pitchFamily="18" charset="0"/>
                                    </a:rPr>
                                    <m:t>3</m:t>
                                  </m:r>
                                </m:sup>
                              </m:sSup>
                              <m:r>
                                <a:rPr lang="en-US" sz="1800" b="0" i="1" smtClean="0">
                                  <a:latin typeface="Cambria Math" panose="02040503050406030204" pitchFamily="18" charset="0"/>
                                </a:rPr>
                                <m:t>+</m:t>
                              </m:r>
                              <m:r>
                                <a:rPr lang="en-US" sz="1800" b="0" i="1" smtClean="0">
                                  <a:latin typeface="Cambria Math" panose="02040503050406030204" pitchFamily="18" charset="0"/>
                                </a:rPr>
                                <m:t>𝑏</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4</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𝑐</m:t>
                              </m:r>
                              <m:r>
                                <a:rPr lang="en-US" sz="1800" b="0" i="1" smtClean="0">
                                  <a:latin typeface="Cambria Math" panose="02040503050406030204" pitchFamily="18" charset="0"/>
                                </a:rPr>
                                <m:t>∗4</m:t>
                              </m:r>
                            </m:oMath>
                          </a14:m>
                          <a:r>
                            <a:rPr lang="en-US" sz="1800" dirty="0" smtClean="0"/>
                            <a:t> </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tc>
                    <a:tc>
                      <a:txBody>
                        <a:bodyPr/>
                        <a:lstStyle/>
                        <a:p>
                          <a:r>
                            <a:rPr lang="en-US" dirty="0" smtClean="0"/>
                            <a:t>30</a:t>
                          </a:r>
                          <a:endParaRPr lang="en-US"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852368510"/>
                  </p:ext>
                </p:extLst>
              </p:nvPr>
            </p:nvGraphicFramePr>
            <p:xfrm>
              <a:off x="5567679" y="2731346"/>
              <a:ext cx="3596640" cy="1097280"/>
            </p:xfrm>
            <a:graphic>
              <a:graphicData uri="http://schemas.openxmlformats.org/drawingml/2006/table">
                <a:tbl>
                  <a:tblPr firstRow="1" bandRow="1">
                    <a:tableStyleId>{2D5ABB26-0587-4C30-8999-92F81FD0307C}</a:tableStyleId>
                  </a:tblPr>
                  <a:tblGrid>
                    <a:gridCol w="2397761"/>
                    <a:gridCol w="599440"/>
                    <a:gridCol w="599439"/>
                  </a:tblGrid>
                  <a:tr h="365760">
                    <a:tc>
                      <a:txBody>
                        <a:bodyPr/>
                        <a:lstStyle/>
                        <a:p>
                          <a:endParaRPr lang="en-US"/>
                        </a:p>
                      </a:txBody>
                      <a:tcPr>
                        <a:blipFill rotWithShape="0">
                          <a:blip r:embed="rId3"/>
                          <a:stretch>
                            <a:fillRect t="-8333" r="-50000" b="-226667"/>
                          </a:stretch>
                        </a:blipFill>
                      </a:tcPr>
                    </a:tc>
                    <a:tc>
                      <a:txBody>
                        <a:bodyPr/>
                        <a:lstStyle/>
                        <a:p>
                          <a:endParaRPr lang="en-US"/>
                        </a:p>
                      </a:txBody>
                      <a:tcPr>
                        <a:blipFill rotWithShape="0">
                          <a:blip r:embed="rId3"/>
                          <a:stretch>
                            <a:fillRect l="-397980" t="-8333" r="-98990" b="-226667"/>
                          </a:stretch>
                        </a:blipFill>
                      </a:tcPr>
                    </a:tc>
                    <a:tc>
                      <a:txBody>
                        <a:bodyPr/>
                        <a:lstStyle/>
                        <a:p>
                          <a:r>
                            <a:rPr lang="en-US" dirty="0" smtClean="0"/>
                            <a:t>5</a:t>
                          </a:r>
                          <a:endParaRPr lang="en-US" dirty="0"/>
                        </a:p>
                      </a:txBody>
                      <a:tcPr/>
                    </a:tc>
                  </a:tr>
                  <a:tr h="365760">
                    <a:tc>
                      <a:txBody>
                        <a:bodyPr/>
                        <a:lstStyle/>
                        <a:p>
                          <a:endParaRPr lang="en-US"/>
                        </a:p>
                      </a:txBody>
                      <a:tcPr>
                        <a:blipFill rotWithShape="0">
                          <a:blip r:embed="rId3"/>
                          <a:stretch>
                            <a:fillRect t="-106557" r="-50000" b="-122951"/>
                          </a:stretch>
                        </a:blipFill>
                      </a:tcPr>
                    </a:tc>
                    <a:tc>
                      <a:txBody>
                        <a:bodyPr/>
                        <a:lstStyle/>
                        <a:p>
                          <a:endParaRPr lang="en-US"/>
                        </a:p>
                      </a:txBody>
                      <a:tcPr>
                        <a:blipFill rotWithShape="0">
                          <a:blip r:embed="rId3"/>
                          <a:stretch>
                            <a:fillRect l="-397980" t="-106557" r="-98990" b="-122951"/>
                          </a:stretch>
                        </a:blipFill>
                      </a:tcPr>
                    </a:tc>
                    <a:tc>
                      <a:txBody>
                        <a:bodyPr/>
                        <a:lstStyle/>
                        <a:p>
                          <a:r>
                            <a:rPr lang="en-US" dirty="0" smtClean="0"/>
                            <a:t>14</a:t>
                          </a:r>
                          <a:endParaRPr lang="en-US" dirty="0"/>
                        </a:p>
                      </a:txBody>
                      <a:tcPr/>
                    </a:tc>
                  </a:tr>
                  <a:tr h="365760">
                    <a:tc>
                      <a:txBody>
                        <a:bodyPr/>
                        <a:lstStyle/>
                        <a:p>
                          <a:endParaRPr lang="en-US"/>
                        </a:p>
                      </a:txBody>
                      <a:tcPr>
                        <a:blipFill rotWithShape="0">
                          <a:blip r:embed="rId3"/>
                          <a:stretch>
                            <a:fillRect t="-210000" r="-50000" b="-25000"/>
                          </a:stretch>
                        </a:blipFill>
                      </a:tcPr>
                    </a:tc>
                    <a:tc>
                      <a:txBody>
                        <a:bodyPr/>
                        <a:lstStyle/>
                        <a:p>
                          <a:endParaRPr lang="en-US"/>
                        </a:p>
                      </a:txBody>
                      <a:tcPr>
                        <a:blipFill rotWithShape="0">
                          <a:blip r:embed="rId3"/>
                          <a:stretch>
                            <a:fillRect l="-397980" t="-210000" r="-98990" b="-25000"/>
                          </a:stretch>
                        </a:blipFill>
                      </a:tcPr>
                    </a:tc>
                    <a:tc>
                      <a:txBody>
                        <a:bodyPr/>
                        <a:lstStyle/>
                        <a:p>
                          <a:r>
                            <a:rPr lang="en-US" dirty="0" smtClean="0"/>
                            <a:t>30</a:t>
                          </a:r>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5618480" y="4277360"/>
                <a:ext cx="3850640" cy="923330"/>
              </a:xfrm>
              <a:prstGeom prst="rect">
                <a:avLst/>
              </a:prstGeom>
              <a:noFill/>
            </p:spPr>
            <p:txBody>
              <a:bodyPr wrap="square" rtlCol="0">
                <a:spAutoFit/>
              </a:bodyPr>
              <a:lstStyle/>
              <a:p>
                <a:r>
                  <a:rPr lang="en-US" dirty="0" smtClean="0"/>
                  <a:t>All that is left to do is solve this system of equations for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smtClean="0"/>
                  <a:t> and </a:t>
                </a:r>
                <a14:m>
                  <m:oMath xmlns:m="http://schemas.openxmlformats.org/officeDocument/2006/math">
                    <m:r>
                      <a:rPr lang="en-US" b="0" i="1" smtClean="0">
                        <a:latin typeface="Cambria Math" panose="02040503050406030204" pitchFamily="18" charset="0"/>
                      </a:rPr>
                      <m:t>𝑐</m:t>
                    </m:r>
                  </m:oMath>
                </a14:m>
                <a:r>
                  <a:rPr lang="en-US" dirty="0" smtClean="0"/>
                  <a:t>.  </a:t>
                </a: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618480" y="4277360"/>
                <a:ext cx="3850640" cy="923330"/>
              </a:xfrm>
              <a:prstGeom prst="rect">
                <a:avLst/>
              </a:prstGeom>
              <a:blipFill rotWithShape="0">
                <a:blip r:embed="rId4"/>
                <a:stretch>
                  <a:fillRect l="-1426" t="-3974" r="-317"/>
                </a:stretch>
              </a:blipFill>
            </p:spPr>
            <p:txBody>
              <a:bodyPr/>
              <a:lstStyle/>
              <a:p>
                <a:r>
                  <a:rPr lang="en-US">
                    <a:noFill/>
                  </a:rPr>
                  <a:t> </a:t>
                </a:r>
              </a:p>
            </p:txBody>
          </p:sp>
        </mc:Fallback>
      </mc:AlternateContent>
    </p:spTree>
    <p:extLst>
      <p:ext uri="{BB962C8B-B14F-4D97-AF65-F5344CB8AC3E}">
        <p14:creationId xmlns:p14="http://schemas.microsoft.com/office/powerpoint/2010/main" val="1333301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0880" y="0"/>
            <a:ext cx="9550400" cy="6081238"/>
          </a:xfrm>
          <a:prstGeom prst="rect">
            <a:avLst/>
          </a:prstGeom>
        </p:spPr>
      </p:pic>
      <p:sp>
        <p:nvSpPr>
          <p:cNvPr id="3" name="Oval 2"/>
          <p:cNvSpPr/>
          <p:nvPr/>
        </p:nvSpPr>
        <p:spPr>
          <a:xfrm>
            <a:off x="3657600" y="4521200"/>
            <a:ext cx="721360" cy="701040"/>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Oval 3"/>
          <p:cNvSpPr/>
          <p:nvPr/>
        </p:nvSpPr>
        <p:spPr>
          <a:xfrm>
            <a:off x="5699760" y="4546600"/>
            <a:ext cx="721360" cy="701040"/>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p:cNvSpPr/>
          <p:nvPr/>
        </p:nvSpPr>
        <p:spPr>
          <a:xfrm>
            <a:off x="1615440" y="4541520"/>
            <a:ext cx="721360" cy="701040"/>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1069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975360" y="751840"/>
                <a:ext cx="9225280" cy="3094501"/>
              </a:xfrm>
              <a:prstGeom prst="rect">
                <a:avLst/>
              </a:prstGeom>
              <a:noFill/>
            </p:spPr>
            <p:txBody>
              <a:bodyPr wrap="square" rtlCol="0">
                <a:spAutoFit/>
              </a:bodyPr>
              <a:lstStyle/>
              <a:p>
                <a:r>
                  <a:rPr lang="en-US" sz="2400" dirty="0" smtClean="0"/>
                  <a:t>Using the coefficients from solving the system of equations we get</a:t>
                </a:r>
              </a:p>
              <a:p>
                <a:endParaRPr lang="en-US" sz="2400" dirty="0"/>
              </a:p>
              <a:p>
                <a:endParaRPr lang="en-US" sz="2400" dirty="0" smtClean="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3</m:t>
                          </m:r>
                        </m:den>
                      </m:f>
                      <m:sSup>
                        <m:sSupPr>
                          <m:ctrlPr>
                            <a:rPr lang="en-US" sz="2400" i="1">
                              <a:latin typeface="Cambria Math" panose="02040503050406030204" pitchFamily="18" charset="0"/>
                            </a:rPr>
                          </m:ctrlPr>
                        </m:sSupPr>
                        <m:e>
                          <m:r>
                            <a:rPr lang="en-US" sz="2400" i="1">
                              <a:latin typeface="Cambria Math" panose="02040503050406030204" pitchFamily="18" charset="0"/>
                            </a:rPr>
                            <m:t>𝑛</m:t>
                          </m:r>
                        </m:e>
                        <m:sup>
                          <m:r>
                            <a:rPr lang="en-US" sz="2400" i="1">
                              <a:latin typeface="Cambria Math" panose="02040503050406030204" pitchFamily="18" charset="0"/>
                            </a:rPr>
                            <m:t>3</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p>
                        <m:sSupPr>
                          <m:ctrlPr>
                            <a:rPr lang="en-US" sz="2400" i="1">
                              <a:latin typeface="Cambria Math" panose="02040503050406030204" pitchFamily="18" charset="0"/>
                            </a:rPr>
                          </m:ctrlPr>
                        </m:sSupPr>
                        <m:e>
                          <m:r>
                            <a:rPr lang="en-US" sz="2400" i="1">
                              <a:latin typeface="Cambria Math" panose="02040503050406030204" pitchFamily="18" charset="0"/>
                            </a:rPr>
                            <m:t>𝑛</m:t>
                          </m:r>
                        </m:e>
                        <m:sup>
                          <m:r>
                            <a:rPr lang="en-US" sz="2400" i="1">
                              <a:latin typeface="Cambria Math" panose="02040503050406030204" pitchFamily="18" charset="0"/>
                            </a:rPr>
                            <m:t>2</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6</m:t>
                          </m:r>
                        </m:den>
                      </m:f>
                      <m:r>
                        <a:rPr lang="en-US" sz="2400" i="1">
                          <a:latin typeface="Cambria Math" panose="02040503050406030204" pitchFamily="18" charset="0"/>
                        </a:rPr>
                        <m:t>𝑛</m:t>
                      </m:r>
                    </m:oMath>
                  </m:oMathPara>
                </a14:m>
                <a:endParaRPr lang="en-US" sz="2400" dirty="0"/>
              </a:p>
              <a:p>
                <a:endParaRPr lang="en-US" sz="2400" dirty="0" smtClean="0"/>
              </a:p>
              <a:p>
                <a:endParaRPr lang="en-US" dirty="0"/>
              </a:p>
              <a:p>
                <a:endParaRPr lang="en-US" dirty="0" smtClean="0"/>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975360" y="751840"/>
                <a:ext cx="9225280" cy="3094501"/>
              </a:xfrm>
              <a:prstGeom prst="rect">
                <a:avLst/>
              </a:prstGeom>
              <a:blipFill rotWithShape="0">
                <a:blip r:embed="rId2"/>
                <a:stretch>
                  <a:fillRect l="-991" t="-1575"/>
                </a:stretch>
              </a:blipFill>
            </p:spPr>
            <p:txBody>
              <a:bodyPr/>
              <a:lstStyle/>
              <a:p>
                <a:r>
                  <a:rPr lang="en-US">
                    <a:noFill/>
                  </a:rPr>
                  <a:t> </a:t>
                </a:r>
              </a:p>
            </p:txBody>
          </p:sp>
        </mc:Fallback>
      </mc:AlternateContent>
    </p:spTree>
    <p:extLst>
      <p:ext uri="{BB962C8B-B14F-4D97-AF65-F5344CB8AC3E}">
        <p14:creationId xmlns:p14="http://schemas.microsoft.com/office/powerpoint/2010/main" val="1937996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701040"/>
            <a:ext cx="9225280" cy="1200329"/>
          </a:xfrm>
          <a:prstGeom prst="rect">
            <a:avLst/>
          </a:prstGeom>
          <a:noFill/>
        </p:spPr>
        <p:txBody>
          <a:bodyPr wrap="square" rtlCol="0">
            <a:spAutoFit/>
          </a:bodyPr>
          <a:lstStyle/>
          <a:p>
            <a:r>
              <a:rPr lang="en-US" dirty="0" smtClean="0"/>
              <a:t>The following algebra just shows that the two formulas are algebraically equivalent.  This is not part of the induction proof.  It merely shows that the two expressions will give the same values.</a:t>
            </a:r>
            <a:endParaRPr lang="en-US" dirty="0"/>
          </a:p>
          <a:p>
            <a:endParaRPr lang="en-US" dirty="0" smtClean="0"/>
          </a:p>
          <a:p>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588960836"/>
                  </p:ext>
                </p:extLst>
              </p:nvPr>
            </p:nvGraphicFramePr>
            <p:xfrm>
              <a:off x="2499361" y="2006100"/>
              <a:ext cx="5831839" cy="3799578"/>
            </p:xfrm>
            <a:graphic>
              <a:graphicData uri="http://schemas.openxmlformats.org/drawingml/2006/table">
                <a:tbl>
                  <a:tblPr firstRow="1" bandRow="1">
                    <a:tableStyleId>{2D5ABB26-0587-4C30-8999-92F81FD0307C}</a:tableStyleId>
                  </a:tblPr>
                  <a:tblGrid>
                    <a:gridCol w="609599"/>
                    <a:gridCol w="335280"/>
                    <a:gridCol w="1899920"/>
                    <a:gridCol w="2987040"/>
                  </a:tblGrid>
                  <a:tr h="70662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b="0" i="1" smtClean="0">
                                    <a:latin typeface="Cambria Math" panose="02040503050406030204" pitchFamily="18" charset="0"/>
                                  </a:rPr>
                                  <m:t>𝑛</m:t>
                                </m:r>
                              </m:oMath>
                            </m:oMathPara>
                          </a14:m>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6</m:t>
                                    </m:r>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b="0" i="1" smtClean="0">
                                    <a:latin typeface="Cambria Math" panose="02040503050406030204" pitchFamily="18" charset="0"/>
                                  </a:rPr>
                                  <m:t>𝑛</m:t>
                                </m:r>
                              </m:oMath>
                            </m:oMathPara>
                          </a14:m>
                          <a:endParaRPr lang="en-US" dirty="0" smtClean="0"/>
                        </a:p>
                        <a:p>
                          <a:endParaRPr lang="en-US" dirty="0"/>
                        </a:p>
                      </a:txBody>
                      <a:tcPr/>
                    </a:tc>
                    <a:tc>
                      <a:txBody>
                        <a:bodyPr/>
                        <a:lstStyle/>
                        <a:p>
                          <a:r>
                            <a:rPr lang="en-US" dirty="0" smtClean="0"/>
                            <a:t>Equivalent fractions with  Common denominators</a:t>
                          </a:r>
                          <a:endParaRPr lang="en-US" dirty="0"/>
                        </a:p>
                      </a:txBody>
                      <a:tcPr/>
                    </a:tc>
                  </a:tr>
                  <a:tr h="795274">
                    <a:tc>
                      <a:txBody>
                        <a:bodyPr/>
                        <a:lstStyle/>
                        <a:p>
                          <a:endParaRPr lang="en-US"/>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m:t>
                                    </m:r>
                                    <m:r>
                                      <a:rPr lang="en-US" b="0" i="1" smtClean="0">
                                        <a:latin typeface="Cambria Math" panose="02040503050406030204" pitchFamily="18" charset="0"/>
                                      </a:rPr>
                                      <m:t>𝑛</m:t>
                                    </m:r>
                                  </m:num>
                                  <m:den>
                                    <m:r>
                                      <a:rPr lang="en-US" b="0" i="1" smtClean="0">
                                        <a:latin typeface="Cambria Math" panose="02040503050406030204" pitchFamily="18" charset="0"/>
                                      </a:rPr>
                                      <m:t>6</m:t>
                                    </m:r>
                                  </m:den>
                                </m:f>
                              </m:oMath>
                            </m:oMathPara>
                          </a14:m>
                          <a:endParaRPr lang="en-US" dirty="0"/>
                        </a:p>
                      </a:txBody>
                      <a:tcPr/>
                    </a:tc>
                    <a:tc>
                      <a:txBody>
                        <a:bodyPr/>
                        <a:lstStyle/>
                        <a:p>
                          <a:r>
                            <a:rPr lang="en-US" dirty="0" smtClean="0"/>
                            <a:t>Add fraction</a:t>
                          </a:r>
                          <a:r>
                            <a:rPr lang="en-US" baseline="0" dirty="0" smtClean="0"/>
                            <a:t>s with common denominators</a:t>
                          </a:r>
                          <a:endParaRPr lang="en-US" dirty="0"/>
                        </a:p>
                      </a:txBody>
                      <a:tcPr/>
                    </a:tc>
                  </a:tr>
                  <a:tr h="802640">
                    <a:tc>
                      <a:txBody>
                        <a:bodyPr/>
                        <a:lstStyle/>
                        <a:p>
                          <a:endParaRPr lang="en-US"/>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6</m:t>
                                    </m:r>
                                  </m:den>
                                </m:f>
                              </m:oMath>
                            </m:oMathPara>
                          </a14:m>
                          <a:endParaRPr lang="en-US" dirty="0"/>
                        </a:p>
                      </a:txBody>
                      <a:tcPr/>
                    </a:tc>
                    <a:tc>
                      <a:txBody>
                        <a:bodyPr/>
                        <a:lstStyle/>
                        <a:p>
                          <a:r>
                            <a:rPr lang="en-US" dirty="0" smtClean="0"/>
                            <a:t>Factor out a factor of </a:t>
                          </a:r>
                          <a14:m>
                            <m:oMath xmlns:m="http://schemas.openxmlformats.org/officeDocument/2006/math">
                              <m:r>
                                <a:rPr lang="en-US" b="0" i="1" smtClean="0">
                                  <a:latin typeface="Cambria Math" panose="02040503050406030204" pitchFamily="18" charset="0"/>
                                </a:rPr>
                                <m:t>𝑛</m:t>
                              </m:r>
                            </m:oMath>
                          </a14:m>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6</m:t>
                                    </m:r>
                                  </m:den>
                                </m:f>
                              </m:oMath>
                            </m:oMathPara>
                          </a14:m>
                          <a:endParaRPr lang="en-US" dirty="0"/>
                        </a:p>
                      </a:txBody>
                      <a:tcPr/>
                    </a:tc>
                    <a:tc>
                      <a:txBody>
                        <a:bodyPr/>
                        <a:lstStyle/>
                        <a:p>
                          <a:r>
                            <a:rPr lang="en-US" dirty="0" smtClean="0"/>
                            <a:t>Factor</a:t>
                          </a:r>
                          <a:r>
                            <a:rPr lang="en-US" baseline="0" dirty="0" smtClean="0"/>
                            <a:t>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a:txBody>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588960836"/>
                  </p:ext>
                </p:extLst>
              </p:nvPr>
            </p:nvGraphicFramePr>
            <p:xfrm>
              <a:off x="2499361" y="2006100"/>
              <a:ext cx="5831839" cy="3799578"/>
            </p:xfrm>
            <a:graphic>
              <a:graphicData uri="http://schemas.openxmlformats.org/drawingml/2006/table">
                <a:tbl>
                  <a:tblPr firstRow="1" bandRow="1">
                    <a:tableStyleId>{2D5ABB26-0587-4C30-8999-92F81FD0307C}</a:tableStyleId>
                  </a:tblPr>
                  <a:tblGrid>
                    <a:gridCol w="609599"/>
                    <a:gridCol w="335280"/>
                    <a:gridCol w="1899920"/>
                    <a:gridCol w="2987040"/>
                  </a:tblGrid>
                  <a:tr h="706620">
                    <a:tc>
                      <a:txBody>
                        <a:bodyPr/>
                        <a:lstStyle/>
                        <a:p>
                          <a:endParaRPr lang="en-US"/>
                        </a:p>
                      </a:txBody>
                      <a:tcPr>
                        <a:blipFill rotWithShape="0">
                          <a:blip r:embed="rId2"/>
                          <a:stretch>
                            <a:fillRect r="-857000" b="-437931"/>
                          </a:stretch>
                        </a:blipFill>
                      </a:tcPr>
                    </a:tc>
                    <a:tc>
                      <a:txBody>
                        <a:bodyPr/>
                        <a:lstStyle/>
                        <a:p>
                          <a:endParaRPr lang="en-US"/>
                        </a:p>
                      </a:txBody>
                      <a:tcPr>
                        <a:blipFill rotWithShape="0">
                          <a:blip r:embed="rId2"/>
                          <a:stretch>
                            <a:fillRect l="-181818" r="-1458182" b="-437931"/>
                          </a:stretch>
                        </a:blipFill>
                      </a:tcPr>
                    </a:tc>
                    <a:tc>
                      <a:txBody>
                        <a:bodyPr/>
                        <a:lstStyle/>
                        <a:p>
                          <a:endParaRPr lang="en-US"/>
                        </a:p>
                      </a:txBody>
                      <a:tcPr>
                        <a:blipFill rotWithShape="0">
                          <a:blip r:embed="rId2"/>
                          <a:stretch>
                            <a:fillRect l="-49679" r="-157051" b="-43793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881126">
                    <a:tc>
                      <a:txBody>
                        <a:bodyPr/>
                        <a:lstStyle/>
                        <a:p>
                          <a:endParaRPr lang="en-US"/>
                        </a:p>
                      </a:txBody>
                      <a:tcPr/>
                    </a:tc>
                    <a:tc>
                      <a:txBody>
                        <a:bodyPr/>
                        <a:lstStyle/>
                        <a:p>
                          <a:endParaRPr lang="en-US"/>
                        </a:p>
                      </a:txBody>
                      <a:tcPr>
                        <a:blipFill rotWithShape="0">
                          <a:blip r:embed="rId2"/>
                          <a:stretch>
                            <a:fillRect l="-181818" t="-80000" r="-1458182" b="-250345"/>
                          </a:stretch>
                        </a:blipFill>
                      </a:tcPr>
                    </a:tc>
                    <a:tc>
                      <a:txBody>
                        <a:bodyPr/>
                        <a:lstStyle/>
                        <a:p>
                          <a:endParaRPr lang="en-US"/>
                        </a:p>
                      </a:txBody>
                      <a:tcPr>
                        <a:blipFill rotWithShape="0">
                          <a:blip r:embed="rId2"/>
                          <a:stretch>
                            <a:fillRect l="-49679" t="-80000" r="-157051" b="-250345"/>
                          </a:stretch>
                        </a:blipFill>
                      </a:tcPr>
                    </a:tc>
                    <a:tc>
                      <a:txBody>
                        <a:bodyPr/>
                        <a:lstStyle/>
                        <a:p>
                          <a:r>
                            <a:rPr lang="en-US" dirty="0" smtClean="0"/>
                            <a:t>Equivalent fractions with  Common denominators</a:t>
                          </a:r>
                          <a:endParaRPr lang="en-US" dirty="0"/>
                        </a:p>
                      </a:txBody>
                      <a:tcPr/>
                    </a:tc>
                  </a:tr>
                  <a:tr h="795274">
                    <a:tc>
                      <a:txBody>
                        <a:bodyPr/>
                        <a:lstStyle/>
                        <a:p>
                          <a:endParaRPr lang="en-US"/>
                        </a:p>
                      </a:txBody>
                      <a:tcPr/>
                    </a:tc>
                    <a:tc>
                      <a:txBody>
                        <a:bodyPr/>
                        <a:lstStyle/>
                        <a:p>
                          <a:endParaRPr lang="en-US"/>
                        </a:p>
                      </a:txBody>
                      <a:tcPr>
                        <a:blipFill rotWithShape="0">
                          <a:blip r:embed="rId2"/>
                          <a:stretch>
                            <a:fillRect l="-181818" t="-200769" r="-1458182" b="-179231"/>
                          </a:stretch>
                        </a:blipFill>
                      </a:tcPr>
                    </a:tc>
                    <a:tc>
                      <a:txBody>
                        <a:bodyPr/>
                        <a:lstStyle/>
                        <a:p>
                          <a:endParaRPr lang="en-US"/>
                        </a:p>
                      </a:txBody>
                      <a:tcPr>
                        <a:blipFill rotWithShape="0">
                          <a:blip r:embed="rId2"/>
                          <a:stretch>
                            <a:fillRect l="-49679" t="-200769" r="-157051" b="-179231"/>
                          </a:stretch>
                        </a:blipFill>
                      </a:tcPr>
                    </a:tc>
                    <a:tc>
                      <a:txBody>
                        <a:bodyPr/>
                        <a:lstStyle/>
                        <a:p>
                          <a:r>
                            <a:rPr lang="en-US" dirty="0" smtClean="0"/>
                            <a:t>Add fraction</a:t>
                          </a:r>
                          <a:r>
                            <a:rPr lang="en-US" baseline="0" dirty="0" smtClean="0"/>
                            <a:t>s with common denominators</a:t>
                          </a:r>
                          <a:endParaRPr lang="en-US" dirty="0"/>
                        </a:p>
                      </a:txBody>
                      <a:tcPr/>
                    </a:tc>
                  </a:tr>
                  <a:tr h="802640">
                    <a:tc>
                      <a:txBody>
                        <a:bodyPr/>
                        <a:lstStyle/>
                        <a:p>
                          <a:endParaRPr lang="en-US"/>
                        </a:p>
                      </a:txBody>
                      <a:tcPr/>
                    </a:tc>
                    <a:tc>
                      <a:txBody>
                        <a:bodyPr/>
                        <a:lstStyle/>
                        <a:p>
                          <a:endParaRPr lang="en-US"/>
                        </a:p>
                      </a:txBody>
                      <a:tcPr>
                        <a:blipFill rotWithShape="0">
                          <a:blip r:embed="rId2"/>
                          <a:stretch>
                            <a:fillRect l="-181818" t="-296212" r="-1458182" b="-76515"/>
                          </a:stretch>
                        </a:blipFill>
                      </a:tcPr>
                    </a:tc>
                    <a:tc>
                      <a:txBody>
                        <a:bodyPr/>
                        <a:lstStyle/>
                        <a:p>
                          <a:endParaRPr lang="en-US"/>
                        </a:p>
                      </a:txBody>
                      <a:tcPr>
                        <a:blipFill rotWithShape="0">
                          <a:blip r:embed="rId2"/>
                          <a:stretch>
                            <a:fillRect l="-49679" t="-296212" r="-157051" b="-76515"/>
                          </a:stretch>
                        </a:blipFill>
                      </a:tcPr>
                    </a:tc>
                    <a:tc>
                      <a:txBody>
                        <a:bodyPr/>
                        <a:lstStyle/>
                        <a:p>
                          <a:endParaRPr lang="en-US"/>
                        </a:p>
                      </a:txBody>
                      <a:tcPr>
                        <a:blipFill rotWithShape="0">
                          <a:blip r:embed="rId2"/>
                          <a:stretch>
                            <a:fillRect l="-95306" t="-296212" b="-76515"/>
                          </a:stretch>
                        </a:blipFill>
                      </a:tcPr>
                    </a:tc>
                  </a:tr>
                  <a:tr h="613918">
                    <a:tc>
                      <a:txBody>
                        <a:bodyPr/>
                        <a:lstStyle/>
                        <a:p>
                          <a:endParaRPr lang="en-US"/>
                        </a:p>
                      </a:txBody>
                      <a:tcPr>
                        <a:blipFill rotWithShape="0">
                          <a:blip r:embed="rId2"/>
                          <a:stretch>
                            <a:fillRect t="-517822" r="-857000"/>
                          </a:stretch>
                        </a:blipFill>
                      </a:tcPr>
                    </a:tc>
                    <a:tc>
                      <a:txBody>
                        <a:bodyPr/>
                        <a:lstStyle/>
                        <a:p>
                          <a:endParaRPr lang="en-US"/>
                        </a:p>
                      </a:txBody>
                      <a:tcPr>
                        <a:blipFill rotWithShape="0">
                          <a:blip r:embed="rId2"/>
                          <a:stretch>
                            <a:fillRect l="-181818" t="-517822" r="-1458182"/>
                          </a:stretch>
                        </a:blipFill>
                      </a:tcPr>
                    </a:tc>
                    <a:tc>
                      <a:txBody>
                        <a:bodyPr/>
                        <a:lstStyle/>
                        <a:p>
                          <a:endParaRPr lang="en-US"/>
                        </a:p>
                      </a:txBody>
                      <a:tcPr>
                        <a:blipFill rotWithShape="0">
                          <a:blip r:embed="rId2"/>
                          <a:stretch>
                            <a:fillRect l="-49679" t="-517822" r="-157051"/>
                          </a:stretch>
                        </a:blipFill>
                      </a:tcPr>
                    </a:tc>
                    <a:tc>
                      <a:txBody>
                        <a:bodyPr/>
                        <a:lstStyle/>
                        <a:p>
                          <a:endParaRPr lang="en-US"/>
                        </a:p>
                      </a:txBody>
                      <a:tcPr>
                        <a:blipFill rotWithShape="0">
                          <a:blip r:embed="rId2"/>
                          <a:stretch>
                            <a:fillRect l="-95306" t="-517822"/>
                          </a:stretch>
                        </a:blipFill>
                      </a:tcPr>
                    </a:tc>
                  </a:tr>
                </a:tbl>
              </a:graphicData>
            </a:graphic>
          </p:graphicFrame>
        </mc:Fallback>
      </mc:AlternateContent>
    </p:spTree>
    <p:extLst>
      <p:ext uri="{BB962C8B-B14F-4D97-AF65-F5344CB8AC3E}">
        <p14:creationId xmlns:p14="http://schemas.microsoft.com/office/powerpoint/2010/main" val="332142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3053" y="798653"/>
            <a:ext cx="8773610" cy="7786747"/>
          </a:xfrm>
          <a:prstGeom prst="rect">
            <a:avLst/>
          </a:prstGeom>
          <a:noFill/>
        </p:spPr>
        <p:txBody>
          <a:bodyPr wrap="square" rtlCol="0">
            <a:spAutoFit/>
          </a:bodyPr>
          <a:lstStyle/>
          <a:p>
            <a:r>
              <a:rPr lang="en-US" sz="4000" dirty="0" smtClean="0"/>
              <a:t>When developing a new formula to solve a problem, the first thing you want to do is to make sure you have understood the question. </a:t>
            </a:r>
          </a:p>
          <a:p>
            <a:endParaRPr lang="en-US" sz="4000" dirty="0"/>
          </a:p>
          <a:p>
            <a:r>
              <a:rPr lang="en-US" sz="4000" dirty="0" smtClean="0"/>
              <a:t>Even when you believe you can visualize this in your mind, drawing pictures or making illustrations will help document the solution.</a:t>
            </a:r>
          </a:p>
          <a:p>
            <a:endParaRPr lang="en-US" sz="2800" dirty="0"/>
          </a:p>
          <a:p>
            <a:endParaRPr lang="en-US" sz="2800" dirty="0"/>
          </a:p>
          <a:p>
            <a:endParaRPr lang="en-US" sz="2800" dirty="0" smtClean="0"/>
          </a:p>
          <a:p>
            <a:endParaRPr lang="en-US" sz="2800" dirty="0"/>
          </a:p>
          <a:p>
            <a:endParaRPr lang="en-US" sz="2800" dirty="0" smtClean="0"/>
          </a:p>
        </p:txBody>
      </p:sp>
    </p:spTree>
    <p:extLst>
      <p:ext uri="{BB962C8B-B14F-4D97-AF65-F5344CB8AC3E}">
        <p14:creationId xmlns:p14="http://schemas.microsoft.com/office/powerpoint/2010/main" val="143122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802" y="844952"/>
            <a:ext cx="5575372" cy="523220"/>
          </a:xfrm>
          <a:prstGeom prst="rect">
            <a:avLst/>
          </a:prstGeom>
          <a:noFill/>
        </p:spPr>
        <p:txBody>
          <a:bodyPr wrap="none" rtlCol="0">
            <a:spAutoFit/>
          </a:bodyPr>
          <a:lstStyle/>
          <a:p>
            <a:r>
              <a:rPr lang="en-US" sz="2800" dirty="0" smtClean="0"/>
              <a:t>If visualization or drawing is difficult, </a:t>
            </a:r>
            <a:endParaRPr lang="en-US" sz="2800" dirty="0"/>
          </a:p>
        </p:txBody>
      </p:sp>
      <p:pic>
        <p:nvPicPr>
          <p:cNvPr id="3" name="Picture 2"/>
          <p:cNvPicPr>
            <a:picLocks noChangeAspect="1"/>
          </p:cNvPicPr>
          <p:nvPr/>
        </p:nvPicPr>
        <p:blipFill>
          <a:blip r:embed="rId2"/>
          <a:stretch>
            <a:fillRect/>
          </a:stretch>
        </p:blipFill>
        <p:spPr>
          <a:xfrm>
            <a:off x="2558427" y="2315720"/>
            <a:ext cx="6724107" cy="2649819"/>
          </a:xfrm>
          <a:prstGeom prst="rect">
            <a:avLst/>
          </a:prstGeom>
        </p:spPr>
      </p:pic>
    </p:spTree>
    <p:extLst>
      <p:ext uri="{BB962C8B-B14F-4D97-AF65-F5344CB8AC3E}">
        <p14:creationId xmlns:p14="http://schemas.microsoft.com/office/powerpoint/2010/main" val="234754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653" y="975696"/>
            <a:ext cx="8709666" cy="707886"/>
          </a:xfrm>
          <a:prstGeom prst="rect">
            <a:avLst/>
          </a:prstGeom>
        </p:spPr>
        <p:txBody>
          <a:bodyPr wrap="square">
            <a:spAutoFit/>
          </a:bodyPr>
          <a:lstStyle/>
          <a:p>
            <a:r>
              <a:rPr lang="en-US" sz="4000" dirty="0" smtClean="0"/>
              <a:t>…building a physical model can help.</a:t>
            </a:r>
            <a:endParaRPr lang="en-US" sz="4000"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1909" t="4690" r="21106" b="22144"/>
          <a:stretch/>
        </p:blipFill>
        <p:spPr>
          <a:xfrm>
            <a:off x="1088020" y="2187615"/>
            <a:ext cx="937550" cy="902826"/>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9403" t="5457" r="17902" b="-2384"/>
          <a:stretch/>
        </p:blipFill>
        <p:spPr>
          <a:xfrm>
            <a:off x="2708476" y="2233914"/>
            <a:ext cx="1551008" cy="1551008"/>
          </a:xfrm>
          <a:prstGeom prst="rect">
            <a:avLst/>
          </a:prstGeom>
        </p:spPr>
      </p:pic>
      <p:pic>
        <p:nvPicPr>
          <p:cNvPr id="5" name="Picture 4"/>
          <p:cNvPicPr>
            <a:picLocks noChangeAspect="1"/>
          </p:cNvPicPr>
          <p:nvPr/>
        </p:nvPicPr>
        <p:blipFill rotWithShape="1">
          <a:blip r:embed="rId4"/>
          <a:srcRect l="-670" t="19171" r="1"/>
          <a:stretch/>
        </p:blipFill>
        <p:spPr>
          <a:xfrm>
            <a:off x="4984468" y="2233914"/>
            <a:ext cx="1878035" cy="2010515"/>
          </a:xfrm>
          <a:prstGeom prst="rect">
            <a:avLst/>
          </a:prstGeom>
        </p:spPr>
      </p:pic>
    </p:spTree>
    <p:extLst>
      <p:ext uri="{BB962C8B-B14F-4D97-AF65-F5344CB8AC3E}">
        <p14:creationId xmlns:p14="http://schemas.microsoft.com/office/powerpoint/2010/main" val="106989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653" y="975696"/>
            <a:ext cx="8709666" cy="707886"/>
          </a:xfrm>
          <a:prstGeom prst="rect">
            <a:avLst/>
          </a:prstGeom>
        </p:spPr>
        <p:txBody>
          <a:bodyPr wrap="square">
            <a:spAutoFit/>
          </a:bodyPr>
          <a:lstStyle/>
          <a:p>
            <a:r>
              <a:rPr lang="en-US" sz="4000" dirty="0" smtClean="0"/>
              <a:t>…building a physical model can help.</a:t>
            </a:r>
            <a:endParaRPr lang="en-US" sz="4000"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1909" t="4690" r="21106" b="22144"/>
          <a:stretch/>
        </p:blipFill>
        <p:spPr>
          <a:xfrm>
            <a:off x="1088020" y="2187615"/>
            <a:ext cx="937550" cy="902826"/>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9403" t="5457" r="17902" b="-2384"/>
          <a:stretch/>
        </p:blipFill>
        <p:spPr>
          <a:xfrm>
            <a:off x="2708476" y="2233914"/>
            <a:ext cx="1551008" cy="1551008"/>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8394" t="1553" r="6607" b="5699"/>
          <a:stretch/>
        </p:blipFill>
        <p:spPr>
          <a:xfrm>
            <a:off x="4942390" y="2210765"/>
            <a:ext cx="2233915" cy="2071869"/>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25225" t="1810" r="792" b="3620"/>
          <a:stretch/>
        </p:blipFill>
        <p:spPr>
          <a:xfrm>
            <a:off x="8032830" y="2199190"/>
            <a:ext cx="2994132" cy="2870521"/>
          </a:xfrm>
          <a:prstGeom prst="rect">
            <a:avLst/>
          </a:prstGeom>
        </p:spPr>
      </p:pic>
    </p:spTree>
    <p:extLst>
      <p:ext uri="{BB962C8B-B14F-4D97-AF65-F5344CB8AC3E}">
        <p14:creationId xmlns:p14="http://schemas.microsoft.com/office/powerpoint/2010/main" val="243017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653" y="975696"/>
            <a:ext cx="8709666" cy="707886"/>
          </a:xfrm>
          <a:prstGeom prst="rect">
            <a:avLst/>
          </a:prstGeom>
        </p:spPr>
        <p:txBody>
          <a:bodyPr wrap="square">
            <a:spAutoFit/>
          </a:bodyPr>
          <a:lstStyle/>
          <a:p>
            <a:r>
              <a:rPr lang="en-US" sz="4000" dirty="0" smtClean="0"/>
              <a:t>…building a physical model can help.</a:t>
            </a:r>
            <a:endParaRPr lang="en-US" sz="4000"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9760" t="5090" r="5015" b="2396"/>
          <a:stretch/>
        </p:blipFill>
        <p:spPr>
          <a:xfrm>
            <a:off x="3680749" y="2199190"/>
            <a:ext cx="3877519" cy="3576578"/>
          </a:xfrm>
          <a:prstGeom prst="rect">
            <a:avLst/>
          </a:prstGeom>
        </p:spPr>
      </p:pic>
    </p:spTree>
    <p:extLst>
      <p:ext uri="{BB962C8B-B14F-4D97-AF65-F5344CB8AC3E}">
        <p14:creationId xmlns:p14="http://schemas.microsoft.com/office/powerpoint/2010/main" val="413660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9271" y="5139159"/>
            <a:ext cx="7303625" cy="369332"/>
          </a:xfrm>
          <a:prstGeom prst="rect">
            <a:avLst/>
          </a:prstGeom>
          <a:noFill/>
        </p:spPr>
        <p:txBody>
          <a:bodyPr wrap="square" rtlCol="0">
            <a:spAutoFit/>
          </a:bodyPr>
          <a:lstStyle/>
          <a:p>
            <a:endParaRPr lang="en-US" dirty="0"/>
          </a:p>
        </p:txBody>
      </p:sp>
      <p:sp>
        <p:nvSpPr>
          <p:cNvPr id="4" name="TextBox 3"/>
          <p:cNvSpPr txBox="1"/>
          <p:nvPr/>
        </p:nvSpPr>
        <p:spPr>
          <a:xfrm>
            <a:off x="1807579" y="800581"/>
            <a:ext cx="9686082" cy="1569660"/>
          </a:xfrm>
          <a:prstGeom prst="rect">
            <a:avLst/>
          </a:prstGeom>
          <a:noFill/>
        </p:spPr>
        <p:txBody>
          <a:bodyPr wrap="square" rtlCol="0">
            <a:spAutoFit/>
          </a:bodyPr>
          <a:lstStyle/>
          <a:p>
            <a:r>
              <a:rPr lang="en-US" sz="3200" dirty="0" smtClean="0"/>
              <a:t>When you are spark thinking, your work may be disorganized.  Eventually, you will want to organize your results in a coherent way.</a:t>
            </a:r>
            <a:endParaRPr lang="en-US" sz="3200" dirty="0"/>
          </a:p>
        </p:txBody>
      </p:sp>
      <p:graphicFrame>
        <p:nvGraphicFramePr>
          <p:cNvPr id="6" name="Table 5"/>
          <p:cNvGraphicFramePr>
            <a:graphicFrameLocks noGrp="1"/>
          </p:cNvGraphicFramePr>
          <p:nvPr>
            <p:extLst>
              <p:ext uri="{D42A27DB-BD31-4B8C-83A1-F6EECF244321}">
                <p14:modId xmlns:p14="http://schemas.microsoft.com/office/powerpoint/2010/main" val="1006195604"/>
              </p:ext>
            </p:extLst>
          </p:nvPr>
        </p:nvGraphicFramePr>
        <p:xfrm>
          <a:off x="1807579" y="2468536"/>
          <a:ext cx="9628208" cy="4033304"/>
        </p:xfrm>
        <a:graphic>
          <a:graphicData uri="http://schemas.openxmlformats.org/drawingml/2006/table">
            <a:tbl>
              <a:tblPr firstRow="1" bandRow="1">
                <a:tableStyleId>{5C22544A-7EE6-4342-B048-85BDC9FD1C3A}</a:tableStyleId>
              </a:tblPr>
              <a:tblGrid>
                <a:gridCol w="3655672"/>
                <a:gridCol w="1967696"/>
                <a:gridCol w="2338086"/>
                <a:gridCol w="1666754"/>
              </a:tblGrid>
              <a:tr h="779726">
                <a:tc>
                  <a:txBody>
                    <a:bodyPr/>
                    <a:lstStyle/>
                    <a:p>
                      <a:endParaRPr lang="en-US" dirty="0"/>
                    </a:p>
                  </a:txBody>
                  <a:tcPr/>
                </a:tc>
                <a:tc>
                  <a:txBody>
                    <a:bodyPr/>
                    <a:lstStyle/>
                    <a:p>
                      <a:r>
                        <a:rPr lang="en-US" dirty="0" smtClean="0"/>
                        <a:t>Length</a:t>
                      </a:r>
                      <a:r>
                        <a:rPr lang="en-US" baseline="0" dirty="0" smtClean="0"/>
                        <a:t> of side at the bottom of the pyramid</a:t>
                      </a:r>
                      <a:endParaRPr lang="en-US" dirty="0"/>
                    </a:p>
                  </a:txBody>
                  <a:tcPr/>
                </a:tc>
                <a:tc>
                  <a:txBody>
                    <a:bodyPr/>
                    <a:lstStyle/>
                    <a:p>
                      <a:r>
                        <a:rPr lang="en-US" dirty="0" smtClean="0"/>
                        <a:t>Number of</a:t>
                      </a:r>
                      <a:r>
                        <a:rPr lang="en-US" baseline="0" dirty="0" smtClean="0"/>
                        <a:t> objects in bottom layer</a:t>
                      </a:r>
                      <a:endParaRPr lang="en-US" dirty="0"/>
                    </a:p>
                  </a:txBody>
                  <a:tcPr/>
                </a:tc>
                <a:tc>
                  <a:txBody>
                    <a:bodyPr/>
                    <a:lstStyle/>
                    <a:p>
                      <a:r>
                        <a:rPr lang="en-US" dirty="0" smtClean="0"/>
                        <a:t>Total number of objects</a:t>
                      </a:r>
                      <a:endParaRPr lang="en-US" dirty="0"/>
                    </a:p>
                  </a:txBody>
                  <a:tcPr/>
                </a:tc>
              </a:tr>
              <a:tr h="779726">
                <a:tc>
                  <a:txBody>
                    <a:bodyPr/>
                    <a:lstStyle/>
                    <a:p>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779726">
                <a:tc>
                  <a:txBody>
                    <a:bodyPr/>
                    <a:lstStyle/>
                    <a:p>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779726">
                <a:tc>
                  <a:txBody>
                    <a:bodyPr/>
                    <a:lstStyle/>
                    <a:p>
                      <a:endParaRPr lang="en-US" dirty="0"/>
                    </a:p>
                  </a:txBody>
                  <a:tcPr/>
                </a:tc>
                <a:tc>
                  <a:txBody>
                    <a:bodyPr/>
                    <a:lstStyle/>
                    <a:p>
                      <a:r>
                        <a:rPr lang="en-US" dirty="0" smtClean="0"/>
                        <a:t>3</a:t>
                      </a:r>
                      <a:endParaRPr lang="en-US" dirty="0"/>
                    </a:p>
                  </a:txBody>
                  <a:tcPr/>
                </a:tc>
                <a:tc>
                  <a:txBody>
                    <a:bodyPr/>
                    <a:lstStyle/>
                    <a:p>
                      <a:r>
                        <a:rPr lang="en-US" dirty="0" smtClean="0"/>
                        <a:t>9</a:t>
                      </a:r>
                      <a:endParaRPr lang="en-US" dirty="0"/>
                    </a:p>
                  </a:txBody>
                  <a:tcPr/>
                </a:tc>
                <a:tc>
                  <a:txBody>
                    <a:bodyPr/>
                    <a:lstStyle/>
                    <a:p>
                      <a:r>
                        <a:rPr lang="en-US" dirty="0" smtClean="0"/>
                        <a:t>14</a:t>
                      </a:r>
                      <a:endParaRPr lang="en-US" dirty="0"/>
                    </a:p>
                  </a:txBody>
                  <a:tcPr/>
                </a:tc>
              </a:tr>
              <a:tr h="779726">
                <a:tc>
                  <a:txBody>
                    <a:bodyPr/>
                    <a:lstStyle/>
                    <a:p>
                      <a:endParaRPr lang="en-US" dirty="0"/>
                    </a:p>
                  </a:txBody>
                  <a:tcPr/>
                </a:tc>
                <a:tc>
                  <a:txBody>
                    <a:bodyPr/>
                    <a:lstStyle/>
                    <a:p>
                      <a:r>
                        <a:rPr lang="en-US" dirty="0" smtClean="0"/>
                        <a:t>4</a:t>
                      </a:r>
                      <a:endParaRPr lang="en-US" dirty="0"/>
                    </a:p>
                  </a:txBody>
                  <a:tcPr/>
                </a:tc>
                <a:tc>
                  <a:txBody>
                    <a:bodyPr/>
                    <a:lstStyle/>
                    <a:p>
                      <a:r>
                        <a:rPr lang="en-US" dirty="0" smtClean="0"/>
                        <a:t>16</a:t>
                      </a:r>
                      <a:endParaRPr lang="en-US" dirty="0"/>
                    </a:p>
                  </a:txBody>
                  <a:tcPr/>
                </a:tc>
                <a:tc>
                  <a:txBody>
                    <a:bodyPr/>
                    <a:lstStyle/>
                    <a:p>
                      <a:r>
                        <a:rPr lang="en-US" dirty="0" smtClean="0"/>
                        <a:t>30</a:t>
                      </a:r>
                      <a:endParaRPr lang="en-US" dirty="0"/>
                    </a:p>
                  </a:txBody>
                  <a:tcPr/>
                </a:tc>
              </a:tr>
            </a:tbl>
          </a:graphicData>
        </a:graphic>
      </p:graphicFrame>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909" t="4690" r="21106" b="22144"/>
          <a:stretch/>
        </p:blipFill>
        <p:spPr>
          <a:xfrm>
            <a:off x="1979271" y="3414532"/>
            <a:ext cx="348575" cy="335665"/>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1909" t="4690" r="21106" b="22144"/>
          <a:stretch/>
        </p:blipFill>
        <p:spPr>
          <a:xfrm>
            <a:off x="1979270" y="4247908"/>
            <a:ext cx="348575" cy="335665"/>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9403" t="5457" r="17902" b="-2384"/>
          <a:stretch/>
        </p:blipFill>
        <p:spPr>
          <a:xfrm>
            <a:off x="2548362" y="4247908"/>
            <a:ext cx="474560" cy="474560"/>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21909" t="4690" r="21106" b="22144"/>
          <a:stretch/>
        </p:blipFill>
        <p:spPr>
          <a:xfrm>
            <a:off x="1979271" y="5132722"/>
            <a:ext cx="390222" cy="375769"/>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9403" t="5457" r="17902" b="-2384"/>
          <a:stretch/>
        </p:blipFill>
        <p:spPr>
          <a:xfrm>
            <a:off x="2548362" y="5139159"/>
            <a:ext cx="474560" cy="474560"/>
          </a:xfrm>
          <a:prstGeom prst="rect">
            <a:avLst/>
          </a:prstGeom>
        </p:spPr>
      </p:pic>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18394" t="1553" r="6607" b="5699"/>
          <a:stretch/>
        </p:blipFill>
        <p:spPr>
          <a:xfrm>
            <a:off x="3201791" y="5132722"/>
            <a:ext cx="569091" cy="527810"/>
          </a:xfrm>
          <a:prstGeom prst="rect">
            <a:avLst/>
          </a:prstGeom>
        </p:spPr>
      </p:pic>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l="21909" t="4690" r="21106" b="22144"/>
          <a:stretch/>
        </p:blipFill>
        <p:spPr>
          <a:xfrm>
            <a:off x="1979270" y="5869755"/>
            <a:ext cx="390222" cy="375769"/>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9403" t="5457" r="17902" b="-2384"/>
          <a:stretch/>
        </p:blipFill>
        <p:spPr>
          <a:xfrm>
            <a:off x="2548362" y="5869752"/>
            <a:ext cx="474560" cy="474560"/>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18394" t="1553" r="6607" b="5699"/>
          <a:stretch/>
        </p:blipFill>
        <p:spPr>
          <a:xfrm>
            <a:off x="3201791" y="5833806"/>
            <a:ext cx="569091" cy="546451"/>
          </a:xfrm>
          <a:prstGeom prst="rect">
            <a:avLst/>
          </a:prstGeom>
        </p:spPr>
      </p:pic>
      <p:pic>
        <p:nvPicPr>
          <p:cNvPr id="16" name="Picture 15"/>
          <p:cNvPicPr>
            <a:picLocks noChangeAspect="1"/>
          </p:cNvPicPr>
          <p:nvPr/>
        </p:nvPicPr>
        <p:blipFill rotWithShape="1">
          <a:blip r:embed="rId7" cstate="print">
            <a:extLst>
              <a:ext uri="{28A0092B-C50C-407E-A947-70E740481C1C}">
                <a14:useLocalDpi xmlns:a14="http://schemas.microsoft.com/office/drawing/2010/main" val="0"/>
              </a:ext>
            </a:extLst>
          </a:blip>
          <a:srcRect l="25225" t="1810" r="792" b="3620"/>
          <a:stretch/>
        </p:blipFill>
        <p:spPr>
          <a:xfrm>
            <a:off x="3949751" y="5726480"/>
            <a:ext cx="793877" cy="761102"/>
          </a:xfrm>
          <a:prstGeom prst="rect">
            <a:avLst/>
          </a:prstGeom>
        </p:spPr>
      </p:pic>
    </p:spTree>
    <p:extLst>
      <p:ext uri="{BB962C8B-B14F-4D97-AF65-F5344CB8AC3E}">
        <p14:creationId xmlns:p14="http://schemas.microsoft.com/office/powerpoint/2010/main" val="3391581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1830</Words>
  <Application>Microsoft Office PowerPoint</Application>
  <PresentationFormat>Widescreen</PresentationFormat>
  <Paragraphs>531</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Development and proof of an Explicit Formula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and proof of an Explicit Formula</dc:title>
  <dc:creator>Tara Sheehan</dc:creator>
  <cp:lastModifiedBy>Tara Sheehan</cp:lastModifiedBy>
  <cp:revision>42</cp:revision>
  <dcterms:created xsi:type="dcterms:W3CDTF">2014-08-27T14:40:35Z</dcterms:created>
  <dcterms:modified xsi:type="dcterms:W3CDTF">2017-11-14T22:38:09Z</dcterms:modified>
</cp:coreProperties>
</file>