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1975" r:id="rId2"/>
    <p:sldId id="357" r:id="rId3"/>
    <p:sldId id="358" r:id="rId4"/>
    <p:sldId id="359" r:id="rId5"/>
    <p:sldId id="1798" r:id="rId6"/>
    <p:sldId id="1973" r:id="rId7"/>
    <p:sldId id="360" r:id="rId8"/>
    <p:sldId id="1988" r:id="rId9"/>
    <p:sldId id="1801" r:id="rId10"/>
    <p:sldId id="1974" r:id="rId11"/>
    <p:sldId id="1985" r:id="rId12"/>
    <p:sldId id="361" r:id="rId13"/>
    <p:sldId id="1980" r:id="rId14"/>
    <p:sldId id="1981" r:id="rId15"/>
    <p:sldId id="1982" r:id="rId16"/>
    <p:sldId id="1979" r:id="rId17"/>
    <p:sldId id="1976" r:id="rId18"/>
    <p:sldId id="1977" r:id="rId19"/>
    <p:sldId id="1983" r:id="rId20"/>
    <p:sldId id="1984" r:id="rId21"/>
    <p:sldId id="1978" r:id="rId22"/>
    <p:sldId id="1986" r:id="rId23"/>
    <p:sldId id="1987" r:id="rId24"/>
  </p:sldIdLst>
  <p:sldSz cx="12192000" cy="6858000"/>
  <p:notesSz cx="7099300" cy="10234613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ucida Console" panose="020B0609040504020204" pitchFamily="49" charset="0"/>
      <p:regular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99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/>
      <dgm:spPr/>
      <dgm:t>
        <a:bodyPr/>
        <a:lstStyle/>
        <a:p>
          <a:r>
            <a:rPr lang="nl-BE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$”Ik ben morgen jarig, dan ben ik {myNaam+1}  jaar oud”;</a:t>
          </a:r>
          <a:endParaRPr lang="en-US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/>
      <dgm:spPr/>
      <dgm:t>
        <a:bodyPr/>
        <a:lstStyle/>
        <a:p>
          <a:r>
            <a:rPr lang="nl-BE" kern="120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{myNaam}. Ik ben {robotName}”;</a:t>
          </a:r>
          <a:endParaRPr lang="en-US" kern="12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3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3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3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3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$”Ik ben morgen jarig, dan ben ik {myNaam+1}  jaar oud”;</a:t>
          </a:r>
          <a:endParaRPr lang="en-US" sz="3000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{myNaam}. Ik ben {robotName}”;</a:t>
          </a:r>
          <a:endParaRPr lang="en-US" sz="3000" kern="12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Test dit nog eens uit, escapen</a:t>
            </a:r>
            <a:r>
              <a:rPr lang="nl-BE" baseline="0" dirty="0"/>
              <a:t> met \ of @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731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30/09/2019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584BFA8-F1F0-48C5-83CB-E798AD3A5EE3}" type="slidenum">
              <a:rPr lang="en-US" altLang="zh-TW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29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30/09/2019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30/09/2019</a:t>
            </a:fld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30/09/2019</a:t>
            </a:fld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30/09/2019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30/09/2019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mentimeter.com/s/1cd8caf11d22a9952ca3a3521c795bff/0fdda6c434a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art.eu/art-and-design/maz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D2F3C2-9E9F-403B-8B0A-7BD22BC5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Tekst in code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1FAFA4-92C5-4D26-97C0-23CCB425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C9EFD6-CE9B-496C-B41F-B00CC24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4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E6523-F71E-470A-A9C5-E1E8536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0EC7AE-D0CF-4E65-97C5-3352C5D8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Escapen met \ of @:</a:t>
            </a: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B6DFB8-E976-497B-ABCF-0D24FC1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467333-EBAB-48F7-B834-A49F6FF8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2924944"/>
            <a:ext cx="7802136" cy="16312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"Het \\-teken noemt men ook \"backslash\""; 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"C:\\Program Files\\Microsoft Visual Studio 10.0";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@"Het \-teken noemt men ook ""backslash""";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@"C:\Program Files\Microsoft Visual Studio 10.0";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0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enters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type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char</a:t>
            </a:r>
            <a:endParaRPr lang="nl-B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met 1 teken</a:t>
            </a:r>
          </a:p>
          <a:p>
            <a:r>
              <a:rPr lang="nl-BE" dirty="0"/>
              <a:t>16bit </a:t>
            </a:r>
            <a:r>
              <a:rPr lang="nl-BE" dirty="0" err="1"/>
              <a:t>Unicode</a:t>
            </a:r>
            <a:r>
              <a:rPr lang="nl-BE" dirty="0"/>
              <a:t> karakter</a:t>
            </a:r>
          </a:p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nl-BE" dirty="0"/>
              <a:t> is dan efficiënter dan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1704" y="3788799"/>
            <a:ext cx="2864887" cy="16312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'M';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tab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'\t';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nl-BE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358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56724" y="1349513"/>
            <a:ext cx="9793088" cy="55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02" y="184482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02" y="387796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242088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45" y="5894226"/>
            <a:ext cx="5572721" cy="7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040586-D3FE-4198-B278-9A68F002F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nl-BE" sz="6600">
                <a:solidFill>
                  <a:srgbClr val="FFFFFF"/>
                </a:solidFill>
              </a:rPr>
              <a:t>Strings samenvoegen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D09683-163A-4030-9532-C478A220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C4665F-D310-4267-B13C-5665FBCA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5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2852936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manier: +-operator</a:t>
            </a: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Moderne manier: String interpolatie met  $-notatie</a:t>
            </a: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 err="1"/>
              <a:t>Klasieke</a:t>
            </a:r>
            <a:r>
              <a:rPr lang="nl-BE" dirty="0"/>
              <a:t> manier: </a:t>
            </a:r>
            <a:r>
              <a:rPr lang="nl-BE" dirty="0" err="1"/>
              <a:t>String.Format</a:t>
            </a:r>
            <a:endParaRPr lang="nl-BE" dirty="0"/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97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211290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en char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141358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21</a:t>
            </a:fld>
            <a:endParaRPr lang="nl-BE"/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862030"/>
              </p:ext>
            </p:extLst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66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F44E-1684-405B-B052-4B0A3E65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91F3CE-4E11-42CD-BDA6-16FCEC40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047BF-1471-4B1F-8168-80B8D77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pic>
        <p:nvPicPr>
          <p:cNvPr id="6" name="Afbeelding 5" descr="Afbeelding met tekst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11AA8576-4DAF-4BC6-9147-B8EED1C4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836711"/>
            <a:ext cx="8352928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C521-7673-407B-B9EC-86D1326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Maze</a:t>
            </a:r>
            <a:r>
              <a:rPr lang="nl-BE" dirty="0"/>
              <a:t>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A0978-383F-4A5E-A9D6-7643A60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https://www.asciiart.eu/art-and-design/mazes</a:t>
            </a:r>
            <a:endParaRPr lang="nl-BE" dirty="0"/>
          </a:p>
          <a:p>
            <a:r>
              <a:rPr lang="nl-BE" dirty="0" err="1"/>
              <a:t>Console.SetCursorPosition</a:t>
            </a:r>
            <a:r>
              <a:rPr lang="nl-BE" dirty="0"/>
              <a:t>(</a:t>
            </a:r>
            <a:r>
              <a:rPr lang="nl-BE" dirty="0" err="1"/>
              <a:t>x,y</a:t>
            </a:r>
            <a:r>
              <a:rPr lang="nl-BE"/>
              <a:t>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469D81-A63F-457F-8784-93BA77D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>
                <a:solidFill>
                  <a:schemeClr val="accent1"/>
                </a:solidFill>
              </a:rPr>
              <a:t> en </a:t>
            </a:r>
            <a:r>
              <a:rPr lang="nl-BE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string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400"/>
              <a:t> is een basistype in C#</a:t>
            </a:r>
          </a:p>
          <a:p>
            <a:r>
              <a:rPr lang="nl-BE" sz="2400">
                <a:latin typeface="Consolas" pitchFamily="49" charset="0"/>
                <a:cs typeface="Consolas" pitchFamily="49" charset="0"/>
              </a:rPr>
              <a:t>System.String</a:t>
            </a:r>
            <a:r>
              <a:rPr lang="nl-BE" sz="2400"/>
              <a:t> is de klasse uit de basisbibliotheek die strings voorstelt</a:t>
            </a:r>
          </a:p>
          <a:p>
            <a:r>
              <a:rPr lang="nl-BE" sz="2400"/>
              <a:t>Dit zijn synoniemen van elkaar, ze stellen dezelfde objecten voor</a:t>
            </a:r>
          </a:p>
          <a:p>
            <a:r>
              <a:rPr lang="nl-BE" sz="2400"/>
              <a:t>Analoog: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System.String</a:t>
            </a:r>
            <a:endParaRPr lang="nl-BE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/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bool</a:t>
            </a:r>
            <a:r>
              <a:rPr lang="nl-BE" dirty="0">
                <a:sym typeface="Wingdings" pitchFamily="2" charset="2"/>
              </a:rPr>
              <a:t> 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System.Boolean</a:t>
            </a:r>
            <a:endParaRPr lang="nl-BE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nl-BE" dirty="0">
                <a:sym typeface="Wingdings" pitchFamily="2" charset="2"/>
              </a:rPr>
              <a:t>  </a:t>
            </a:r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System.Int32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nl-BE" dirty="0">
                <a:sym typeface="Wingdings" pitchFamily="2" charset="2"/>
              </a:rPr>
              <a:t> 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System.Double</a:t>
            </a:r>
            <a:endParaRPr lang="nl-BE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/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l-BE" dirty="0">
                <a:sym typeface="Wingdings" pitchFamily="2" charset="2"/>
              </a:rPr>
              <a:t>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System.Char</a:t>
            </a:r>
            <a:endParaRPr lang="nl-B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7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19536" y="1082478"/>
            <a:ext cx="4336444" cy="353943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"Nederland";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"België";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"Duitsland";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("Ik woon in " +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 += " is een land.";</a:t>
            </a:r>
            <a:br>
              <a:rPr lang="nl-BE" sz="1600" dirty="0"/>
            </a:br>
            <a:endParaRPr lang="nl-B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nl-B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8192"/>
            <a:ext cx="10515600" cy="1325563"/>
          </a:xfrm>
        </p:spPr>
        <p:txBody>
          <a:bodyPr/>
          <a:lstStyle/>
          <a:p>
            <a:pPr eaLnBrk="1" hangingPunct="1"/>
            <a:r>
              <a:rPr lang="nl-BE" dirty="0"/>
              <a:t>Strings gebruiken</a:t>
            </a:r>
            <a:endParaRPr lang="nl-NL" dirty="0"/>
          </a:p>
        </p:txBody>
      </p:sp>
      <p:sp>
        <p:nvSpPr>
          <p:cNvPr id="300037" name="AutoShape 5"/>
          <p:cNvSpPr>
            <a:spLocks/>
          </p:cNvSpPr>
          <p:nvPr/>
        </p:nvSpPr>
        <p:spPr bwMode="auto">
          <a:xfrm>
            <a:off x="7756526" y="1556793"/>
            <a:ext cx="2227263" cy="403225"/>
          </a:xfrm>
          <a:prstGeom prst="borderCallout2">
            <a:avLst>
              <a:gd name="adj1" fmla="val 28347"/>
              <a:gd name="adj2" fmla="val -3421"/>
              <a:gd name="adj3" fmla="val 28347"/>
              <a:gd name="adj4" fmla="val -51532"/>
              <a:gd name="adj5" fmla="val 28179"/>
              <a:gd name="adj6" fmla="val -13375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Declaratie</a:t>
            </a:r>
            <a:endParaRPr lang="nl-NL"/>
          </a:p>
        </p:txBody>
      </p:sp>
      <p:sp>
        <p:nvSpPr>
          <p:cNvPr id="300038" name="AutoShape 6"/>
          <p:cNvSpPr>
            <a:spLocks/>
          </p:cNvSpPr>
          <p:nvPr/>
        </p:nvSpPr>
        <p:spPr bwMode="auto">
          <a:xfrm>
            <a:off x="7756526" y="2060031"/>
            <a:ext cx="2227263" cy="403225"/>
          </a:xfrm>
          <a:prstGeom prst="borderCallout2">
            <a:avLst>
              <a:gd name="adj1" fmla="val 28347"/>
              <a:gd name="adj2" fmla="val -3421"/>
              <a:gd name="adj3" fmla="val 28347"/>
              <a:gd name="adj4" fmla="val -86602"/>
              <a:gd name="adj5" fmla="val 86222"/>
              <a:gd name="adj6" fmla="val -17291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Toekenning</a:t>
            </a:r>
            <a:endParaRPr lang="nl-NL"/>
          </a:p>
        </p:txBody>
      </p:sp>
      <p:sp>
        <p:nvSpPr>
          <p:cNvPr id="300039" name="AutoShape 7"/>
          <p:cNvSpPr>
            <a:spLocks/>
          </p:cNvSpPr>
          <p:nvPr/>
        </p:nvSpPr>
        <p:spPr bwMode="auto">
          <a:xfrm>
            <a:off x="7756526" y="2852193"/>
            <a:ext cx="2227263" cy="403225"/>
          </a:xfrm>
          <a:prstGeom prst="borderCallout2">
            <a:avLst>
              <a:gd name="adj1" fmla="val 28347"/>
              <a:gd name="adj2" fmla="val -3421"/>
              <a:gd name="adj3" fmla="val 28347"/>
              <a:gd name="adj4" fmla="val -58306"/>
              <a:gd name="adj5" fmla="val 36670"/>
              <a:gd name="adj6" fmla="val -16259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dirty="0"/>
              <a:t>De lege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0040" name="AutoShape 8"/>
          <p:cNvSpPr>
            <a:spLocks/>
          </p:cNvSpPr>
          <p:nvPr/>
        </p:nvSpPr>
        <p:spPr bwMode="auto">
          <a:xfrm>
            <a:off x="7756526" y="3428456"/>
            <a:ext cx="2227263" cy="649287"/>
          </a:xfrm>
          <a:prstGeom prst="borderCallout2">
            <a:avLst>
              <a:gd name="adj1" fmla="val 17602"/>
              <a:gd name="adj2" fmla="val -3421"/>
              <a:gd name="adj3" fmla="val 17602"/>
              <a:gd name="adj4" fmla="val -42625"/>
              <a:gd name="adj5" fmla="val 17989"/>
              <a:gd name="adj6" fmla="val -7598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Concatenatie (Samenvoegen)</a:t>
            </a:r>
            <a:endParaRPr lang="nl-NL"/>
          </a:p>
        </p:txBody>
      </p:sp>
      <p:sp>
        <p:nvSpPr>
          <p:cNvPr id="300041" name="AutoShape 9"/>
          <p:cNvSpPr>
            <a:spLocks/>
          </p:cNvSpPr>
          <p:nvPr/>
        </p:nvSpPr>
        <p:spPr bwMode="auto">
          <a:xfrm>
            <a:off x="7756526" y="4149181"/>
            <a:ext cx="2227263" cy="649287"/>
          </a:xfrm>
          <a:prstGeom prst="borderCallout2">
            <a:avLst>
              <a:gd name="adj1" fmla="val 17602"/>
              <a:gd name="adj2" fmla="val -3421"/>
              <a:gd name="adj3" fmla="val 17602"/>
              <a:gd name="adj4" fmla="val -86815"/>
              <a:gd name="adj5" fmla="val -16624"/>
              <a:gd name="adj6" fmla="val -14646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Appending (Uitbreiden)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46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  <p:bldP spid="300038" grpId="0" animBg="1"/>
      <p:bldP spid="300039" grpId="0" animBg="1"/>
      <p:bldP spid="300040" grpId="0" animBg="1"/>
      <p:bldP spid="3000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622"/>
            <a:ext cx="8229600" cy="1139825"/>
          </a:xfrm>
        </p:spPr>
        <p:txBody>
          <a:bodyPr/>
          <a:lstStyle/>
          <a:p>
            <a:r>
              <a:rPr lang="en-US" altLang="zh-TW" sz="2800" dirty="0"/>
              <a:t>Verbatim &amp; Escape Characters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1600201"/>
            <a:ext cx="8893175" cy="1973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Escape Characters </a:t>
            </a:r>
            <a:r>
              <a:rPr lang="en-US" altLang="zh-TW" dirty="0" err="1"/>
              <a:t>zijn</a:t>
            </a:r>
            <a:r>
              <a:rPr lang="en-US" altLang="zh-TW" dirty="0"/>
              <a:t> non-printable characters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Data in files </a:t>
            </a:r>
            <a:r>
              <a:rPr lang="en-US" altLang="zh-TW" dirty="0" err="1"/>
              <a:t>kunnen</a:t>
            </a:r>
            <a:r>
              <a:rPr lang="en-US" altLang="zh-TW" dirty="0"/>
              <a:t> </a:t>
            </a:r>
            <a:r>
              <a:rPr lang="en-US" altLang="zh-TW" dirty="0" err="1"/>
              <a:t>deze</a:t>
            </a:r>
            <a:r>
              <a:rPr lang="en-US" altLang="zh-TW" dirty="0"/>
              <a:t> </a:t>
            </a:r>
            <a:r>
              <a:rPr lang="en-US" altLang="zh-TW" dirty="0" err="1"/>
              <a:t>tekens</a:t>
            </a:r>
            <a:r>
              <a:rPr lang="en-US" altLang="zh-TW" dirty="0"/>
              <a:t> </a:t>
            </a:r>
            <a:r>
              <a:rPr lang="en-US" altLang="zh-TW" dirty="0" err="1"/>
              <a:t>bevatten</a:t>
            </a:r>
            <a:r>
              <a:rPr lang="en-US" altLang="zh-TW" dirty="0"/>
              <a:t>, </a:t>
            </a:r>
            <a:r>
              <a:rPr lang="en-US" altLang="zh-TW" dirty="0" err="1"/>
              <a:t>alsook</a:t>
            </a:r>
            <a:r>
              <a:rPr lang="en-US" altLang="zh-TW" dirty="0"/>
              <a:t> </a:t>
            </a:r>
            <a:r>
              <a:rPr lang="en-US" altLang="zh-TW" dirty="0" err="1"/>
              <a:t>als</a:t>
            </a:r>
            <a:r>
              <a:rPr lang="en-US" altLang="zh-TW" dirty="0"/>
              <a:t> de </a:t>
            </a:r>
            <a:r>
              <a:rPr lang="en-US" altLang="zh-TW" dirty="0" err="1"/>
              <a:t>gebruiker</a:t>
            </a:r>
            <a:r>
              <a:rPr lang="en-US" altLang="zh-TW" dirty="0"/>
              <a:t> </a:t>
            </a:r>
            <a:r>
              <a:rPr lang="en-US" altLang="zh-TW" dirty="0" err="1"/>
              <a:t>bijvoorbeeld</a:t>
            </a:r>
            <a:r>
              <a:rPr lang="en-US" altLang="zh-TW" dirty="0"/>
              <a:t> op tab, F1, </a:t>
            </a:r>
            <a:r>
              <a:rPr lang="en-US" altLang="zh-TW" dirty="0" err="1"/>
              <a:t>etc</a:t>
            </a:r>
            <a:r>
              <a:rPr lang="en-US" altLang="zh-TW" dirty="0"/>
              <a:t> </a:t>
            </a:r>
            <a:r>
              <a:rPr lang="en-US" altLang="zh-TW" dirty="0" err="1"/>
              <a:t>drukt</a:t>
            </a:r>
            <a:endParaRPr lang="en-US" altLang="zh-TW" dirty="0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257647" y="3323931"/>
            <a:ext cx="86868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n-US" altLang="zh-TW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8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3C9D81-BA71-414B-A9AA-109632AE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nl-BE" sz="4000" dirty="0">
                <a:solidFill>
                  <a:srgbClr val="FFFFFF"/>
                </a:solidFill>
              </a:rPr>
              <a:t>Escape </a:t>
            </a:r>
            <a:r>
              <a:rPr lang="nl-BE" sz="4000" dirty="0" err="1">
                <a:solidFill>
                  <a:srgbClr val="FFFFFF"/>
                </a:solidFill>
              </a:rPr>
              <a:t>characters</a:t>
            </a:r>
            <a:r>
              <a:rPr lang="nl-BE" sz="4000" dirty="0">
                <a:solidFill>
                  <a:srgbClr val="FFFFFF"/>
                </a:solidFill>
              </a:rPr>
              <a:t>:</a:t>
            </a:r>
            <a:br>
              <a:rPr lang="nl-BE" sz="4000" dirty="0">
                <a:solidFill>
                  <a:srgbClr val="FFFFFF"/>
                </a:solidFill>
              </a:rPr>
            </a:br>
            <a:r>
              <a:rPr lang="nl-BE" sz="4000" dirty="0">
                <a:solidFill>
                  <a:srgbClr val="FFFFFF"/>
                </a:solidFill>
              </a:rPr>
              <a:t>starten met \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62C91A-6190-4EED-A6A6-A9779430D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29E4A1-EC4F-43D8-BA76-3EF323BD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nl-BE" sz="1400"/>
              <a:t>De C# escape characters (</a:t>
            </a:r>
            <a:r>
              <a:rPr lang="nl-BE" sz="1400" b="1"/>
              <a:t>vet</a:t>
            </a:r>
            <a:r>
              <a:rPr lang="nl-BE" sz="1400"/>
              <a:t>=moet je kunnen gebruiken)</a:t>
            </a:r>
          </a:p>
          <a:p>
            <a:endParaRPr lang="nl-BE" sz="1400"/>
          </a:p>
          <a:p>
            <a:pPr lvl="1"/>
            <a:r>
              <a:rPr lang="nl-BE" sz="1400" b="1" dirty="0"/>
              <a:t>\' – single quote, </a:t>
            </a:r>
            <a:r>
              <a:rPr lang="nl-BE" sz="1400" b="1"/>
              <a:t>needed</a:t>
            </a:r>
            <a:r>
              <a:rPr lang="nl-BE" sz="1400" b="1" dirty="0"/>
              <a:t> </a:t>
            </a:r>
            <a:r>
              <a:rPr lang="nl-BE" sz="1400" b="1"/>
              <a:t>for</a:t>
            </a:r>
            <a:r>
              <a:rPr lang="nl-BE" sz="1400" b="1" dirty="0"/>
              <a:t> </a:t>
            </a:r>
            <a:r>
              <a:rPr lang="nl-BE" sz="1400" b="1"/>
              <a:t>character</a:t>
            </a:r>
            <a:r>
              <a:rPr lang="nl-BE" sz="1400" b="1" dirty="0"/>
              <a:t> </a:t>
            </a:r>
            <a:r>
              <a:rPr lang="nl-BE" sz="1400" b="1"/>
              <a:t>literals</a:t>
            </a:r>
            <a:endParaRPr lang="nl-BE" sz="1400" b="1" dirty="0"/>
          </a:p>
          <a:p>
            <a:pPr lvl="1"/>
            <a:r>
              <a:rPr lang="nl-BE" sz="1400" b="1" dirty="0"/>
              <a:t>\" – double quote, </a:t>
            </a:r>
            <a:r>
              <a:rPr lang="nl-BE" sz="1400" b="1"/>
              <a:t>needed</a:t>
            </a:r>
            <a:r>
              <a:rPr lang="nl-BE" sz="1400" b="1" dirty="0"/>
              <a:t> </a:t>
            </a:r>
            <a:r>
              <a:rPr lang="nl-BE" sz="1400" b="1"/>
              <a:t>for</a:t>
            </a:r>
            <a:r>
              <a:rPr lang="nl-BE" sz="1400" b="1" dirty="0"/>
              <a:t> string </a:t>
            </a:r>
            <a:r>
              <a:rPr lang="nl-BE" sz="1400" b="1"/>
              <a:t>literals</a:t>
            </a:r>
            <a:endParaRPr lang="nl-BE" sz="1400" b="1" dirty="0"/>
          </a:p>
          <a:p>
            <a:pPr lvl="1"/>
            <a:r>
              <a:rPr lang="nl-BE" sz="1400" b="1" dirty="0"/>
              <a:t>\\ – backslash</a:t>
            </a:r>
          </a:p>
          <a:p>
            <a:pPr lvl="1"/>
            <a:r>
              <a:rPr lang="nl-BE" sz="1400" dirty="0"/>
              <a:t>\0 – </a:t>
            </a:r>
            <a:r>
              <a:rPr lang="nl-BE" sz="1400"/>
              <a:t>Unicode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0</a:t>
            </a:r>
          </a:p>
          <a:p>
            <a:pPr lvl="1"/>
            <a:r>
              <a:rPr lang="nl-BE" sz="1400" dirty="0"/>
              <a:t>\a – Alert (</a:t>
            </a:r>
            <a:r>
              <a:rPr lang="nl-BE" sz="1400"/>
              <a:t>character</a:t>
            </a:r>
            <a:r>
              <a:rPr lang="nl-BE" sz="1400" dirty="0"/>
              <a:t> 7)</a:t>
            </a:r>
          </a:p>
          <a:p>
            <a:pPr lvl="1"/>
            <a:r>
              <a:rPr lang="nl-BE" sz="1400" dirty="0"/>
              <a:t>\b – Backspace (</a:t>
            </a:r>
            <a:r>
              <a:rPr lang="nl-BE" sz="1400"/>
              <a:t>character</a:t>
            </a:r>
            <a:r>
              <a:rPr lang="nl-BE" sz="1400" dirty="0"/>
              <a:t> 8)</a:t>
            </a:r>
          </a:p>
          <a:p>
            <a:pPr lvl="1"/>
            <a:r>
              <a:rPr lang="nl-BE" sz="1400" dirty="0"/>
              <a:t>\f – Form feed (</a:t>
            </a:r>
            <a:r>
              <a:rPr lang="nl-BE" sz="1400"/>
              <a:t>character</a:t>
            </a:r>
            <a:r>
              <a:rPr lang="nl-BE" sz="1400" dirty="0"/>
              <a:t> 12)</a:t>
            </a:r>
          </a:p>
          <a:p>
            <a:pPr lvl="1"/>
            <a:r>
              <a:rPr lang="nl-BE" sz="1400" b="1" dirty="0"/>
              <a:t>\n – New line (</a:t>
            </a:r>
            <a:r>
              <a:rPr lang="nl-BE" sz="1400" b="1"/>
              <a:t>character</a:t>
            </a:r>
            <a:r>
              <a:rPr lang="nl-BE" sz="1400" b="1" dirty="0"/>
              <a:t> 10)</a:t>
            </a:r>
          </a:p>
          <a:p>
            <a:pPr lvl="1"/>
            <a:r>
              <a:rPr lang="nl-BE" sz="1400" b="1" dirty="0"/>
              <a:t>\r – </a:t>
            </a:r>
            <a:r>
              <a:rPr lang="nl-BE" sz="1400" b="1"/>
              <a:t>Carriage</a:t>
            </a:r>
            <a:r>
              <a:rPr lang="nl-BE" sz="1400" b="1" dirty="0"/>
              <a:t> return (</a:t>
            </a:r>
            <a:r>
              <a:rPr lang="nl-BE" sz="1400" b="1"/>
              <a:t>character</a:t>
            </a:r>
            <a:r>
              <a:rPr lang="nl-BE" sz="1400" b="1" dirty="0"/>
              <a:t> 13)</a:t>
            </a:r>
          </a:p>
          <a:p>
            <a:pPr lvl="1"/>
            <a:r>
              <a:rPr lang="nl-BE" sz="1400" b="1" dirty="0"/>
              <a:t>\t – </a:t>
            </a:r>
            <a:r>
              <a:rPr lang="nl-BE" sz="1400" b="1"/>
              <a:t>Horizontal</a:t>
            </a:r>
            <a:r>
              <a:rPr lang="nl-BE" sz="1400" b="1" dirty="0"/>
              <a:t> tab (</a:t>
            </a:r>
            <a:r>
              <a:rPr lang="nl-BE" sz="1400" b="1"/>
              <a:t>character</a:t>
            </a:r>
            <a:r>
              <a:rPr lang="nl-BE" sz="1400" b="1" dirty="0"/>
              <a:t> 9)</a:t>
            </a:r>
          </a:p>
          <a:p>
            <a:pPr lvl="1"/>
            <a:r>
              <a:rPr lang="nl-BE" sz="1400" dirty="0"/>
              <a:t>\v – </a:t>
            </a:r>
            <a:r>
              <a:rPr lang="nl-BE" sz="1400"/>
              <a:t>Vertical</a:t>
            </a:r>
            <a:r>
              <a:rPr lang="nl-BE" sz="1400" dirty="0"/>
              <a:t> quote (</a:t>
            </a:r>
            <a:r>
              <a:rPr lang="nl-BE" sz="1400"/>
              <a:t>character</a:t>
            </a:r>
            <a:r>
              <a:rPr lang="nl-BE" sz="1400" dirty="0"/>
              <a:t> 11)</a:t>
            </a:r>
          </a:p>
          <a:p>
            <a:pPr lvl="1"/>
            <a:r>
              <a:rPr lang="nl-BE" sz="1400" dirty="0"/>
              <a:t>\</a:t>
            </a:r>
            <a:r>
              <a:rPr lang="nl-BE" sz="1400"/>
              <a:t>uxxxx</a:t>
            </a:r>
            <a:r>
              <a:rPr lang="nl-BE" sz="1400" dirty="0"/>
              <a:t> – </a:t>
            </a:r>
            <a:r>
              <a:rPr lang="nl-BE" sz="1400"/>
              <a:t>Unicode</a:t>
            </a:r>
            <a:r>
              <a:rPr lang="nl-BE" sz="1400" dirty="0"/>
              <a:t> escape </a:t>
            </a:r>
            <a:r>
              <a:rPr lang="nl-BE" sz="1400"/>
              <a:t>sequence</a:t>
            </a:r>
            <a:r>
              <a:rPr lang="nl-BE" sz="1400" dirty="0"/>
              <a:t> 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</a:t>
            </a:r>
            <a:r>
              <a:rPr lang="nl-BE" sz="1400"/>
              <a:t>with</a:t>
            </a:r>
            <a:r>
              <a:rPr lang="nl-BE" sz="1400" dirty="0"/>
              <a:t> </a:t>
            </a:r>
            <a:r>
              <a:rPr lang="nl-BE" sz="1400"/>
              <a:t>hex</a:t>
            </a:r>
            <a:r>
              <a:rPr lang="nl-BE" sz="1400" dirty="0"/>
              <a:t> </a:t>
            </a:r>
            <a:r>
              <a:rPr lang="nl-BE" sz="1400"/>
              <a:t>value</a:t>
            </a:r>
            <a:r>
              <a:rPr lang="nl-BE" sz="1400" dirty="0"/>
              <a:t> </a:t>
            </a:r>
            <a:r>
              <a:rPr lang="nl-BE" sz="1400"/>
              <a:t>xxxx</a:t>
            </a:r>
            <a:endParaRPr lang="nl-BE" sz="1400" dirty="0"/>
          </a:p>
          <a:p>
            <a:pPr lvl="1"/>
            <a:r>
              <a:rPr lang="nl-BE" sz="1400" dirty="0"/>
              <a:t>\</a:t>
            </a:r>
            <a:r>
              <a:rPr lang="nl-BE" sz="1400"/>
              <a:t>xn</a:t>
            </a:r>
            <a:r>
              <a:rPr lang="nl-BE" sz="1400" dirty="0"/>
              <a:t>[n][n][n] – </a:t>
            </a:r>
            <a:r>
              <a:rPr lang="nl-BE" sz="1400"/>
              <a:t>Unicode</a:t>
            </a:r>
            <a:r>
              <a:rPr lang="nl-BE" sz="1400" dirty="0"/>
              <a:t> escape </a:t>
            </a:r>
            <a:r>
              <a:rPr lang="nl-BE" sz="1400"/>
              <a:t>sequence</a:t>
            </a:r>
            <a:r>
              <a:rPr lang="nl-BE" sz="1400" dirty="0"/>
              <a:t> 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</a:t>
            </a:r>
            <a:r>
              <a:rPr lang="nl-BE" sz="1400"/>
              <a:t>with</a:t>
            </a:r>
            <a:r>
              <a:rPr lang="nl-BE" sz="1400" dirty="0"/>
              <a:t> </a:t>
            </a:r>
            <a:r>
              <a:rPr lang="nl-BE" sz="1400"/>
              <a:t>hex</a:t>
            </a:r>
            <a:r>
              <a:rPr lang="nl-BE" sz="1400" dirty="0"/>
              <a:t> </a:t>
            </a:r>
            <a:r>
              <a:rPr lang="nl-BE" sz="1400"/>
              <a:t>value</a:t>
            </a:r>
            <a:r>
              <a:rPr lang="nl-BE" sz="1400" dirty="0"/>
              <a:t> </a:t>
            </a:r>
            <a:r>
              <a:rPr lang="nl-BE" sz="1400"/>
              <a:t>nnnn</a:t>
            </a:r>
            <a:r>
              <a:rPr lang="nl-BE" sz="1400" dirty="0"/>
              <a:t> (</a:t>
            </a:r>
            <a:r>
              <a:rPr lang="nl-BE" sz="1400"/>
              <a:t>variable</a:t>
            </a:r>
            <a:r>
              <a:rPr lang="nl-BE" sz="1400" dirty="0"/>
              <a:t> </a:t>
            </a:r>
            <a:r>
              <a:rPr lang="nl-BE" sz="1400"/>
              <a:t>length</a:t>
            </a:r>
            <a:r>
              <a:rPr lang="nl-BE" sz="1400" dirty="0"/>
              <a:t> </a:t>
            </a:r>
            <a:r>
              <a:rPr lang="nl-BE" sz="1400"/>
              <a:t>version</a:t>
            </a:r>
            <a:r>
              <a:rPr lang="nl-BE" sz="1400" dirty="0"/>
              <a:t> of \</a:t>
            </a:r>
            <a:r>
              <a:rPr lang="nl-BE" sz="1400"/>
              <a:t>uxxxx</a:t>
            </a:r>
            <a:r>
              <a:rPr lang="nl-BE" sz="1400" dirty="0"/>
              <a:t>)</a:t>
            </a:r>
          </a:p>
          <a:p>
            <a:pPr lvl="1"/>
            <a:r>
              <a:rPr lang="nl-BE" sz="1400" dirty="0"/>
              <a:t>\</a:t>
            </a:r>
            <a:r>
              <a:rPr lang="nl-BE" sz="1400"/>
              <a:t>Uxxxxxxxx</a:t>
            </a:r>
            <a:r>
              <a:rPr lang="nl-BE" sz="1400" dirty="0"/>
              <a:t> – </a:t>
            </a:r>
            <a:r>
              <a:rPr lang="nl-BE" sz="1400"/>
              <a:t>Unicode</a:t>
            </a:r>
            <a:r>
              <a:rPr lang="nl-BE" sz="1400" dirty="0"/>
              <a:t> escape </a:t>
            </a:r>
            <a:r>
              <a:rPr lang="nl-BE" sz="1400"/>
              <a:t>sequence</a:t>
            </a:r>
            <a:r>
              <a:rPr lang="nl-BE" sz="1400" dirty="0"/>
              <a:t> 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</a:t>
            </a:r>
            <a:r>
              <a:rPr lang="nl-BE" sz="1400"/>
              <a:t>with</a:t>
            </a:r>
            <a:r>
              <a:rPr lang="nl-BE" sz="1400" dirty="0"/>
              <a:t> </a:t>
            </a:r>
            <a:r>
              <a:rPr lang="nl-BE" sz="1400"/>
              <a:t>hex</a:t>
            </a:r>
            <a:r>
              <a:rPr lang="nl-BE" sz="1400" dirty="0"/>
              <a:t> </a:t>
            </a:r>
            <a:r>
              <a:rPr lang="nl-BE" sz="1400"/>
              <a:t>value</a:t>
            </a:r>
            <a:r>
              <a:rPr lang="nl-BE" sz="1400" dirty="0"/>
              <a:t> </a:t>
            </a:r>
            <a:r>
              <a:rPr lang="nl-BE" sz="1400"/>
              <a:t>xxxxxxxx</a:t>
            </a:r>
            <a:r>
              <a:rPr lang="nl-BE" sz="1400" dirty="0"/>
              <a:t> (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generating</a:t>
            </a:r>
            <a:r>
              <a:rPr lang="nl-BE" sz="1400" dirty="0"/>
              <a:t> </a:t>
            </a:r>
            <a:r>
              <a:rPr lang="nl-BE" sz="1400"/>
              <a:t>surrogates</a:t>
            </a:r>
            <a:r>
              <a:rPr lang="nl-B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87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Tekens in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41142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Als je dubbele </a:t>
            </a:r>
            <a:r>
              <a:rPr lang="nl-BE" sz="2400" dirty="0" err="1"/>
              <a:t>quotes</a:t>
            </a:r>
            <a:r>
              <a:rPr lang="nl-BE" sz="2400" dirty="0"/>
              <a:t> wil opnemen, dien je deze te “escapen”</a:t>
            </a:r>
            <a:br>
              <a:rPr lang="nl-BE" sz="2400" dirty="0"/>
            </a:br>
            <a:br>
              <a:rPr lang="nl-BE" sz="2400" dirty="0"/>
            </a:br>
            <a:endParaRPr lang="nl-BE" sz="2400" dirty="0"/>
          </a:p>
          <a:p>
            <a:r>
              <a:rPr lang="nl-BE" sz="2400" dirty="0"/>
              <a:t>Nieuwe regel en tab:</a:t>
            </a:r>
            <a:br>
              <a:rPr lang="nl-BE" sz="2400" dirty="0"/>
            </a:br>
            <a:br>
              <a:rPr lang="nl-BE" sz="2400" dirty="0"/>
            </a:br>
            <a:br>
              <a:rPr lang="nl-BE" sz="2400" dirty="0"/>
            </a:br>
            <a:endParaRPr lang="nl-BE" sz="2400" dirty="0"/>
          </a:p>
        </p:txBody>
      </p:sp>
      <p:sp>
        <p:nvSpPr>
          <p:cNvPr id="7" name="Rechthoek 6"/>
          <p:cNvSpPr/>
          <p:nvPr/>
        </p:nvSpPr>
        <p:spPr>
          <a:xfrm>
            <a:off x="6280349" y="2204864"/>
            <a:ext cx="274051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7406434" y="2207541"/>
            <a:ext cx="274051" cy="285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24113" y="2132856"/>
            <a:ext cx="5968301" cy="4001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</a:rPr>
              <a:t>string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woordzin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"Het woord \"Object\"";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4114" y="3212977"/>
            <a:ext cx="7096815" cy="101566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"Tom" +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Environment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+ "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Jerry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"Tom\r\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nJerry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"een\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ttwee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tdrie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tvier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2E4ABF8-8EBB-469C-9CEE-D9253EC4D605}"/>
              </a:ext>
            </a:extLst>
          </p:cNvPr>
          <p:cNvCxnSpPr/>
          <p:nvPr/>
        </p:nvCxnSpPr>
        <p:spPr>
          <a:xfrm flipH="1">
            <a:off x="7320136" y="2276872"/>
            <a:ext cx="216024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0EB76D51-A61D-43C6-A57D-78371DBFCF2D}"/>
              </a:ext>
            </a:extLst>
          </p:cNvPr>
          <p:cNvSpPr txBox="1"/>
          <p:nvPr/>
        </p:nvSpPr>
        <p:spPr>
          <a:xfrm>
            <a:off x="9624392" y="2132856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“enter”</a:t>
            </a:r>
          </a:p>
        </p:txBody>
      </p:sp>
    </p:spTree>
    <p:extLst>
      <p:ext uri="{BB962C8B-B14F-4D97-AF65-F5344CB8AC3E}">
        <p14:creationId xmlns:p14="http://schemas.microsoft.com/office/powerpoint/2010/main" val="257564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207A0-544B-4777-9806-50882185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nl-BE" dirty="0" err="1"/>
              <a:t>Verbatim</a:t>
            </a:r>
            <a:r>
              <a:rPr lang="nl-BE" dirty="0"/>
              <a:t> </a:t>
            </a:r>
            <a:r>
              <a:rPr lang="nl-BE" dirty="0" err="1"/>
              <a:t>character</a:t>
            </a:r>
            <a:r>
              <a:rPr lang="nl-BE" dirty="0"/>
              <a:t> @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17FDBF-67DE-437B-AB2C-F44F7F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latin typeface="Verdana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2400" dirty="0" err="1">
                <a:latin typeface="Verdana" pitchFamily="34" charset="0"/>
              </a:rPr>
              <a:t>Betekent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>
                <a:latin typeface="Arial"/>
              </a:rPr>
              <a:t>“</a:t>
            </a:r>
            <a:r>
              <a:rPr lang="en-US" altLang="zh-TW" sz="2400" dirty="0">
                <a:latin typeface="Verdana" pitchFamily="34" charset="0"/>
              </a:rPr>
              <a:t>as-is</a:t>
            </a:r>
            <a:r>
              <a:rPr lang="en-US" altLang="zh-TW" sz="2400" dirty="0">
                <a:latin typeface="Arial"/>
              </a:rPr>
              <a:t>”</a:t>
            </a:r>
            <a:r>
              <a:rPr lang="en-US" altLang="zh-TW" sz="2400" dirty="0">
                <a:latin typeface="Verdana" pitchFamily="34" charset="0"/>
              </a:rPr>
              <a:t>, </a:t>
            </a:r>
            <a:r>
              <a:rPr lang="en-US" altLang="zh-TW" sz="2400" dirty="0" err="1">
                <a:latin typeface="Verdana" pitchFamily="34" charset="0"/>
              </a:rPr>
              <a:t>letterlijk</a:t>
            </a:r>
            <a:endParaRPr lang="en-US" altLang="zh-TW" sz="2400" dirty="0">
              <a:latin typeface="Verdana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2400" dirty="0">
                <a:latin typeface="Verdana" pitchFamily="34" charset="0"/>
              </a:rPr>
              <a:t>Door </a:t>
            </a:r>
            <a:r>
              <a:rPr lang="en-US" altLang="zh-TW" sz="2400" dirty="0" err="1">
                <a:latin typeface="Verdana" pitchFamily="34" charset="0"/>
              </a:rPr>
              <a:t>dit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teken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voor</a:t>
            </a:r>
            <a:r>
              <a:rPr lang="en-US" altLang="zh-TW" sz="2400" dirty="0">
                <a:latin typeface="Verdana" pitchFamily="34" charset="0"/>
              </a:rPr>
              <a:t> de string </a:t>
            </a:r>
            <a:r>
              <a:rPr lang="en-US" altLang="zh-TW" sz="2400" dirty="0" err="1">
                <a:latin typeface="Verdana" pitchFamily="34" charset="0"/>
              </a:rPr>
              <a:t>te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zetten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negeer</a:t>
            </a:r>
            <a:r>
              <a:rPr lang="en-US" altLang="zh-TW" sz="2400" dirty="0">
                <a:latin typeface="Verdana" pitchFamily="34" charset="0"/>
              </a:rPr>
              <a:t> je escape ‘\’ slashes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2400" dirty="0" err="1">
                <a:latin typeface="Verdana" pitchFamily="34" charset="0"/>
              </a:rPr>
              <a:t>Vaak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gebruik</a:t>
            </a:r>
            <a:r>
              <a:rPr lang="en-US" altLang="zh-TW" sz="2400" dirty="0">
                <a:latin typeface="Verdana" pitchFamily="34" charset="0"/>
              </a:rPr>
              <a:t> om </a:t>
            </a:r>
            <a:r>
              <a:rPr lang="en-US" altLang="zh-TW" sz="2400" dirty="0" err="1">
                <a:latin typeface="Verdana" pitchFamily="34" charset="0"/>
              </a:rPr>
              <a:t>filepaths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te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beschrijven</a:t>
            </a:r>
            <a:endParaRPr lang="en-US" altLang="zh-TW" sz="2400" dirty="0">
              <a:latin typeface="Verdana" pitchFamily="34" charset="0"/>
            </a:endParaRPr>
          </a:p>
          <a:p>
            <a:endParaRPr lang="nl-BE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og">
            <a:extLst>
              <a:ext uri="{FF2B5EF4-FFF2-40B4-BE49-F238E27FC236}">
                <a16:creationId xmlns:a16="http://schemas.microsoft.com/office/drawing/2014/main" id="{191CB065-7C9B-4A3E-B847-6147B54A0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9480FB-29AB-4B1D-8DD1-566ADD97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0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Verbatim string literals: @ -character</a:t>
            </a:r>
            <a:endParaRPr lang="en-US" altLang="zh-TW" sz="3200" dirty="0">
              <a:latin typeface="Lucida Console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382000" cy="4495800"/>
          </a:xfrm>
        </p:spPr>
        <p:txBody>
          <a:bodyPr/>
          <a:lstStyle/>
          <a:p>
            <a:r>
              <a:rPr lang="en-US" altLang="zh-TW" dirty="0"/>
              <a:t>Om </a:t>
            </a:r>
            <a:r>
              <a:rPr lang="en-US" altLang="zh-TW" dirty="0" err="1"/>
              <a:t>een</a:t>
            </a:r>
            <a:r>
              <a:rPr lang="en-US" altLang="zh-TW" dirty="0"/>
              <a:t> </a:t>
            </a:r>
            <a:r>
              <a:rPr lang="en-US" altLang="zh-TW" dirty="0" err="1"/>
              <a:t>filepath</a:t>
            </a:r>
            <a:r>
              <a:rPr lang="en-US" altLang="zh-TW" dirty="0"/>
              <a:t> </a:t>
            </a:r>
            <a:r>
              <a:rPr lang="en-US" altLang="zh-TW" dirty="0" err="1"/>
              <a:t>te</a:t>
            </a:r>
            <a:r>
              <a:rPr lang="en-US" altLang="zh-TW" dirty="0"/>
              <a:t> </a:t>
            </a:r>
            <a:r>
              <a:rPr lang="en-US" altLang="zh-TW" dirty="0" err="1"/>
              <a:t>schrijven</a:t>
            </a:r>
            <a:r>
              <a:rPr lang="en-US" altLang="zh-TW" dirty="0"/>
              <a:t> </a:t>
            </a:r>
            <a:r>
              <a:rPr lang="en-US" altLang="zh-TW" dirty="0" err="1"/>
              <a:t>moet</a:t>
            </a:r>
            <a:r>
              <a:rPr lang="en-US" altLang="zh-TW" dirty="0"/>
              <a:t> je </a:t>
            </a:r>
            <a:r>
              <a:rPr lang="en-US" altLang="zh-TW" dirty="0" err="1"/>
              <a:t>dus</a:t>
            </a:r>
            <a:r>
              <a:rPr lang="en-US" altLang="zh-TW" dirty="0"/>
              <a:t> </a:t>
            </a:r>
            <a:r>
              <a:rPr lang="en-US" altLang="zh-TW" dirty="0" err="1"/>
              <a:t>iedere</a:t>
            </a:r>
            <a:r>
              <a:rPr lang="en-US" altLang="zh-TW" dirty="0"/>
              <a:t> backslash ‘</a:t>
            </a:r>
            <a:r>
              <a:rPr lang="en-US" altLang="zh-TW" dirty="0" err="1"/>
              <a:t>escapen</a:t>
            </a:r>
            <a:r>
              <a:rPr lang="en-US" altLang="zh-TW" dirty="0"/>
              <a:t>’: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Verbatim string met @ lost </a:t>
            </a:r>
            <a:r>
              <a:rPr lang="en-US" altLang="zh-TW" dirty="0" err="1"/>
              <a:t>dit</a:t>
            </a:r>
            <a:r>
              <a:rPr lang="en-US" altLang="zh-TW" dirty="0"/>
              <a:t> op</a:t>
            </a:r>
          </a:p>
          <a:p>
            <a:pPr lvl="1"/>
            <a:endParaRPr lang="en-US" altLang="zh-TW" sz="2400" b="1" dirty="0">
              <a:latin typeface="Lucida Console" pitchFamily="49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495600" y="2852936"/>
            <a:ext cx="76200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 sz="2000" b="1" dirty="0">
                <a:latin typeface="Lucida Console" pitchFamily="49" charset="0"/>
              </a:rPr>
              <a:t>string s1= “\\\\server\\</a:t>
            </a:r>
            <a:r>
              <a:rPr kumimoji="0" lang="en-US" altLang="zh-TW" sz="2000" b="1" dirty="0" err="1">
                <a:latin typeface="Lucida Console" pitchFamily="49" charset="0"/>
              </a:rPr>
              <a:t>fileshare</a:t>
            </a:r>
            <a:r>
              <a:rPr kumimoji="0" lang="en-US" altLang="zh-TW" sz="2000" b="1" dirty="0">
                <a:latin typeface="Lucida Console" pitchFamily="49" charset="0"/>
              </a:rPr>
              <a:t>\\</a:t>
            </a:r>
            <a:r>
              <a:rPr kumimoji="0" lang="en-US" altLang="zh-TW" sz="2000" b="1" dirty="0" err="1">
                <a:latin typeface="Lucida Console" pitchFamily="49" charset="0"/>
              </a:rPr>
              <a:t>filename.cs</a:t>
            </a:r>
            <a:r>
              <a:rPr kumimoji="0" lang="en-US" altLang="zh-TW" sz="2000" b="1" dirty="0">
                <a:latin typeface="Lucida Console" pitchFamily="49" charset="0"/>
              </a:rPr>
              <a:t>”;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510441" y="4422080"/>
            <a:ext cx="7620000" cy="4095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 sz="2000" b="1" dirty="0">
                <a:latin typeface="Lucida Console" pitchFamily="49" charset="0"/>
              </a:rPr>
              <a:t>string s2 = @“\\server\</a:t>
            </a:r>
            <a:r>
              <a:rPr kumimoji="0" lang="en-US" altLang="zh-TW" sz="2000" b="1" dirty="0" err="1">
                <a:latin typeface="Lucida Console" pitchFamily="49" charset="0"/>
              </a:rPr>
              <a:t>fileshare</a:t>
            </a:r>
            <a:r>
              <a:rPr kumimoji="0" lang="en-US" altLang="zh-TW" sz="2000" b="1" dirty="0">
                <a:latin typeface="Lucida Console" pitchFamily="49" charset="0"/>
              </a:rPr>
              <a:t>\</a:t>
            </a:r>
            <a:r>
              <a:rPr kumimoji="0" lang="en-US" altLang="zh-TW" sz="2000" b="1" dirty="0" err="1">
                <a:latin typeface="Lucida Console" pitchFamily="49" charset="0"/>
              </a:rPr>
              <a:t>filename.cs</a:t>
            </a:r>
            <a:r>
              <a:rPr kumimoji="0" lang="en-US" altLang="zh-TW" sz="2000" b="1" dirty="0">
                <a:latin typeface="Lucida Console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975131208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753</Words>
  <Application>Microsoft Office PowerPoint</Application>
  <PresentationFormat>Breedbeeld</PresentationFormat>
  <Paragraphs>142</Paragraphs>
  <Slides>23</Slides>
  <Notes>1</Notes>
  <HiddenSlides>2</HiddenSlides>
  <MMClips>2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2" baseType="lpstr">
      <vt:lpstr>Calibri</vt:lpstr>
      <vt:lpstr>Wingdings</vt:lpstr>
      <vt:lpstr>Calibri Light</vt:lpstr>
      <vt:lpstr>Consolas</vt:lpstr>
      <vt:lpstr>Verdana</vt:lpstr>
      <vt:lpstr>Arial</vt:lpstr>
      <vt:lpstr>Lucida Console</vt:lpstr>
      <vt:lpstr>Courier New</vt:lpstr>
      <vt:lpstr>Kantoorthema</vt:lpstr>
      <vt:lpstr>Tekst in code</vt:lpstr>
      <vt:lpstr>Strings en char</vt:lpstr>
      <vt:lpstr>String en string </vt:lpstr>
      <vt:lpstr>Strings gebruiken</vt:lpstr>
      <vt:lpstr>Verbatim &amp; Escape Characters</vt:lpstr>
      <vt:lpstr>Escape characters: starten met \</vt:lpstr>
      <vt:lpstr>Tekens in een string</vt:lpstr>
      <vt:lpstr>Verbatim character @</vt:lpstr>
      <vt:lpstr>Verbatim string literals: @ -character</vt:lpstr>
      <vt:lpstr>Dus</vt:lpstr>
      <vt:lpstr>@ ook voor enters </vt:lpstr>
      <vt:lpstr>Het type char</vt:lpstr>
      <vt:lpstr>Unicode tonen</vt:lpstr>
      <vt:lpstr>Unicode tonen: 2,5 manieren</vt:lpstr>
      <vt:lpstr>ASCII ART </vt:lpstr>
      <vt:lpstr>3D ascii engine?!</vt:lpstr>
      <vt:lpstr>Strings samenvoegen</vt:lpstr>
      <vt:lpstr>3 manieren om strings samen te voegen</vt:lpstr>
      <vt:lpstr>String interpolation met $</vt:lpstr>
      <vt:lpstr>Kan ook rechtstreeks in WriteLine</vt:lpstr>
      <vt:lpstr>$-notatie</vt:lpstr>
      <vt:lpstr>PowerPoint-presentatie</vt:lpstr>
      <vt:lpstr>Maze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Tim Dams</cp:lastModifiedBy>
  <cp:revision>3</cp:revision>
  <dcterms:created xsi:type="dcterms:W3CDTF">2019-09-30T09:00:28Z</dcterms:created>
  <dcterms:modified xsi:type="dcterms:W3CDTF">2019-09-30T10:23:15Z</dcterms:modified>
</cp:coreProperties>
</file>