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4"/>
  </p:notesMasterIdLst>
  <p:sldIdLst>
    <p:sldId id="256" r:id="rId2"/>
    <p:sldId id="264" r:id="rId3"/>
    <p:sldId id="265" r:id="rId4"/>
    <p:sldId id="271" r:id="rId5"/>
    <p:sldId id="299" r:id="rId6"/>
    <p:sldId id="300" r:id="rId7"/>
    <p:sldId id="322" r:id="rId8"/>
    <p:sldId id="310" r:id="rId9"/>
    <p:sldId id="303" r:id="rId10"/>
    <p:sldId id="308" r:id="rId11"/>
    <p:sldId id="304" r:id="rId12"/>
    <p:sldId id="305" r:id="rId13"/>
    <p:sldId id="307" r:id="rId14"/>
    <p:sldId id="320" r:id="rId15"/>
    <p:sldId id="312" r:id="rId16"/>
    <p:sldId id="301" r:id="rId17"/>
    <p:sldId id="259" r:id="rId18"/>
    <p:sldId id="260" r:id="rId19"/>
    <p:sldId id="289" r:id="rId20"/>
    <p:sldId id="323" r:id="rId21"/>
    <p:sldId id="324" r:id="rId22"/>
    <p:sldId id="326" r:id="rId23"/>
    <p:sldId id="325" r:id="rId24"/>
    <p:sldId id="327" r:id="rId25"/>
    <p:sldId id="276" r:id="rId26"/>
    <p:sldId id="317" r:id="rId27"/>
    <p:sldId id="277" r:id="rId28"/>
    <p:sldId id="318" r:id="rId29"/>
    <p:sldId id="328" r:id="rId30"/>
    <p:sldId id="272" r:id="rId31"/>
    <p:sldId id="329" r:id="rId32"/>
    <p:sldId id="314" r:id="rId33"/>
    <p:sldId id="315" r:id="rId34"/>
    <p:sldId id="302" r:id="rId35"/>
    <p:sldId id="321" r:id="rId36"/>
    <p:sldId id="286" r:id="rId37"/>
    <p:sldId id="287" r:id="rId38"/>
    <p:sldId id="292" r:id="rId39"/>
    <p:sldId id="293" r:id="rId40"/>
    <p:sldId id="319" r:id="rId41"/>
    <p:sldId id="294" r:id="rId42"/>
    <p:sldId id="295" r:id="rId43"/>
  </p:sldIdLst>
  <p:sldSz cx="12192000" cy="6858000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alibri Light" panose="020F0302020204030204" pitchFamily="34" charset="0"/>
      <p:regular r:id="rId49"/>
      <p: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Times" panose="02020603050405020304" pitchFamily="18" charset="0"/>
      <p:regular r:id="rId55"/>
      <p:bold r:id="rId56"/>
      <p:italic r:id="rId57"/>
      <p:boldItalic r:id="rId58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svg"/><Relationship Id="rId1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F47C6-4E7A-432A-B59E-B740785EA8A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31308AED-C71B-4866-9B4C-EDE622373E7E}">
      <dgm:prSet/>
      <dgm:spPr/>
      <dgm:t>
        <a:bodyPr/>
        <a:lstStyle/>
        <a:p>
          <a:r>
            <a:rPr lang="en-US" b="1"/>
            <a:t>if statement</a:t>
          </a:r>
          <a:endParaRPr lang="en-US"/>
        </a:p>
      </dgm:t>
    </dgm:pt>
    <dgm:pt modelId="{DBD9DFE9-7FDC-4BCB-943B-BFFD07470801}" type="parTrans" cxnId="{841E6AC1-D206-490D-87BA-DA806FE52734}">
      <dgm:prSet/>
      <dgm:spPr/>
      <dgm:t>
        <a:bodyPr/>
        <a:lstStyle/>
        <a:p>
          <a:endParaRPr lang="en-US"/>
        </a:p>
      </dgm:t>
    </dgm:pt>
    <dgm:pt modelId="{BB2299C4-0B87-4D4C-954B-9352919E0A17}" type="sibTrans" cxnId="{841E6AC1-D206-490D-87BA-DA806FE52734}">
      <dgm:prSet/>
      <dgm:spPr/>
      <dgm:t>
        <a:bodyPr/>
        <a:lstStyle/>
        <a:p>
          <a:endParaRPr lang="en-US"/>
        </a:p>
      </dgm:t>
    </dgm:pt>
    <dgm:pt modelId="{CF4789D6-C9CA-4B8F-899B-8FDBC74A05FE}">
      <dgm:prSet custT="1"/>
      <dgm:spPr/>
      <dgm:t>
        <a:bodyPr/>
        <a:lstStyle/>
        <a:p>
          <a:r>
            <a:rPr lang="en-US" sz="2000" dirty="0" err="1"/>
            <a:t>Gebruikt</a:t>
          </a:r>
          <a:r>
            <a:rPr lang="en-US" sz="2000" dirty="0"/>
            <a:t> </a:t>
          </a:r>
          <a:r>
            <a:rPr lang="en-US" sz="2000" dirty="0" err="1"/>
            <a:t>voor</a:t>
          </a:r>
          <a:r>
            <a:rPr lang="en-US" sz="2000" dirty="0"/>
            <a:t> </a:t>
          </a:r>
          <a:r>
            <a:rPr lang="en-US" sz="2000" dirty="0" err="1"/>
            <a:t>een</a:t>
          </a:r>
          <a:r>
            <a:rPr lang="en-US" sz="2000" dirty="0"/>
            <a:t> </a:t>
          </a:r>
          <a:r>
            <a:rPr lang="en-US" sz="2000" dirty="0" err="1"/>
            <a:t>enkelvoudig</a:t>
          </a:r>
          <a:r>
            <a:rPr lang="en-US" sz="2000" dirty="0"/>
            <a:t> </a:t>
          </a:r>
          <a:r>
            <a:rPr lang="en-US" sz="2000" dirty="0" err="1"/>
            <a:t>alternatief</a:t>
          </a:r>
          <a:r>
            <a:rPr lang="en-US" sz="2000" dirty="0"/>
            <a:t> pad </a:t>
          </a:r>
          <a:r>
            <a:rPr lang="en-US" sz="2000" dirty="0" err="1"/>
            <a:t>aan</a:t>
          </a:r>
          <a:r>
            <a:rPr lang="en-US" sz="2000" dirty="0"/>
            <a:t> </a:t>
          </a:r>
          <a:r>
            <a:rPr lang="en-US" sz="2000" dirty="0" err="1"/>
            <a:t>te</a:t>
          </a:r>
          <a:r>
            <a:rPr lang="en-US" sz="2000" dirty="0"/>
            <a:t> </a:t>
          </a:r>
          <a:r>
            <a:rPr lang="en-US" sz="2000" dirty="0" err="1"/>
            <a:t>duiden</a:t>
          </a:r>
          <a:endParaRPr lang="en-US" sz="2000" dirty="0"/>
        </a:p>
        <a:p>
          <a:r>
            <a:rPr lang="en-US" sz="2000" dirty="0" err="1"/>
            <a:t>Afhankelijk</a:t>
          </a:r>
          <a:r>
            <a:rPr lang="en-US" sz="2000" dirty="0"/>
            <a:t> van </a:t>
          </a:r>
          <a:r>
            <a:rPr lang="en-US" sz="2000" dirty="0" err="1"/>
            <a:t>resultaat</a:t>
          </a:r>
          <a:r>
            <a:rPr lang="en-US" sz="2000" dirty="0"/>
            <a:t> </a:t>
          </a:r>
          <a:r>
            <a:rPr lang="en-US" sz="2000" dirty="0" err="1"/>
            <a:t>logische</a:t>
          </a:r>
          <a:r>
            <a:rPr lang="en-US" sz="2000" dirty="0"/>
            <a:t> </a:t>
          </a:r>
          <a:r>
            <a:rPr lang="en-US" sz="2000" dirty="0" err="1"/>
            <a:t>expressie</a:t>
          </a:r>
          <a:r>
            <a:rPr lang="en-US" sz="2000" dirty="0"/>
            <a:t> </a:t>
          </a:r>
        </a:p>
      </dgm:t>
    </dgm:pt>
    <dgm:pt modelId="{F9A628F1-546B-4D1D-AE51-9AC9FC96388B}" type="parTrans" cxnId="{7695ECE5-DF38-408C-A2DD-9EC3B73343B1}">
      <dgm:prSet/>
      <dgm:spPr/>
      <dgm:t>
        <a:bodyPr/>
        <a:lstStyle/>
        <a:p>
          <a:endParaRPr lang="en-US"/>
        </a:p>
      </dgm:t>
    </dgm:pt>
    <dgm:pt modelId="{D765A53D-A9EC-4D2A-91C9-AC984B3312D2}" type="sibTrans" cxnId="{7695ECE5-DF38-408C-A2DD-9EC3B73343B1}">
      <dgm:prSet/>
      <dgm:spPr/>
      <dgm:t>
        <a:bodyPr/>
        <a:lstStyle/>
        <a:p>
          <a:endParaRPr lang="en-US"/>
        </a:p>
      </dgm:t>
    </dgm:pt>
    <dgm:pt modelId="{D4D588A4-1462-46DA-B524-6D715DEEF41C}">
      <dgm:prSet/>
      <dgm:spPr/>
      <dgm:t>
        <a:bodyPr/>
        <a:lstStyle/>
        <a:p>
          <a:r>
            <a:rPr lang="en-US" b="1" dirty="0"/>
            <a:t>Block  {   }</a:t>
          </a:r>
          <a:endParaRPr lang="en-US" dirty="0"/>
        </a:p>
      </dgm:t>
    </dgm:pt>
    <dgm:pt modelId="{75B73304-BA3D-4EC3-88E8-39ED7FCABD4D}" type="parTrans" cxnId="{9A68039E-ECB1-4C95-9E06-B72A67056305}">
      <dgm:prSet/>
      <dgm:spPr/>
      <dgm:t>
        <a:bodyPr/>
        <a:lstStyle/>
        <a:p>
          <a:endParaRPr lang="en-US"/>
        </a:p>
      </dgm:t>
    </dgm:pt>
    <dgm:pt modelId="{0E9468C0-EDC1-4B95-8F90-5EB955DAE42F}" type="sibTrans" cxnId="{9A68039E-ECB1-4C95-9E06-B72A67056305}">
      <dgm:prSet/>
      <dgm:spPr/>
      <dgm:t>
        <a:bodyPr/>
        <a:lstStyle/>
        <a:p>
          <a:endParaRPr lang="en-US"/>
        </a:p>
      </dgm:t>
    </dgm:pt>
    <dgm:pt modelId="{3BA53DB8-404B-4F10-806D-43F13FEB230F}">
      <dgm:prSet custT="1"/>
      <dgm:spPr/>
      <dgm:t>
        <a:bodyPr/>
        <a:lstStyle/>
        <a:p>
          <a:r>
            <a:rPr lang="en-US" sz="2400" dirty="0"/>
            <a:t>1 of </a:t>
          </a:r>
          <a:r>
            <a:rPr lang="en-US" sz="2400" dirty="0" err="1"/>
            <a:t>meerdere</a:t>
          </a:r>
          <a:r>
            <a:rPr lang="en-US" sz="2400" dirty="0"/>
            <a:t> statements </a:t>
          </a:r>
          <a:r>
            <a:rPr lang="en-US" sz="2400" dirty="0" err="1"/>
            <a:t>binnen</a:t>
          </a:r>
          <a:r>
            <a:rPr lang="en-US" sz="2400" dirty="0"/>
            <a:t> </a:t>
          </a:r>
          <a:r>
            <a:rPr lang="en-US" sz="2400" dirty="0" err="1"/>
            <a:t>een</a:t>
          </a:r>
          <a:r>
            <a:rPr lang="en-US" sz="2400" dirty="0"/>
            <a:t> accolade </a:t>
          </a:r>
          <a:r>
            <a:rPr lang="en-US" sz="2400" dirty="0" err="1"/>
            <a:t>paar</a:t>
          </a:r>
          <a:endParaRPr lang="en-US" sz="2400" dirty="0"/>
        </a:p>
      </dgm:t>
    </dgm:pt>
    <dgm:pt modelId="{6B3F3CCD-B024-4139-802C-E2D5FB4C6507}" type="parTrans" cxnId="{9152D8E9-AA61-4DFE-AD1C-B29037542DB2}">
      <dgm:prSet/>
      <dgm:spPr/>
      <dgm:t>
        <a:bodyPr/>
        <a:lstStyle/>
        <a:p>
          <a:endParaRPr lang="en-US"/>
        </a:p>
      </dgm:t>
    </dgm:pt>
    <dgm:pt modelId="{314E4038-5BBA-4F54-8F98-DD07F9BD7FA0}" type="sibTrans" cxnId="{9152D8E9-AA61-4DFE-AD1C-B29037542DB2}">
      <dgm:prSet/>
      <dgm:spPr/>
      <dgm:t>
        <a:bodyPr/>
        <a:lstStyle/>
        <a:p>
          <a:endParaRPr lang="en-US"/>
        </a:p>
      </dgm:t>
    </dgm:pt>
    <dgm:pt modelId="{6633CF31-80DD-4601-ABF9-D600CAF0AFBC}" type="pres">
      <dgm:prSet presAssocID="{957F47C6-4E7A-432A-B59E-B740785EA8AF}" presName="root" presStyleCnt="0">
        <dgm:presLayoutVars>
          <dgm:dir/>
          <dgm:resizeHandles val="exact"/>
        </dgm:presLayoutVars>
      </dgm:prSet>
      <dgm:spPr/>
    </dgm:pt>
    <dgm:pt modelId="{B46DB066-D7F0-4E51-848C-EBC10F49DFA5}" type="pres">
      <dgm:prSet presAssocID="{31308AED-C71B-4866-9B4C-EDE622373E7E}" presName="compNode" presStyleCnt="0"/>
      <dgm:spPr/>
    </dgm:pt>
    <dgm:pt modelId="{58E3F43C-F96D-45AD-8051-622765135F89}" type="pres">
      <dgm:prSet presAssocID="{31308AED-C71B-4866-9B4C-EDE622373E7E}" presName="bgRect" presStyleLbl="bgShp" presStyleIdx="0" presStyleCnt="2"/>
      <dgm:spPr/>
    </dgm:pt>
    <dgm:pt modelId="{E3E39D5E-B448-414C-9318-07FE39FAE9DC}" type="pres">
      <dgm:prSet presAssocID="{31308AED-C71B-4866-9B4C-EDE622373E7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gwijzer"/>
        </a:ext>
      </dgm:extLst>
    </dgm:pt>
    <dgm:pt modelId="{0B15B7A2-4F21-40F2-A7B4-D901E2080FF9}" type="pres">
      <dgm:prSet presAssocID="{31308AED-C71B-4866-9B4C-EDE622373E7E}" presName="spaceRect" presStyleCnt="0"/>
      <dgm:spPr/>
    </dgm:pt>
    <dgm:pt modelId="{1C9B8BDE-BB36-45D9-8585-53E3438D3A88}" type="pres">
      <dgm:prSet presAssocID="{31308AED-C71B-4866-9B4C-EDE622373E7E}" presName="parTx" presStyleLbl="revTx" presStyleIdx="0" presStyleCnt="4">
        <dgm:presLayoutVars>
          <dgm:chMax val="0"/>
          <dgm:chPref val="0"/>
        </dgm:presLayoutVars>
      </dgm:prSet>
      <dgm:spPr/>
    </dgm:pt>
    <dgm:pt modelId="{78B6A379-4386-4ECF-96B5-0E90EDF112B5}" type="pres">
      <dgm:prSet presAssocID="{31308AED-C71B-4866-9B4C-EDE622373E7E}" presName="desTx" presStyleLbl="revTx" presStyleIdx="1" presStyleCnt="4">
        <dgm:presLayoutVars/>
      </dgm:prSet>
      <dgm:spPr/>
    </dgm:pt>
    <dgm:pt modelId="{A8003269-65FD-425A-BA3E-D3D2B368AAE5}" type="pres">
      <dgm:prSet presAssocID="{BB2299C4-0B87-4D4C-954B-9352919E0A17}" presName="sibTrans" presStyleCnt="0"/>
      <dgm:spPr/>
    </dgm:pt>
    <dgm:pt modelId="{9A8225FD-C98E-4D81-9794-ED3445E7852A}" type="pres">
      <dgm:prSet presAssocID="{D4D588A4-1462-46DA-B524-6D715DEEF41C}" presName="compNode" presStyleCnt="0"/>
      <dgm:spPr/>
    </dgm:pt>
    <dgm:pt modelId="{1F66DC7C-3EA9-49A6-B2C4-18E3A08095C8}" type="pres">
      <dgm:prSet presAssocID="{D4D588A4-1462-46DA-B524-6D715DEEF41C}" presName="bgRect" presStyleLbl="bgShp" presStyleIdx="1" presStyleCnt="2"/>
      <dgm:spPr/>
    </dgm:pt>
    <dgm:pt modelId="{975E976C-D570-432C-A49F-9355471F7E9F}" type="pres">
      <dgm:prSet presAssocID="{D4D588A4-1462-46DA-B524-6D715DEEF41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2E62475-AB21-4034-B661-D1B7E75F8D2F}" type="pres">
      <dgm:prSet presAssocID="{D4D588A4-1462-46DA-B524-6D715DEEF41C}" presName="spaceRect" presStyleCnt="0"/>
      <dgm:spPr/>
    </dgm:pt>
    <dgm:pt modelId="{FFB8B603-3DD5-47E7-9C11-45BBD0677533}" type="pres">
      <dgm:prSet presAssocID="{D4D588A4-1462-46DA-B524-6D715DEEF41C}" presName="parTx" presStyleLbl="revTx" presStyleIdx="2" presStyleCnt="4">
        <dgm:presLayoutVars>
          <dgm:chMax val="0"/>
          <dgm:chPref val="0"/>
        </dgm:presLayoutVars>
      </dgm:prSet>
      <dgm:spPr/>
    </dgm:pt>
    <dgm:pt modelId="{E80978A1-2D37-4B11-85C8-87E420E43B35}" type="pres">
      <dgm:prSet presAssocID="{D4D588A4-1462-46DA-B524-6D715DEEF41C}" presName="desTx" presStyleLbl="revTx" presStyleIdx="3" presStyleCnt="4" custScaleX="95809">
        <dgm:presLayoutVars/>
      </dgm:prSet>
      <dgm:spPr/>
    </dgm:pt>
  </dgm:ptLst>
  <dgm:cxnLst>
    <dgm:cxn modelId="{BFD06934-0819-4CCD-8936-97479F4C8DA6}" type="presOf" srcId="{D4D588A4-1462-46DA-B524-6D715DEEF41C}" destId="{FFB8B603-3DD5-47E7-9C11-45BBD0677533}" srcOrd="0" destOrd="0" presId="urn:microsoft.com/office/officeart/2018/2/layout/IconVerticalSolidList"/>
    <dgm:cxn modelId="{7D4F076A-4E02-4E48-BDBD-3C23D2ABFE71}" type="presOf" srcId="{3BA53DB8-404B-4F10-806D-43F13FEB230F}" destId="{E80978A1-2D37-4B11-85C8-87E420E43B35}" srcOrd="0" destOrd="0" presId="urn:microsoft.com/office/officeart/2018/2/layout/IconVerticalSolidList"/>
    <dgm:cxn modelId="{78365787-5BDF-4CA5-BB96-E56CA41A7AC5}" type="presOf" srcId="{CF4789D6-C9CA-4B8F-899B-8FDBC74A05FE}" destId="{78B6A379-4386-4ECF-96B5-0E90EDF112B5}" srcOrd="0" destOrd="0" presId="urn:microsoft.com/office/officeart/2018/2/layout/IconVerticalSolidList"/>
    <dgm:cxn modelId="{9A68039E-ECB1-4C95-9E06-B72A67056305}" srcId="{957F47C6-4E7A-432A-B59E-B740785EA8AF}" destId="{D4D588A4-1462-46DA-B524-6D715DEEF41C}" srcOrd="1" destOrd="0" parTransId="{75B73304-BA3D-4EC3-88E8-39ED7FCABD4D}" sibTransId="{0E9468C0-EDC1-4B95-8F90-5EB955DAE42F}"/>
    <dgm:cxn modelId="{926658A9-87C4-4E86-88CC-7BD78CC69661}" type="presOf" srcId="{31308AED-C71B-4866-9B4C-EDE622373E7E}" destId="{1C9B8BDE-BB36-45D9-8585-53E3438D3A88}" srcOrd="0" destOrd="0" presId="urn:microsoft.com/office/officeart/2018/2/layout/IconVerticalSolidList"/>
    <dgm:cxn modelId="{841E6AC1-D206-490D-87BA-DA806FE52734}" srcId="{957F47C6-4E7A-432A-B59E-B740785EA8AF}" destId="{31308AED-C71B-4866-9B4C-EDE622373E7E}" srcOrd="0" destOrd="0" parTransId="{DBD9DFE9-7FDC-4BCB-943B-BFFD07470801}" sibTransId="{BB2299C4-0B87-4D4C-954B-9352919E0A17}"/>
    <dgm:cxn modelId="{85E1CFCF-4226-401F-AAB9-893DCE20DD39}" type="presOf" srcId="{957F47C6-4E7A-432A-B59E-B740785EA8AF}" destId="{6633CF31-80DD-4601-ABF9-D600CAF0AFBC}" srcOrd="0" destOrd="0" presId="urn:microsoft.com/office/officeart/2018/2/layout/IconVerticalSolidList"/>
    <dgm:cxn modelId="{7695ECE5-DF38-408C-A2DD-9EC3B73343B1}" srcId="{31308AED-C71B-4866-9B4C-EDE622373E7E}" destId="{CF4789D6-C9CA-4B8F-899B-8FDBC74A05FE}" srcOrd="0" destOrd="0" parTransId="{F9A628F1-546B-4D1D-AE51-9AC9FC96388B}" sibTransId="{D765A53D-A9EC-4D2A-91C9-AC984B3312D2}"/>
    <dgm:cxn modelId="{9152D8E9-AA61-4DFE-AD1C-B29037542DB2}" srcId="{D4D588A4-1462-46DA-B524-6D715DEEF41C}" destId="{3BA53DB8-404B-4F10-806D-43F13FEB230F}" srcOrd="0" destOrd="0" parTransId="{6B3F3CCD-B024-4139-802C-E2D5FB4C6507}" sibTransId="{314E4038-5BBA-4F54-8F98-DD07F9BD7FA0}"/>
    <dgm:cxn modelId="{31E79BF4-EAEF-4351-A7F2-C4DEAA9A6E6C}" type="presParOf" srcId="{6633CF31-80DD-4601-ABF9-D600CAF0AFBC}" destId="{B46DB066-D7F0-4E51-848C-EBC10F49DFA5}" srcOrd="0" destOrd="0" presId="urn:microsoft.com/office/officeart/2018/2/layout/IconVerticalSolidList"/>
    <dgm:cxn modelId="{A718E612-5D55-427C-8860-4BA22924B4A1}" type="presParOf" srcId="{B46DB066-D7F0-4E51-848C-EBC10F49DFA5}" destId="{58E3F43C-F96D-45AD-8051-622765135F89}" srcOrd="0" destOrd="0" presId="urn:microsoft.com/office/officeart/2018/2/layout/IconVerticalSolidList"/>
    <dgm:cxn modelId="{E77C1BF8-AC60-46BC-9989-FBAA86501CE4}" type="presParOf" srcId="{B46DB066-D7F0-4E51-848C-EBC10F49DFA5}" destId="{E3E39D5E-B448-414C-9318-07FE39FAE9DC}" srcOrd="1" destOrd="0" presId="urn:microsoft.com/office/officeart/2018/2/layout/IconVerticalSolidList"/>
    <dgm:cxn modelId="{3C4F13C0-A4C3-420B-B87B-1E4F21B10B9F}" type="presParOf" srcId="{B46DB066-D7F0-4E51-848C-EBC10F49DFA5}" destId="{0B15B7A2-4F21-40F2-A7B4-D901E2080FF9}" srcOrd="2" destOrd="0" presId="urn:microsoft.com/office/officeart/2018/2/layout/IconVerticalSolidList"/>
    <dgm:cxn modelId="{DCCBB1B8-FA52-4E07-9A4A-71E8E4A7984E}" type="presParOf" srcId="{B46DB066-D7F0-4E51-848C-EBC10F49DFA5}" destId="{1C9B8BDE-BB36-45D9-8585-53E3438D3A88}" srcOrd="3" destOrd="0" presId="urn:microsoft.com/office/officeart/2018/2/layout/IconVerticalSolidList"/>
    <dgm:cxn modelId="{86F43549-460E-4891-9D56-339CE4EB1DD4}" type="presParOf" srcId="{B46DB066-D7F0-4E51-848C-EBC10F49DFA5}" destId="{78B6A379-4386-4ECF-96B5-0E90EDF112B5}" srcOrd="4" destOrd="0" presId="urn:microsoft.com/office/officeart/2018/2/layout/IconVerticalSolidList"/>
    <dgm:cxn modelId="{3337776E-B0E8-4299-8438-6C781F65E50A}" type="presParOf" srcId="{6633CF31-80DD-4601-ABF9-D600CAF0AFBC}" destId="{A8003269-65FD-425A-BA3E-D3D2B368AAE5}" srcOrd="1" destOrd="0" presId="urn:microsoft.com/office/officeart/2018/2/layout/IconVerticalSolidList"/>
    <dgm:cxn modelId="{0CED34F6-027E-444C-9C35-0EF2AFAE04B6}" type="presParOf" srcId="{6633CF31-80DD-4601-ABF9-D600CAF0AFBC}" destId="{9A8225FD-C98E-4D81-9794-ED3445E7852A}" srcOrd="2" destOrd="0" presId="urn:microsoft.com/office/officeart/2018/2/layout/IconVerticalSolidList"/>
    <dgm:cxn modelId="{0F3B9168-4BAF-4885-AF27-66987608D5E1}" type="presParOf" srcId="{9A8225FD-C98E-4D81-9794-ED3445E7852A}" destId="{1F66DC7C-3EA9-49A6-B2C4-18E3A08095C8}" srcOrd="0" destOrd="0" presId="urn:microsoft.com/office/officeart/2018/2/layout/IconVerticalSolidList"/>
    <dgm:cxn modelId="{85FE8EB7-84CD-47BB-AFCF-6493E94CB909}" type="presParOf" srcId="{9A8225FD-C98E-4D81-9794-ED3445E7852A}" destId="{975E976C-D570-432C-A49F-9355471F7E9F}" srcOrd="1" destOrd="0" presId="urn:microsoft.com/office/officeart/2018/2/layout/IconVerticalSolidList"/>
    <dgm:cxn modelId="{FD4AB123-2A09-496F-B403-6D84DD9BAE3E}" type="presParOf" srcId="{9A8225FD-C98E-4D81-9794-ED3445E7852A}" destId="{82E62475-AB21-4034-B661-D1B7E75F8D2F}" srcOrd="2" destOrd="0" presId="urn:microsoft.com/office/officeart/2018/2/layout/IconVerticalSolidList"/>
    <dgm:cxn modelId="{9B9571D2-8B3D-459C-ACB6-1F81C9E5A311}" type="presParOf" srcId="{9A8225FD-C98E-4D81-9794-ED3445E7852A}" destId="{FFB8B603-3DD5-47E7-9C11-45BBD0677533}" srcOrd="3" destOrd="0" presId="urn:microsoft.com/office/officeart/2018/2/layout/IconVerticalSolidList"/>
    <dgm:cxn modelId="{42AF886C-E607-440A-BCB9-A331D36B2DB5}" type="presParOf" srcId="{9A8225FD-C98E-4D81-9794-ED3445E7852A}" destId="{E80978A1-2D37-4B11-85C8-87E420E43B3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3F43C-F96D-45AD-8051-622765135F89}">
      <dsp:nvSpPr>
        <dsp:cNvPr id="0" name=""/>
        <dsp:cNvSpPr/>
      </dsp:nvSpPr>
      <dsp:spPr>
        <a:xfrm>
          <a:off x="0" y="767785"/>
          <a:ext cx="10609580" cy="14089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E39D5E-B448-414C-9318-07FE39FAE9DC}">
      <dsp:nvSpPr>
        <dsp:cNvPr id="0" name=""/>
        <dsp:cNvSpPr/>
      </dsp:nvSpPr>
      <dsp:spPr>
        <a:xfrm>
          <a:off x="426213" y="1084804"/>
          <a:ext cx="774934" cy="7749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9B8BDE-BB36-45D9-8585-53E3438D3A88}">
      <dsp:nvSpPr>
        <dsp:cNvPr id="0" name=""/>
        <dsp:cNvSpPr/>
      </dsp:nvSpPr>
      <dsp:spPr>
        <a:xfrm>
          <a:off x="1627361" y="767785"/>
          <a:ext cx="4774311" cy="1408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16" tIns="149116" rIns="149116" bIns="1491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if statement</a:t>
          </a:r>
          <a:endParaRPr lang="en-US" sz="2500" kern="1200"/>
        </a:p>
      </dsp:txBody>
      <dsp:txXfrm>
        <a:off x="1627361" y="767785"/>
        <a:ext cx="4774311" cy="1408971"/>
      </dsp:txXfrm>
    </dsp:sp>
    <dsp:sp modelId="{78B6A379-4386-4ECF-96B5-0E90EDF112B5}">
      <dsp:nvSpPr>
        <dsp:cNvPr id="0" name=""/>
        <dsp:cNvSpPr/>
      </dsp:nvSpPr>
      <dsp:spPr>
        <a:xfrm>
          <a:off x="6401672" y="767785"/>
          <a:ext cx="4206316" cy="1408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16" tIns="149116" rIns="149116" bIns="14911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Gebruikt</a:t>
          </a:r>
          <a:r>
            <a:rPr lang="en-US" sz="2000" kern="1200" dirty="0"/>
            <a:t> </a:t>
          </a:r>
          <a:r>
            <a:rPr lang="en-US" sz="2000" kern="1200" dirty="0" err="1"/>
            <a:t>voor</a:t>
          </a:r>
          <a:r>
            <a:rPr lang="en-US" sz="2000" kern="1200" dirty="0"/>
            <a:t> </a:t>
          </a:r>
          <a:r>
            <a:rPr lang="en-US" sz="2000" kern="1200" dirty="0" err="1"/>
            <a:t>een</a:t>
          </a:r>
          <a:r>
            <a:rPr lang="en-US" sz="2000" kern="1200" dirty="0"/>
            <a:t> </a:t>
          </a:r>
          <a:r>
            <a:rPr lang="en-US" sz="2000" kern="1200" dirty="0" err="1"/>
            <a:t>enkelvoudig</a:t>
          </a:r>
          <a:r>
            <a:rPr lang="en-US" sz="2000" kern="1200" dirty="0"/>
            <a:t> </a:t>
          </a:r>
          <a:r>
            <a:rPr lang="en-US" sz="2000" kern="1200" dirty="0" err="1"/>
            <a:t>alternatief</a:t>
          </a:r>
          <a:r>
            <a:rPr lang="en-US" sz="2000" kern="1200" dirty="0"/>
            <a:t> pad </a:t>
          </a:r>
          <a:r>
            <a:rPr lang="en-US" sz="2000" kern="1200" dirty="0" err="1"/>
            <a:t>aan</a:t>
          </a:r>
          <a:r>
            <a:rPr lang="en-US" sz="2000" kern="1200" dirty="0"/>
            <a:t> </a:t>
          </a:r>
          <a:r>
            <a:rPr lang="en-US" sz="2000" kern="1200" dirty="0" err="1"/>
            <a:t>te</a:t>
          </a:r>
          <a:r>
            <a:rPr lang="en-US" sz="2000" kern="1200" dirty="0"/>
            <a:t> </a:t>
          </a:r>
          <a:r>
            <a:rPr lang="en-US" sz="2000" kern="1200" dirty="0" err="1"/>
            <a:t>duiden</a:t>
          </a: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Afhankelijk</a:t>
          </a:r>
          <a:r>
            <a:rPr lang="en-US" sz="2000" kern="1200" dirty="0"/>
            <a:t> van </a:t>
          </a:r>
          <a:r>
            <a:rPr lang="en-US" sz="2000" kern="1200" dirty="0" err="1"/>
            <a:t>resultaat</a:t>
          </a:r>
          <a:r>
            <a:rPr lang="en-US" sz="2000" kern="1200" dirty="0"/>
            <a:t> </a:t>
          </a:r>
          <a:r>
            <a:rPr lang="en-US" sz="2000" kern="1200" dirty="0" err="1"/>
            <a:t>logische</a:t>
          </a:r>
          <a:r>
            <a:rPr lang="en-US" sz="2000" kern="1200" dirty="0"/>
            <a:t> </a:t>
          </a:r>
          <a:r>
            <a:rPr lang="en-US" sz="2000" kern="1200" dirty="0" err="1"/>
            <a:t>expressie</a:t>
          </a:r>
          <a:r>
            <a:rPr lang="en-US" sz="2000" kern="1200" dirty="0"/>
            <a:t> </a:t>
          </a:r>
        </a:p>
      </dsp:txBody>
      <dsp:txXfrm>
        <a:off x="6401672" y="767785"/>
        <a:ext cx="4206316" cy="1408971"/>
      </dsp:txXfrm>
    </dsp:sp>
    <dsp:sp modelId="{1F66DC7C-3EA9-49A6-B2C4-18E3A08095C8}">
      <dsp:nvSpPr>
        <dsp:cNvPr id="0" name=""/>
        <dsp:cNvSpPr/>
      </dsp:nvSpPr>
      <dsp:spPr>
        <a:xfrm>
          <a:off x="0" y="2528999"/>
          <a:ext cx="10609580" cy="14089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5E976C-D570-432C-A49F-9355471F7E9F}">
      <dsp:nvSpPr>
        <dsp:cNvPr id="0" name=""/>
        <dsp:cNvSpPr/>
      </dsp:nvSpPr>
      <dsp:spPr>
        <a:xfrm>
          <a:off x="426213" y="2846018"/>
          <a:ext cx="774934" cy="7749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B8B603-3DD5-47E7-9C11-45BBD0677533}">
      <dsp:nvSpPr>
        <dsp:cNvPr id="0" name=""/>
        <dsp:cNvSpPr/>
      </dsp:nvSpPr>
      <dsp:spPr>
        <a:xfrm>
          <a:off x="1627361" y="2528999"/>
          <a:ext cx="4774311" cy="1408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16" tIns="149116" rIns="149116" bIns="1491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Block  {   }</a:t>
          </a:r>
          <a:endParaRPr lang="en-US" sz="2500" kern="1200" dirty="0"/>
        </a:p>
      </dsp:txBody>
      <dsp:txXfrm>
        <a:off x="1627361" y="2528999"/>
        <a:ext cx="4774311" cy="1408971"/>
      </dsp:txXfrm>
    </dsp:sp>
    <dsp:sp modelId="{E80978A1-2D37-4B11-85C8-87E420E43B35}">
      <dsp:nvSpPr>
        <dsp:cNvPr id="0" name=""/>
        <dsp:cNvSpPr/>
      </dsp:nvSpPr>
      <dsp:spPr>
        <a:xfrm>
          <a:off x="6489816" y="2528999"/>
          <a:ext cx="4030029" cy="1408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16" tIns="149116" rIns="149116" bIns="1491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 of </a:t>
          </a:r>
          <a:r>
            <a:rPr lang="en-US" sz="2400" kern="1200" dirty="0" err="1"/>
            <a:t>meerdere</a:t>
          </a:r>
          <a:r>
            <a:rPr lang="en-US" sz="2400" kern="1200" dirty="0"/>
            <a:t> statements </a:t>
          </a:r>
          <a:r>
            <a:rPr lang="en-US" sz="2400" kern="1200" dirty="0" err="1"/>
            <a:t>binnen</a:t>
          </a:r>
          <a:r>
            <a:rPr lang="en-US" sz="2400" kern="1200" dirty="0"/>
            <a:t> </a:t>
          </a:r>
          <a:r>
            <a:rPr lang="en-US" sz="2400" kern="1200" dirty="0" err="1"/>
            <a:t>een</a:t>
          </a:r>
          <a:r>
            <a:rPr lang="en-US" sz="2400" kern="1200" dirty="0"/>
            <a:t> accolade </a:t>
          </a:r>
          <a:r>
            <a:rPr lang="en-US" sz="2400" kern="1200" dirty="0" err="1"/>
            <a:t>paar</a:t>
          </a:r>
          <a:endParaRPr lang="en-US" sz="2400" kern="1200" dirty="0"/>
        </a:p>
      </dsp:txBody>
      <dsp:txXfrm>
        <a:off x="6489816" y="2528999"/>
        <a:ext cx="4030029" cy="1408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57CD9EB5-0827-4FD7-B20F-86E7B27D89EE}" type="slidenum">
              <a:rPr lang="en-US" sz="1200">
                <a:solidFill>
                  <a:prstClr val="black"/>
                </a:solidFill>
              </a:rPr>
              <a:pPr eaLnBrk="1" hangingPunct="1"/>
              <a:t>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70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C6153-2F7F-4759-BFDF-4967F98A250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75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5514D7-12B3-4506-BAF4-6863C253435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83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F2E54E-3BFC-452D-85B6-84011C980E1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43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06DC7F-ABE0-4245-A40F-FC581923CBC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54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544DE2-3BF1-43DA-BF85-FED18D5195E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941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73C6CA-42E7-4DD9-818F-5542E029C2B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053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A0AF4-6B5B-4046-B59C-6AA31631B72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412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7C6A3-C7A7-483F-9670-317F594A2D1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22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3A0172-8005-48E6-B091-62B24516FC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5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F7303-D4E6-407F-9BC4-4B3E9D12F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3A9443-2D11-4DFB-8487-62B287B89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BD53E2-0A8E-46EA-95E1-559A7AA7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3E8329-2E9B-4D46-B0CC-C3675D31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3DE918-69E4-4351-9EBD-AC0B0424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81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92714-FE01-4CF2-B3D8-0D20A5CD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31E2FB3-6809-41DF-BBC6-1990B684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B4AA55-6A82-47E7-896F-A1D2DCCC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35BB05-AB0F-4FB1-BEAE-9E43D627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DF9644-9294-461A-B6A7-860B492A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63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3544075-C503-473E-88C1-AAF88CD02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3FB2F0-C475-4422-B22D-13BD1CEB6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EC2E31-A42D-442B-9260-212D6741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BFC9C3-F7B9-48E6-9978-DE9E4DDB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B67629-004B-4F0B-BCA0-E87F758C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026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F9FEF-164A-44A1-A90B-3AD0B97E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5FC0B3-756B-4329-85C7-3F634A08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C1CDA1-1422-4327-8AD6-F6FCC11B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3F767B-70B6-4B27-9633-50533ED9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F333C1-49D3-441E-8A8F-2FF11D4F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618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DEB6E-3FBF-40EC-A046-B32C666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AE5E5B-713E-4BA6-BBAB-AD71C745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C0AC69-0B52-4B29-8A56-3AA12529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24652E-2FBF-49CF-9261-5D5942F9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6EA660-F43E-49A5-9309-D2DC3474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804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8C473-E5C3-4EAE-9686-ABD67CF8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77416D-556F-4DC8-87FD-8AB6EABC6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8B440B-0008-4F5B-B299-65AADA69E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B15737-3439-4519-9798-0C70A013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A9CD71-08B4-4034-A151-00DBE1E4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79EE53-361B-4609-8BA6-6FAF7170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4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28657-005F-4FFA-ADEB-1E6C90DD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A4CABC2-143F-4312-9DE1-917ADCBF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9F3FA6E-73E7-4189-AA1D-A15C40F01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D853EAE-6392-4958-A89C-9128F430B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B666BB1-E5E3-4471-A842-FB0705A8B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4E50815-B938-4960-833D-2A39E11D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568359F-A87E-4726-86F2-1FA2E974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1D6664B-2069-4886-8EF2-E679A563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696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A7AA9-260B-4DCD-B061-FA50595D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F1AFBA7-0F22-46CF-B10C-56537986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4D692B-B7C3-4DDC-8169-CFEC0D6C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D6BF28E-CB53-4985-8C9A-1A48A02B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94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4E89D43-5DDC-407A-B46F-85515B8E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F1B66D5-51FB-4680-91F9-BCB20830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731E14-63E7-4AC4-89B9-2D7B4FFD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039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AB834-F11C-4FE5-A2AC-C5BE752B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F7CC54-638A-4B39-B31C-2B589805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83E7090-885C-4BCF-8D55-FD36DEA67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37EF4B5-9F38-4BD1-9985-FA63C0AE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579D01-580B-433A-B4A6-F36796C6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59DFDC-9260-4071-B45A-F99F029C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440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8D063-5468-47DE-8A51-985D51F3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7F4526F-0660-4B48-9DFC-B4223E7CE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35D3DB3-405B-44A8-A8C1-D0BDD3BA1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E99A40-8299-4415-A621-6ABE96CA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BCECF1-9ED7-497B-94DB-F97DA57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6EBA22-1F85-4858-96A7-708A3248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46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4D61F8B-9CBA-4FD2-AE4C-D4135015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F139A7-A597-47DE-BBE0-B5D9656C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602452-3B1D-4100-BD02-A06155E3A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14/10/2019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AEDD10-75F2-4B0B-98A7-0C6535E6D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1A606D-3755-4434-B2FF-043A2D7F4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73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youtu.be/8Px-GHPxB4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hyperlink" Target="https://www.mentimeter.com/s/e9f727d728cf11567601507c24b6af34/e4fe00722a9d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556865-FBBD-4EB0-9116-F2B35EAE5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nl-BE" sz="5100">
                <a:solidFill>
                  <a:srgbClr val="FFFFFF"/>
                </a:solidFill>
              </a:rPr>
              <a:t>Logische en relationele operators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E59EE9B-752F-4888-9E77-B1BC990F4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nl-BE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9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Flow van eenvoudige programma’s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nl-BE" sz="2400" dirty="0"/>
              <a:t>3 basistypes: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nl-BE" sz="2400" dirty="0"/>
              <a:t>‘Straight line’ (tot nu)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nl-BE" sz="2400" dirty="0"/>
              <a:t>Gekozen naargelang </a:t>
            </a:r>
            <a:r>
              <a:rPr lang="nl-BE" sz="2400" b="1" dirty="0"/>
              <a:t>een gegeven voorwaarde</a:t>
            </a:r>
            <a:r>
              <a:rPr lang="nl-BE" sz="2400" dirty="0"/>
              <a:t> (focus deze les)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nl-BE" sz="2400" dirty="0"/>
              <a:t>Herhaalt zolang een bepaalde voorwaarde geldt (loops)</a:t>
            </a:r>
          </a:p>
          <a:p>
            <a:pPr marL="1257300" lvl="2" indent="-342900">
              <a:buFont typeface="+mj-lt"/>
              <a:buAutoNum type="arabicPeriod"/>
              <a:defRPr/>
            </a:pPr>
            <a:endParaRPr lang="nl-BE" sz="2400" dirty="0"/>
          </a:p>
          <a:p>
            <a:pPr marL="1257300" lvl="2" indent="-342900">
              <a:buFont typeface="+mj-lt"/>
              <a:buAutoNum type="arabicPeriod"/>
              <a:defRPr/>
            </a:pP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1352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Straight program flow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7" descr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14" y="1524000"/>
            <a:ext cx="4244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24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>
                <a:solidFill>
                  <a:schemeClr val="accent1"/>
                </a:solidFill>
              </a:rPr>
              <a:t>Keuzes maken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 dirty="0" err="1"/>
              <a:t>Beslissingsstructuur</a:t>
            </a:r>
            <a:r>
              <a:rPr lang="en-US" sz="2400" b="1" dirty="0"/>
              <a:t>:</a:t>
            </a:r>
          </a:p>
          <a:p>
            <a:pPr lvl="1" eaLnBrk="1" hangingPunct="1"/>
            <a:r>
              <a:rPr lang="en-US" dirty="0" err="1"/>
              <a:t>Alternatieve</a:t>
            </a:r>
            <a:r>
              <a:rPr lang="en-US" dirty="0"/>
              <a:t> </a:t>
            </a:r>
            <a:r>
              <a:rPr lang="en-US" dirty="0" err="1"/>
              <a:t>programmaflow</a:t>
            </a:r>
            <a:r>
              <a:rPr lang="en-US" dirty="0"/>
              <a:t> (course of action) </a:t>
            </a:r>
            <a:r>
              <a:rPr lang="en-US" dirty="0" err="1"/>
              <a:t>aanbieden</a:t>
            </a:r>
            <a:r>
              <a:rPr lang="en-US" dirty="0"/>
              <a:t> </a:t>
            </a:r>
            <a:r>
              <a:rPr lang="en-US" dirty="0" err="1"/>
              <a:t>afhankelijk</a:t>
            </a:r>
            <a:r>
              <a:rPr lang="en-US" dirty="0"/>
              <a:t> van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in het </a:t>
            </a:r>
            <a:r>
              <a:rPr lang="en-US" dirty="0" err="1"/>
              <a:t>programma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7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Keuzes maken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 descr="Picture 1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753" y="492573"/>
            <a:ext cx="4307682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421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| </a:t>
            </a:r>
            <a:fld id="{7E500CA7-43EB-4A42-B0CC-83D08B9BDB36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42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9637"/>
            <a:ext cx="9144000" cy="5598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80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choice">
            <a:extLst>
              <a:ext uri="{FF2B5EF4-FFF2-40B4-BE49-F238E27FC236}">
                <a16:creationId xmlns:a16="http://schemas.microsoft.com/office/drawing/2014/main" id="{37978199-F275-49AA-859B-9A1566E48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3" r="2369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7559172-BB57-4B04-8000-02F892B03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if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72A37B9-A6B1-4469-8707-57FEFE843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nl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716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 err="1">
                <a:solidFill>
                  <a:srgbClr val="FFFFFF"/>
                </a:solidFill>
              </a:rPr>
              <a:t>Definities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11272" name="Rectangle 3">
            <a:extLst>
              <a:ext uri="{FF2B5EF4-FFF2-40B4-BE49-F238E27FC236}">
                <a16:creationId xmlns:a16="http://schemas.microsoft.com/office/drawing/2014/main" id="{4486E435-F2FD-4E64-B36A-E6E57232EA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8391439"/>
              </p:ext>
            </p:extLst>
          </p:nvPr>
        </p:nvGraphicFramePr>
        <p:xfrm>
          <a:off x="1036320" y="2152243"/>
          <a:ext cx="10609580" cy="4705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39833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UML Activity diagram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Programmeren in C#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87192" y="2990677"/>
            <a:ext cx="150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1" u="none" strike="noStrike" kern="120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starttoestand</a:t>
            </a:r>
            <a:endParaRPr kumimoji="0" lang="nl-NL" sz="1800" b="0" i="1" u="none" strike="noStrike" kern="1200" cap="none" spc="0" normalizeH="0" baseline="0" noProof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779413" y="5675987"/>
            <a:ext cx="149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1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eindtoestand</a:t>
            </a:r>
            <a:endParaRPr kumimoji="0" lang="nl-NL" sz="1800" b="0" i="1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752830" y="2997027"/>
            <a:ext cx="164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1" u="none" strike="noStrike" kern="120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Actie, activiteit</a:t>
            </a:r>
            <a:endParaRPr kumimoji="0" lang="nl-NL" sz="1800" b="0" i="1" u="none" strike="noStrike" kern="1200" cap="none" spc="0" normalizeH="0" baseline="0" noProof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432274" y="5470178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1" u="none" strike="noStrike" kern="120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beslissing</a:t>
            </a:r>
            <a:endParaRPr kumimoji="0" lang="nl-NL" sz="1800" b="0" i="1" u="none" strike="noStrike" kern="1200" cap="none" spc="0" normalizeH="0" baseline="0" noProof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626830" y="2235027"/>
            <a:ext cx="574675" cy="574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8237750" y="4769072"/>
            <a:ext cx="574675" cy="574675"/>
            <a:chOff x="4468" y="2659"/>
            <a:chExt cx="362" cy="362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468" y="2659"/>
              <a:ext cx="362" cy="36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513" y="2704"/>
              <a:ext cx="272" cy="2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7679805" y="2204865"/>
            <a:ext cx="1778000" cy="6270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activiteit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3503713" y="4462116"/>
            <a:ext cx="936625" cy="936625"/>
          </a:xfrm>
          <a:prstGeom prst="diamond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440337" y="493201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rot="10800000">
            <a:off x="2495650" y="493201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584799" y="4462116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[else]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495649" y="4462116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[conditie]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194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UML Activity diagram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Programmeren in C#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7" name="Picture 3" descr="C:\Users\Kris\Dropbox\pearson-c-sharp\csharp\slides\Figuur7_2_I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1434040"/>
            <a:ext cx="6048672" cy="494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28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Condities</a:t>
            </a:r>
          </a:p>
        </p:txBody>
      </p:sp>
      <p:sp>
        <p:nvSpPr>
          <p:cNvPr id="187395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481768"/>
            <a:ext cx="10515600" cy="4351338"/>
          </a:xfrm>
        </p:spPr>
        <p:txBody>
          <a:bodyPr/>
          <a:lstStyle/>
          <a:p>
            <a:endParaRPr lang="nl-BE" dirty="0"/>
          </a:p>
          <a:p>
            <a:r>
              <a:rPr lang="nl-BE" dirty="0"/>
              <a:t>Met </a:t>
            </a:r>
            <a:r>
              <a:rPr lang="nl-BE" dirty="0" err="1"/>
              <a:t>bool</a:t>
            </a:r>
            <a:r>
              <a:rPr lang="nl-BE" dirty="0"/>
              <a:t> kunnen we ‘</a:t>
            </a:r>
            <a:r>
              <a:rPr lang="nl-BE" dirty="0" err="1"/>
              <a:t>true</a:t>
            </a:r>
            <a:r>
              <a:rPr lang="nl-BE" dirty="0"/>
              <a:t>’ of ‘</a:t>
            </a:r>
            <a:r>
              <a:rPr lang="nl-BE" dirty="0" err="1"/>
              <a:t>false</a:t>
            </a:r>
            <a:r>
              <a:rPr lang="nl-BE" dirty="0"/>
              <a:t>’ status bepalen </a:t>
            </a:r>
          </a:p>
          <a:p>
            <a:r>
              <a:rPr lang="nl-BE" dirty="0"/>
              <a:t>Een logische expressie heeft een </a:t>
            </a:r>
            <a:r>
              <a:rPr lang="nl-BE" dirty="0" err="1"/>
              <a:t>bool</a:t>
            </a:r>
            <a:r>
              <a:rPr lang="nl-BE" dirty="0"/>
              <a:t> als resultaat</a:t>
            </a:r>
          </a:p>
          <a:p>
            <a:r>
              <a:rPr lang="nl-BE" dirty="0"/>
              <a:t>Voorbeeld</a:t>
            </a:r>
          </a:p>
        </p:txBody>
      </p:sp>
      <p:sp>
        <p:nvSpPr>
          <p:cNvPr id="187396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</a:t>
            </a:r>
            <a:fld id="{3B9616BD-CE9A-4653-AE0D-12745F5F184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2339" y="3921125"/>
            <a:ext cx="54578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kstvak 7"/>
          <p:cNvSpPr txBox="1">
            <a:spLocks noChangeArrowheads="1"/>
          </p:cNvSpPr>
          <p:nvPr/>
        </p:nvSpPr>
        <p:spPr bwMode="auto">
          <a:xfrm>
            <a:off x="3544889" y="5029201"/>
            <a:ext cx="41560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Redelijk domme conditie, daar deze altijd ‘true’ is en de code dus altijd uitgevoerd zal worden.</a:t>
            </a:r>
          </a:p>
        </p:txBody>
      </p:sp>
      <p:cxnSp>
        <p:nvCxnSpPr>
          <p:cNvPr id="9" name="Rechte verbindingslijn met pijl 8"/>
          <p:cNvCxnSpPr/>
          <p:nvPr/>
        </p:nvCxnSpPr>
        <p:spPr>
          <a:xfrm rot="5400000">
            <a:off x="8274051" y="4321176"/>
            <a:ext cx="50006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uit 9"/>
          <p:cNvSpPr/>
          <p:nvPr/>
        </p:nvSpPr>
        <p:spPr>
          <a:xfrm>
            <a:off x="7810500" y="4570414"/>
            <a:ext cx="1428750" cy="10001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conditie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Rechte verbindingslijn met pijl 10"/>
          <p:cNvCxnSpPr>
            <a:stCxn id="10" idx="2"/>
          </p:cNvCxnSpPr>
          <p:nvPr/>
        </p:nvCxnSpPr>
        <p:spPr>
          <a:xfrm rot="5400000">
            <a:off x="7881145" y="6214270"/>
            <a:ext cx="12858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402" name="Tekstvak 11"/>
          <p:cNvSpPr txBox="1">
            <a:spLocks noChangeArrowheads="1"/>
          </p:cNvSpPr>
          <p:nvPr/>
        </p:nvSpPr>
        <p:spPr bwMode="auto">
          <a:xfrm>
            <a:off x="7453313" y="5713413"/>
            <a:ext cx="118173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Conditie is false</a:t>
            </a:r>
          </a:p>
        </p:txBody>
      </p:sp>
      <p:cxnSp>
        <p:nvCxnSpPr>
          <p:cNvPr id="13" name="Rechte verbindingslijn 12"/>
          <p:cNvCxnSpPr>
            <a:stCxn id="10" idx="3"/>
          </p:cNvCxnSpPr>
          <p:nvPr/>
        </p:nvCxnSpPr>
        <p:spPr>
          <a:xfrm>
            <a:off x="9239250" y="5070475"/>
            <a:ext cx="857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/>
          <p:cNvSpPr/>
          <p:nvPr/>
        </p:nvSpPr>
        <p:spPr>
          <a:xfrm>
            <a:off x="9525000" y="5713414"/>
            <a:ext cx="1143000" cy="35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</a:t>
            </a:r>
          </a:p>
        </p:txBody>
      </p:sp>
      <p:cxnSp>
        <p:nvCxnSpPr>
          <p:cNvPr id="15" name="Rechte verbindingslijn 14"/>
          <p:cNvCxnSpPr/>
          <p:nvPr/>
        </p:nvCxnSpPr>
        <p:spPr>
          <a:xfrm rot="5400000">
            <a:off x="9775031" y="5391944"/>
            <a:ext cx="642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>
            <a:endCxn id="14" idx="0"/>
          </p:cNvCxnSpPr>
          <p:nvPr/>
        </p:nvCxnSpPr>
        <p:spPr>
          <a:xfrm rot="5400000">
            <a:off x="9774239" y="5392739"/>
            <a:ext cx="64293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 rot="10800000">
            <a:off x="8524876" y="6569075"/>
            <a:ext cx="1571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>
            <a:stCxn id="14" idx="2"/>
          </p:cNvCxnSpPr>
          <p:nvPr/>
        </p:nvCxnSpPr>
        <p:spPr>
          <a:xfrm rot="5400000">
            <a:off x="9846469" y="632063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409" name="Tekstvak 18"/>
          <p:cNvSpPr txBox="1">
            <a:spLocks noChangeArrowheads="1"/>
          </p:cNvSpPr>
          <p:nvPr/>
        </p:nvSpPr>
        <p:spPr bwMode="auto">
          <a:xfrm>
            <a:off x="9167814" y="4713288"/>
            <a:ext cx="11256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Conditie is true</a:t>
            </a:r>
          </a:p>
        </p:txBody>
      </p:sp>
    </p:spTree>
    <p:extLst>
      <p:ext uri="{BB962C8B-B14F-4D97-AF65-F5344CB8AC3E}">
        <p14:creationId xmlns:p14="http://schemas.microsoft.com/office/powerpoint/2010/main" val="142836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2338" name="Titel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>
                <a:solidFill>
                  <a:srgbClr val="FFFFFF"/>
                </a:solidFill>
              </a:rPr>
              <a:t>bool variabelen</a:t>
            </a:r>
          </a:p>
        </p:txBody>
      </p:sp>
      <p:sp>
        <p:nvSpPr>
          <p:cNvPr id="129027" name="Tijdelijke aanduiding voor inhoud 2"/>
          <p:cNvSpPr>
            <a:spLocks noGrp="1"/>
          </p:cNvSpPr>
          <p:nvPr>
            <p:ph idx="1"/>
          </p:nvPr>
        </p:nvSpPr>
        <p:spPr>
          <a:xfrm>
            <a:off x="589461" y="2913133"/>
            <a:ext cx="11012774" cy="2693976"/>
          </a:xfrm>
        </p:spPr>
        <p:txBody>
          <a:bodyPr>
            <a:noAutofit/>
          </a:bodyPr>
          <a:lstStyle/>
          <a:p>
            <a:r>
              <a:rPr lang="nl-BE" sz="1800" dirty="0">
                <a:solidFill>
                  <a:srgbClr val="000000"/>
                </a:solidFill>
              </a:rPr>
              <a:t>Een </a:t>
            </a:r>
            <a:r>
              <a:rPr lang="nl-BE" sz="1800" dirty="0" err="1">
                <a:solidFill>
                  <a:srgbClr val="000000"/>
                </a:solidFill>
              </a:rPr>
              <a:t>boolean</a:t>
            </a:r>
            <a:r>
              <a:rPr lang="nl-BE" sz="1800" dirty="0">
                <a:solidFill>
                  <a:srgbClr val="000000"/>
                </a:solidFill>
              </a:rPr>
              <a:t> is een type dat kan aangeven of iets waar is of niet (</a:t>
            </a:r>
            <a:r>
              <a:rPr lang="nl-BE" sz="1800" dirty="0" err="1">
                <a:solidFill>
                  <a:srgbClr val="000000"/>
                </a:solidFill>
              </a:rPr>
              <a:t>true</a:t>
            </a:r>
            <a:r>
              <a:rPr lang="nl-BE" sz="1800" dirty="0">
                <a:solidFill>
                  <a:srgbClr val="000000"/>
                </a:solidFill>
              </a:rPr>
              <a:t> or false)</a:t>
            </a:r>
          </a:p>
          <a:p>
            <a:endParaRPr lang="nl-BE" sz="1800" dirty="0">
              <a:solidFill>
                <a:srgbClr val="000000"/>
              </a:solidFill>
            </a:endParaRPr>
          </a:p>
          <a:p>
            <a:r>
              <a:rPr lang="nl-BE" sz="1800" dirty="0">
                <a:solidFill>
                  <a:srgbClr val="000000"/>
                </a:solidFill>
              </a:rPr>
              <a:t>Bv, volgende variabele zal op </a:t>
            </a:r>
            <a:r>
              <a:rPr lang="nl-BE" sz="1800" dirty="0" err="1">
                <a:solidFill>
                  <a:srgbClr val="000000"/>
                </a:solidFill>
              </a:rPr>
              <a:t>true</a:t>
            </a:r>
            <a:r>
              <a:rPr lang="nl-BE" sz="1800" dirty="0">
                <a:solidFill>
                  <a:srgbClr val="000000"/>
                </a:solidFill>
              </a:rPr>
              <a:t> gezet worden indien de persoon reeds getrouwd is. Anders wordt deze op false gezet:</a:t>
            </a:r>
          </a:p>
          <a:p>
            <a:pPr marL="698500" lvl="2" indent="-287338">
              <a:buSzPct val="110000"/>
              <a:buNone/>
            </a:pP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nl-BE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getrouwd;</a:t>
            </a:r>
          </a:p>
          <a:p>
            <a:pPr marL="698500" lvl="2" indent="-287338">
              <a:buSzPct val="110000"/>
              <a:buNone/>
            </a:pPr>
            <a:endParaRPr lang="nl-BE" sz="1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698500" lvl="2" indent="-287338">
              <a:buSzPct val="110000"/>
              <a:buNone/>
            </a:pP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//indien getrouwd</a:t>
            </a:r>
          </a:p>
          <a:p>
            <a:pPr marL="698500" lvl="2" indent="-287338">
              <a:buSzPct val="110000"/>
              <a:buNone/>
            </a:pP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getrouwd = </a:t>
            </a:r>
            <a:r>
              <a:rPr lang="nl-BE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98500" lvl="2" indent="-287338">
              <a:buSzPct val="110000"/>
              <a:buNone/>
            </a:pP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698500" lvl="2" indent="-287338">
              <a:buSzPct val="110000"/>
              <a:buNone/>
            </a:pP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//anders</a:t>
            </a:r>
          </a:p>
          <a:p>
            <a:pPr marL="698500" lvl="2" indent="-287338">
              <a:buSzPct val="110000"/>
              <a:buNone/>
            </a:pP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getrouwd = false;</a:t>
            </a:r>
          </a:p>
          <a:p>
            <a:pPr marL="698500" lvl="2" indent="-287338">
              <a:buSzPct val="110000"/>
              <a:buNone/>
            </a:pPr>
            <a:endParaRPr lang="nl-BE" sz="1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nl-BE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33829-8170-40CA-ACAE-5CBEDBC6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if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18A99A-65EB-4116-982C-705327A6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Uitvoer: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A6FB1EC-1FD5-4AA7-B546-25BE83BC2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55259" cy="2188981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A312F2A-02DE-481D-A30E-FCBAD549F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286" y="4014606"/>
            <a:ext cx="767035" cy="16674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2A4D33E-5769-40B7-9DFA-77286EF2B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234" y="307612"/>
            <a:ext cx="1630791" cy="618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37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0F848-8BA1-4F33-A56C-A538FBB2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If</a:t>
            </a:r>
            <a:r>
              <a:rPr lang="nl-BE" dirty="0"/>
              <a:t> met block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C204FF-45FA-430F-ADD4-94F0F6FC6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 altijd block {} na </a:t>
            </a:r>
            <a:r>
              <a:rPr lang="nl-BE" dirty="0" err="1"/>
              <a:t>if</a:t>
            </a:r>
            <a:r>
              <a:rPr lang="nl-BE" dirty="0"/>
              <a:t>!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2DDC7A8-9B69-44C9-BB77-0421C2FEF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82" y="2760344"/>
            <a:ext cx="5113973" cy="236029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982F8FB-7DE7-4240-8C7D-B1CBE9D76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598" y="365125"/>
            <a:ext cx="2100689" cy="546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490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common mistakes">
            <a:extLst>
              <a:ext uri="{FF2B5EF4-FFF2-40B4-BE49-F238E27FC236}">
                <a16:creationId xmlns:a16="http://schemas.microsoft.com/office/drawing/2014/main" id="{57BD593C-6218-4BFC-A00E-6D8ECF9C40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81A8F004-25D9-4A9B-9489-61FA70101B18}"/>
              </a:ext>
            </a:extLst>
          </p:cNvPr>
          <p:cNvSpPr txBox="1"/>
          <p:nvPr/>
        </p:nvSpPr>
        <p:spPr>
          <a:xfrm>
            <a:off x="1270000" y="757646"/>
            <a:ext cx="4788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>
                <a:solidFill>
                  <a:schemeClr val="bg1"/>
                </a:solidFill>
              </a:rPr>
              <a:t>Veel gemaakte fouten</a:t>
            </a:r>
          </a:p>
        </p:txBody>
      </p:sp>
    </p:spTree>
    <p:extLst>
      <p:ext uri="{BB962C8B-B14F-4D97-AF65-F5344CB8AC3E}">
        <p14:creationId xmlns:p14="http://schemas.microsoft.com/office/powerpoint/2010/main" val="2560170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9D348-9276-415F-91BA-AC7208CA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02" y="285614"/>
            <a:ext cx="10515600" cy="1325563"/>
          </a:xfrm>
        </p:spPr>
        <p:txBody>
          <a:bodyPr/>
          <a:lstStyle/>
          <a:p>
            <a:r>
              <a:rPr lang="nl-BE" dirty="0"/>
              <a:t>Veel gemaakte fout 1: accolades vergeten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9980FE-C777-4857-BC44-56C65D7B2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9091E3A-1B53-4DDE-A079-D0F01EAD0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3818"/>
            <a:ext cx="5612092" cy="194799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52DDA94-22D8-439B-B50B-E0DA2FD17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744" y="1489166"/>
            <a:ext cx="1494235" cy="468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8FB6A45-E39E-4CF7-BBDE-FA6C7E446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970" y="0"/>
            <a:ext cx="1021055" cy="162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84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9D348-9276-415F-91BA-AC7208CA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02" y="285614"/>
            <a:ext cx="10515600" cy="1325563"/>
          </a:xfrm>
        </p:spPr>
        <p:txBody>
          <a:bodyPr/>
          <a:lstStyle/>
          <a:p>
            <a:r>
              <a:rPr lang="nl-BE" dirty="0"/>
              <a:t>Veel gemaakte fout 2: puntkomma na </a:t>
            </a:r>
            <a:r>
              <a:rPr lang="nl-BE" dirty="0" err="1"/>
              <a:t>if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9980FE-C777-4857-BC44-56C65D7B2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E4AA7A6-5BC5-4F07-B638-3B427F16E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19" y="3153727"/>
            <a:ext cx="5198881" cy="1633934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CDAEAF3-B6B5-41A9-95DF-74C5D1795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299" y="1507672"/>
            <a:ext cx="1817201" cy="506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57C011B5-4F26-4B42-AE28-684CABCC4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970" y="0"/>
            <a:ext cx="1021055" cy="162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25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eaLnBrk="1" hangingPunct="1"/>
            <a:r>
              <a:rPr lang="en-US">
                <a:solidFill>
                  <a:srgbClr val="FFFFFF"/>
                </a:solidFill>
              </a:rPr>
              <a:t>If-else statement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</a:rPr>
              <a:t>Dual-alternative decisions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</a:rPr>
              <a:t>Heeft 2 mogelijke uitkomsten</a:t>
            </a:r>
          </a:p>
          <a:p>
            <a:pPr lvl="1" eaLnBrk="1" hangingPunct="1"/>
            <a:endParaRPr lang="en-US">
              <a:solidFill>
                <a:srgbClr val="000000"/>
              </a:solidFill>
            </a:endParaRPr>
          </a:p>
          <a:p>
            <a:pPr lvl="1" eaLnBrk="1" hangingPunct="1"/>
            <a:endParaRPr lang="en-US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Courier New" pitchFamily="1" charset="0"/>
              </a:rPr>
              <a:t>if-else</a:t>
            </a:r>
            <a:r>
              <a:rPr lang="en-US" sz="2400" b="1">
                <a:solidFill>
                  <a:srgbClr val="000000"/>
                </a:solidFill>
              </a:rPr>
              <a:t> statement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</a:rPr>
              <a:t>Gebruikt om een actie (of block acties) indien de expressie </a:t>
            </a:r>
            <a:r>
              <a:rPr lang="en-US" i="1">
                <a:solidFill>
                  <a:srgbClr val="000000"/>
                </a:solidFill>
              </a:rPr>
              <a:t>true </a:t>
            </a:r>
            <a:r>
              <a:rPr lang="en-US">
                <a:solidFill>
                  <a:srgbClr val="000000"/>
                </a:solidFill>
              </a:rPr>
              <a:t>is 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</a:rPr>
              <a:t>Een andere, alternatieve actie(s) indien de expressie </a:t>
            </a:r>
            <a:r>
              <a:rPr lang="en-US" i="1">
                <a:solidFill>
                  <a:srgbClr val="000000"/>
                </a:solidFill>
              </a:rPr>
              <a:t>false </a:t>
            </a:r>
            <a:r>
              <a:rPr lang="en-US">
                <a:solidFill>
                  <a:srgbClr val="000000"/>
                </a:solidFill>
              </a:rPr>
              <a:t>is</a:t>
            </a:r>
          </a:p>
        </p:txBody>
      </p:sp>
    </p:spTree>
    <p:extLst>
      <p:ext uri="{BB962C8B-B14F-4D97-AF65-F5344CB8AC3E}">
        <p14:creationId xmlns:p14="http://schemas.microsoft.com/office/powerpoint/2010/main" val="2667666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Voorwaardelijke uitvoer: if/else</a:t>
            </a:r>
          </a:p>
        </p:txBody>
      </p:sp>
      <p:sp>
        <p:nvSpPr>
          <p:cNvPr id="18637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Gebruiken om af te takken in programma</a:t>
            </a:r>
          </a:p>
          <a:p>
            <a:endParaRPr lang="nl-BE"/>
          </a:p>
          <a:p>
            <a:r>
              <a:rPr lang="nl-BE"/>
              <a:t>Syntax:</a:t>
            </a:r>
          </a:p>
        </p:txBody>
      </p:sp>
      <p:sp>
        <p:nvSpPr>
          <p:cNvPr id="186372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</a:t>
            </a:r>
            <a:fld id="{E58E72D4-9484-4103-A18A-8F3D2429027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1863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78113" y="2759076"/>
            <a:ext cx="74104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Rechte verbindingslijn met pijl 16"/>
          <p:cNvCxnSpPr/>
          <p:nvPr/>
        </p:nvCxnSpPr>
        <p:spPr>
          <a:xfrm rot="5400000">
            <a:off x="5726907" y="3963195"/>
            <a:ext cx="5016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uit 17"/>
          <p:cNvSpPr/>
          <p:nvPr/>
        </p:nvSpPr>
        <p:spPr>
          <a:xfrm>
            <a:off x="5264150" y="4213226"/>
            <a:ext cx="1428750" cy="10001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conditie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Rechte verbindingslijn met pijl 18"/>
          <p:cNvCxnSpPr>
            <a:stCxn id="18" idx="2"/>
          </p:cNvCxnSpPr>
          <p:nvPr/>
        </p:nvCxnSpPr>
        <p:spPr>
          <a:xfrm rot="5400000">
            <a:off x="5763420" y="5426870"/>
            <a:ext cx="4286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377" name="Tekstvak 19"/>
          <p:cNvSpPr txBox="1">
            <a:spLocks noChangeArrowheads="1"/>
          </p:cNvSpPr>
          <p:nvPr/>
        </p:nvSpPr>
        <p:spPr bwMode="auto">
          <a:xfrm>
            <a:off x="4906963" y="5213350"/>
            <a:ext cx="118173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Conditie is false</a:t>
            </a:r>
          </a:p>
        </p:txBody>
      </p:sp>
      <p:cxnSp>
        <p:nvCxnSpPr>
          <p:cNvPr id="21" name="Rechte verbindingslijn 20"/>
          <p:cNvCxnSpPr>
            <a:stCxn id="18" idx="3"/>
          </p:cNvCxnSpPr>
          <p:nvPr/>
        </p:nvCxnSpPr>
        <p:spPr>
          <a:xfrm>
            <a:off x="6692900" y="4713288"/>
            <a:ext cx="857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21"/>
          <p:cNvSpPr/>
          <p:nvPr/>
        </p:nvSpPr>
        <p:spPr>
          <a:xfrm>
            <a:off x="6978650" y="5356225"/>
            <a:ext cx="1143000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</a:t>
            </a:r>
          </a:p>
        </p:txBody>
      </p:sp>
      <p:cxnSp>
        <p:nvCxnSpPr>
          <p:cNvPr id="23" name="Rechte verbindingslijn 22"/>
          <p:cNvCxnSpPr/>
          <p:nvPr/>
        </p:nvCxnSpPr>
        <p:spPr>
          <a:xfrm rot="5400000">
            <a:off x="7228682" y="5034757"/>
            <a:ext cx="64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>
            <a:endCxn id="22" idx="0"/>
          </p:cNvCxnSpPr>
          <p:nvPr/>
        </p:nvCxnSpPr>
        <p:spPr>
          <a:xfrm rot="5400000">
            <a:off x="7227889" y="5033964"/>
            <a:ext cx="64293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/>
          <p:nvPr/>
        </p:nvCxnSpPr>
        <p:spPr>
          <a:xfrm rot="10800000" flipV="1">
            <a:off x="6049964" y="6213475"/>
            <a:ext cx="15001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/>
          <p:cNvCxnSpPr>
            <a:stCxn id="22" idx="2"/>
          </p:cNvCxnSpPr>
          <p:nvPr/>
        </p:nvCxnSpPr>
        <p:spPr>
          <a:xfrm rot="5400000">
            <a:off x="7300119" y="5963444"/>
            <a:ext cx="500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384" name="Tekstvak 26"/>
          <p:cNvSpPr txBox="1">
            <a:spLocks noChangeArrowheads="1"/>
          </p:cNvSpPr>
          <p:nvPr/>
        </p:nvSpPr>
        <p:spPr bwMode="auto">
          <a:xfrm>
            <a:off x="6621464" y="4427538"/>
            <a:ext cx="11256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Conditie is true</a:t>
            </a:r>
          </a:p>
        </p:txBody>
      </p:sp>
      <p:sp>
        <p:nvSpPr>
          <p:cNvPr id="28" name="Rechthoek 27"/>
          <p:cNvSpPr/>
          <p:nvPr/>
        </p:nvSpPr>
        <p:spPr>
          <a:xfrm>
            <a:off x="5478463" y="5641975"/>
            <a:ext cx="1143000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code</a:t>
            </a:r>
          </a:p>
        </p:txBody>
      </p:sp>
      <p:cxnSp>
        <p:nvCxnSpPr>
          <p:cNvPr id="29" name="Rechte verbindingslijn met pijl 28"/>
          <p:cNvCxnSpPr>
            <a:stCxn id="28" idx="2"/>
          </p:cNvCxnSpPr>
          <p:nvPr/>
        </p:nvCxnSpPr>
        <p:spPr>
          <a:xfrm rot="5400000">
            <a:off x="5763419" y="6284119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57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If-else statement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BEA8E70E-A48D-424C-B19C-139769922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85" y="1794374"/>
            <a:ext cx="7445829" cy="397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29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697B1-2D77-499C-A870-9A2470CB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FD05E5-9C32-42C8-8EA4-3B581B73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2" descr="C:\Users\Kris\Dropbox\pearson-c-sharp\csharp\bewerking\h07\Figuur7_4_If_Else.png">
            <a:extLst>
              <a:ext uri="{FF2B5EF4-FFF2-40B4-BE49-F238E27FC236}">
                <a16:creationId xmlns:a16="http://schemas.microsoft.com/office/drawing/2014/main" id="{448D8B0F-2582-40C2-8231-8B008167C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14" y="910835"/>
            <a:ext cx="4910967" cy="536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68DF3A1B-4597-43FA-B734-F8E107EC6485}"/>
              </a:ext>
            </a:extLst>
          </p:cNvPr>
          <p:cNvSpPr/>
          <p:nvPr/>
        </p:nvSpPr>
        <p:spPr>
          <a:xfrm>
            <a:off x="5192294" y="105050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=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Convert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ToInt32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Console.ReadLine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()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&gt; 17)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You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may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vote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 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You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may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not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vote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”);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"Best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Wishes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910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560DB-07E7-412E-9D21-C6822C4A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If</a:t>
            </a:r>
            <a:r>
              <a:rPr lang="nl-BE" dirty="0"/>
              <a:t>/</a:t>
            </a:r>
            <a:r>
              <a:rPr lang="nl-BE" dirty="0" err="1"/>
              <a:t>else</a:t>
            </a:r>
            <a:r>
              <a:rPr lang="nl-BE" dirty="0"/>
              <a:t> </a:t>
            </a:r>
            <a:r>
              <a:rPr lang="nl-BE" dirty="0" err="1"/>
              <a:t>if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79EC60-5F19-4C6E-A40F-CA1144E2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DBF88F6-EA6E-44A4-80B3-C00885AD9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87" y="1516382"/>
            <a:ext cx="4984976" cy="496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4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Vergelijkings operators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F132F371-E6AD-479F-8FA2-45451A0D3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578" y="1621018"/>
            <a:ext cx="6823846" cy="482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69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>
                <a:solidFill>
                  <a:schemeClr val="accent1"/>
                </a:solidFill>
              </a:rPr>
              <a:t>Geneste if structuur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/>
              <a:t>Nested </a:t>
            </a:r>
            <a:r>
              <a:rPr lang="en-US" sz="2400" b="1">
                <a:latin typeface="Courier New" pitchFamily="1" charset="0"/>
              </a:rPr>
              <a:t>if</a:t>
            </a:r>
          </a:p>
          <a:p>
            <a:pPr lvl="1" eaLnBrk="1" hangingPunct="1"/>
            <a:r>
              <a:rPr lang="en-US"/>
              <a:t>Een</a:t>
            </a:r>
            <a:r>
              <a:rPr lang="en-US" dirty="0"/>
              <a:t> </a:t>
            </a:r>
            <a:r>
              <a:rPr lang="en-US"/>
              <a:t>keuzestructuur</a:t>
            </a:r>
            <a:r>
              <a:rPr lang="en-US" dirty="0"/>
              <a:t> </a:t>
            </a:r>
            <a:r>
              <a:rPr lang="en-US"/>
              <a:t>bevindt</a:t>
            </a:r>
            <a:r>
              <a:rPr lang="en-US" dirty="0"/>
              <a:t> </a:t>
            </a:r>
            <a:r>
              <a:rPr lang="en-US"/>
              <a:t>zich</a:t>
            </a:r>
            <a:r>
              <a:rPr lang="en-US" dirty="0"/>
              <a:t> in </a:t>
            </a:r>
            <a:r>
              <a:rPr lang="en-US"/>
              <a:t>een</a:t>
            </a:r>
            <a:r>
              <a:rPr lang="en-US" dirty="0"/>
              <a:t> </a:t>
            </a:r>
            <a:r>
              <a:rPr lang="en-US"/>
              <a:t>andere</a:t>
            </a:r>
            <a:r>
              <a:rPr lang="en-US" dirty="0"/>
              <a:t> </a:t>
            </a:r>
            <a:r>
              <a:rPr lang="en-US"/>
              <a:t>keuze</a:t>
            </a:r>
            <a:r>
              <a:rPr lang="en-US" dirty="0"/>
              <a:t> </a:t>
            </a:r>
            <a:r>
              <a:rPr lang="en-US"/>
              <a:t>structuur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85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4AC78-C0BC-443D-BA88-DE39994F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Geneste </a:t>
            </a:r>
            <a:r>
              <a:rPr lang="nl-BE" dirty="0" err="1"/>
              <a:t>ifs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160731-A3C2-4F31-B502-509F8074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6A52696-50B7-4520-8E90-FD1EF072F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061" y="1890939"/>
            <a:ext cx="6524081" cy="470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93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Geneste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nl-BE" dirty="0" err="1"/>
              <a:t>s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Programmeren in C#</a:t>
            </a:r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3017912" y="1701964"/>
            <a:ext cx="6174432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&gt; 6)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&lt; 16)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   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(“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junior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   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"adult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child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E6"/>
              </a:highligh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161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Vereenvoudigen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nl-BE" dirty="0" err="1"/>
              <a:t>s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Programmeren in C#</a:t>
            </a:r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3017912" y="1701963"/>
            <a:ext cx="6174432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((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&gt; 6) &amp;&amp; 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&lt; 16))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"junior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&gt;= 16)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"adult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child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E6"/>
              </a:highligh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37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Trust me, I'm a co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"/>
            <a:ext cx="5328592" cy="684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192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E78DBA-9E59-4DD4-BEB7-6B7D47E8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19DDDB-577C-417A-97E5-B72865BF9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https://www.mentimeter.com/s/e9f727d728cf11567601507c24b6af34/e4fe00722a9d</a:t>
            </a:r>
            <a:r>
              <a:rPr lang="nl-BE" dirty="0"/>
              <a:t> </a:t>
            </a:r>
          </a:p>
        </p:txBody>
      </p:sp>
      <p:pic>
        <p:nvPicPr>
          <p:cNvPr id="1026" name="Picture 2" descr="Image result for mentimeter">
            <a:hlinkClick r:id="rId2"/>
            <a:extLst>
              <a:ext uri="{FF2B5EF4-FFF2-40B4-BE49-F238E27FC236}">
                <a16:creationId xmlns:a16="http://schemas.microsoft.com/office/drawing/2014/main" id="{86D3C2CD-7330-4879-9B7A-3E5905E50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3606"/>
            <a:ext cx="11053204" cy="620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705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Programmer’s Point </a:t>
            </a:r>
          </a:p>
        </p:txBody>
      </p:sp>
      <p:sp>
        <p:nvSpPr>
          <p:cNvPr id="191491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Times" charset="0"/>
              <a:buNone/>
            </a:pPr>
            <a:r>
              <a:rPr lang="nl-BE" sz="3200"/>
              <a:t>“Break down your conditions”</a:t>
            </a:r>
          </a:p>
          <a:p>
            <a:endParaRPr lang="nl-BE" sz="3200"/>
          </a:p>
          <a:p>
            <a:pPr>
              <a:buFont typeface="Times" charset="0"/>
              <a:buNone/>
            </a:pPr>
            <a:r>
              <a:rPr lang="nl-BE" sz="2400"/>
              <a:t>Probeer niet alles in één if te zetten, maar overwegen om op te splitsen in aparte if’s onder mekaar.</a:t>
            </a:r>
          </a:p>
          <a:p>
            <a:pPr>
              <a:buFont typeface="Times" charset="0"/>
              <a:buNone/>
            </a:pPr>
            <a:endParaRPr lang="nl-BE" sz="2400"/>
          </a:p>
          <a:p>
            <a:pPr>
              <a:buFont typeface="Times" charset="0"/>
              <a:buNone/>
            </a:pPr>
            <a:r>
              <a:rPr lang="nl-BE" sz="2400"/>
              <a:t>Dus ipv:</a:t>
            </a:r>
          </a:p>
          <a:p>
            <a:pPr>
              <a:buFont typeface="Times" charset="0"/>
              <a:buNone/>
            </a:pPr>
            <a:endParaRPr lang="nl-BE" sz="2400"/>
          </a:p>
          <a:p>
            <a:pPr>
              <a:buFont typeface="Times" charset="0"/>
              <a:buNone/>
            </a:pPr>
            <a:r>
              <a:rPr lang="nl-BE" sz="2400"/>
              <a:t>Overweeg:</a:t>
            </a:r>
          </a:p>
          <a:p>
            <a:pPr>
              <a:buFont typeface="Times" charset="0"/>
              <a:buNone/>
            </a:pPr>
            <a:endParaRPr lang="nl-BE" sz="2400"/>
          </a:p>
          <a:p>
            <a:pPr>
              <a:buFont typeface="Times" charset="0"/>
              <a:buNone/>
            </a:pPr>
            <a:endParaRPr lang="nl-BE" sz="2400"/>
          </a:p>
          <a:p>
            <a:pPr>
              <a:buFont typeface="Times" charset="0"/>
              <a:buNone/>
            </a:pPr>
            <a:r>
              <a:rPr lang="nl-BE" sz="2400"/>
              <a:t>	</a:t>
            </a:r>
          </a:p>
        </p:txBody>
      </p:sp>
      <p:pic>
        <p:nvPicPr>
          <p:cNvPr id="1914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29025" y="3765551"/>
            <a:ext cx="45275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5713" y="4624389"/>
            <a:ext cx="46291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956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Lumping code together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Alles tussen accolades { } wordt beschouwd als één blok en samen behandeld:</a:t>
            </a:r>
          </a:p>
          <a:p>
            <a:pPr lvl="1"/>
            <a:endParaRPr lang="en-IE" sz="1800"/>
          </a:p>
          <a:p>
            <a:endParaRPr lang="en-IE"/>
          </a:p>
          <a:p>
            <a:endParaRPr lang="en-IE"/>
          </a:p>
          <a:p>
            <a:r>
              <a:rPr lang="en-IE"/>
              <a:t>Blokken in blokken mag ook, dit is </a:t>
            </a:r>
            <a:r>
              <a:rPr lang="en-IE" b="1"/>
              <a:t>nesting:</a:t>
            </a:r>
          </a:p>
        </p:txBody>
      </p:sp>
      <p:sp>
        <p:nvSpPr>
          <p:cNvPr id="192516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</a:t>
            </a:r>
            <a:fld id="{6273F0F4-94EE-495B-BA02-25F73953552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1925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1891" y="2443072"/>
            <a:ext cx="6621624" cy="15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6137" y="4575492"/>
            <a:ext cx="5659725" cy="208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23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0"/>
            <a:ext cx="10134600" cy="1295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Accurate en </a:t>
            </a:r>
            <a:r>
              <a:rPr lang="en-US" dirty="0" err="1"/>
              <a:t>correcte</a:t>
            </a:r>
            <a:r>
              <a:rPr lang="en-US" dirty="0"/>
              <a:t> </a:t>
            </a:r>
            <a:r>
              <a:rPr lang="en-US" dirty="0" err="1"/>
              <a:t>bereikcontroles</a:t>
            </a:r>
            <a:r>
              <a:rPr lang="en-US" dirty="0"/>
              <a:t> </a:t>
            </a:r>
            <a:r>
              <a:rPr lang="en-US" dirty="0" err="1"/>
              <a:t>uitvoeren</a:t>
            </a:r>
            <a:endParaRPr lang="en-US" dirty="0"/>
          </a:p>
        </p:txBody>
      </p:sp>
      <p:sp>
        <p:nvSpPr>
          <p:cNvPr id="3994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25500" y="1790700"/>
            <a:ext cx="10604500" cy="1905000"/>
          </a:xfrm>
          <a:noFill/>
        </p:spPr>
        <p:txBody>
          <a:bodyPr>
            <a:normAutofit fontScale="92500"/>
          </a:bodyPr>
          <a:lstStyle/>
          <a:p>
            <a:pPr eaLnBrk="1" hangingPunct="1"/>
            <a:r>
              <a:rPr lang="en-US" b="1" dirty="0"/>
              <a:t>Range check</a:t>
            </a:r>
          </a:p>
          <a:p>
            <a:pPr lvl="1" eaLnBrk="1" hangingPunct="1"/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van if statement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weten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welk</a:t>
            </a:r>
            <a:r>
              <a:rPr lang="en-US" dirty="0"/>
              <a:t> </a:t>
            </a:r>
            <a:r>
              <a:rPr lang="en-US" dirty="0" err="1"/>
              <a:t>bereik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valt</a:t>
            </a:r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 err="1"/>
              <a:t>Probleem</a:t>
            </a:r>
            <a:r>
              <a:rPr lang="en-US" dirty="0"/>
              <a:t>: “</a:t>
            </a:r>
            <a:r>
              <a:rPr lang="en-US" dirty="0" err="1"/>
              <a:t>comissie</a:t>
            </a:r>
            <a:r>
              <a:rPr lang="en-US" dirty="0"/>
              <a:t> </a:t>
            </a:r>
            <a:r>
              <a:rPr lang="en-US" dirty="0" err="1"/>
              <a:t>berekenen</a:t>
            </a:r>
            <a:r>
              <a:rPr lang="en-US" dirty="0"/>
              <a:t> </a:t>
            </a:r>
            <a:r>
              <a:rPr lang="en-US" dirty="0" err="1"/>
              <a:t>gebaseerd</a:t>
            </a:r>
            <a:r>
              <a:rPr lang="en-US" dirty="0"/>
              <a:t> op </a:t>
            </a:r>
            <a:r>
              <a:rPr lang="en-US" dirty="0" err="1"/>
              <a:t>verkochte</a:t>
            </a:r>
            <a:r>
              <a:rPr lang="en-US" dirty="0"/>
              <a:t> </a:t>
            </a:r>
            <a:r>
              <a:rPr lang="en-US" dirty="0" err="1"/>
              <a:t>producten</a:t>
            </a:r>
            <a:r>
              <a:rPr lang="en-US" dirty="0"/>
              <a:t>”</a:t>
            </a:r>
          </a:p>
          <a:p>
            <a:pPr lvl="2" eaLnBrk="1" hangingPunct="1">
              <a:buFontTx/>
              <a:buNone/>
            </a:pPr>
            <a:endParaRPr lang="en-US" dirty="0">
              <a:latin typeface="Courier New" pitchFamily="1" charset="0"/>
            </a:endParaRPr>
          </a:p>
        </p:txBody>
      </p:sp>
      <p:pic>
        <p:nvPicPr>
          <p:cNvPr id="3994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38" y="3878264"/>
            <a:ext cx="1083116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45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077200" cy="1295400"/>
          </a:xfrm>
        </p:spPr>
        <p:txBody>
          <a:bodyPr/>
          <a:lstStyle/>
          <a:p>
            <a:pPr eaLnBrk="1" hangingPunct="1"/>
            <a:r>
              <a:rPr lang="en-US" dirty="0"/>
              <a:t>If - else if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8229600" cy="4343400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Oplossing</a:t>
            </a:r>
            <a:endParaRPr lang="en-US" dirty="0"/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if(</a:t>
            </a:r>
            <a:r>
              <a:rPr lang="en-US" dirty="0" err="1">
                <a:latin typeface="Courier New" pitchFamily="1" charset="0"/>
              </a:rPr>
              <a:t>saleAmount</a:t>
            </a:r>
            <a:r>
              <a:rPr lang="en-US" dirty="0">
                <a:latin typeface="Courier New" pitchFamily="1" charset="0"/>
              </a:rPr>
              <a:t> &gt;= 1000)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   </a:t>
            </a:r>
            <a:r>
              <a:rPr lang="en-US" dirty="0" err="1">
                <a:latin typeface="Courier New" pitchFamily="1" charset="0"/>
              </a:rPr>
              <a:t>commissionRate</a:t>
            </a:r>
            <a:r>
              <a:rPr lang="en-US" dirty="0">
                <a:latin typeface="Courier New" pitchFamily="1" charset="0"/>
              </a:rPr>
              <a:t> = 0.08;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else if(</a:t>
            </a:r>
            <a:r>
              <a:rPr lang="en-US" dirty="0" err="1">
                <a:latin typeface="Courier New" pitchFamily="1" charset="0"/>
              </a:rPr>
              <a:t>saleAmount</a:t>
            </a:r>
            <a:r>
              <a:rPr lang="en-US" dirty="0">
                <a:latin typeface="Courier New" pitchFamily="1" charset="0"/>
              </a:rPr>
              <a:t> &gt;= 500)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   </a:t>
            </a:r>
            <a:r>
              <a:rPr lang="en-US" dirty="0" err="1">
                <a:latin typeface="Courier New" pitchFamily="1" charset="0"/>
              </a:rPr>
              <a:t>commissionRate</a:t>
            </a:r>
            <a:r>
              <a:rPr lang="en-US" dirty="0">
                <a:latin typeface="Courier New" pitchFamily="1" charset="0"/>
              </a:rPr>
              <a:t> = 0.06;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else </a:t>
            </a:r>
            <a:r>
              <a:rPr lang="en-US" dirty="0" err="1">
                <a:latin typeface="Courier New" pitchFamily="1" charset="0"/>
              </a:rPr>
              <a:t>commissionRate</a:t>
            </a:r>
            <a:r>
              <a:rPr lang="en-US" dirty="0">
                <a:latin typeface="Courier New" pitchFamily="1" charset="0"/>
              </a:rPr>
              <a:t> = 0.05;</a:t>
            </a:r>
          </a:p>
        </p:txBody>
      </p:sp>
    </p:spTree>
    <p:extLst>
      <p:ext uri="{BB962C8B-B14F-4D97-AF65-F5344CB8AC3E}">
        <p14:creationId xmlns:p14="http://schemas.microsoft.com/office/powerpoint/2010/main" val="243569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8418" name="Titel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>
                <a:solidFill>
                  <a:srgbClr val="FFFFFF"/>
                </a:solidFill>
              </a:rPr>
              <a:t>Condities en relationele operators</a:t>
            </a:r>
          </a:p>
        </p:txBody>
      </p:sp>
      <p:sp>
        <p:nvSpPr>
          <p:cNvPr id="188419" name="Tijdelijke aanduiding voor inhoud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nl-BE" sz="2000" dirty="0">
                <a:solidFill>
                  <a:srgbClr val="000000"/>
                </a:solidFill>
              </a:rPr>
              <a:t>Relationele operators nodig om logische uitdrukkingen te maken</a:t>
            </a:r>
          </a:p>
          <a:p>
            <a:pPr lvl="1"/>
            <a:r>
              <a:rPr lang="nl-BE" sz="2000" dirty="0">
                <a:solidFill>
                  <a:srgbClr val="000000"/>
                </a:solidFill>
              </a:rPr>
              <a:t>Relationele operators heeft ook </a:t>
            </a:r>
            <a:r>
              <a:rPr lang="nl-BE" sz="2000" dirty="0" err="1">
                <a:solidFill>
                  <a:srgbClr val="000000"/>
                </a:solidFill>
              </a:rPr>
              <a:t>operands</a:t>
            </a:r>
            <a:r>
              <a:rPr lang="nl-BE" sz="2000" dirty="0">
                <a:solidFill>
                  <a:srgbClr val="000000"/>
                </a:solidFill>
              </a:rPr>
              <a:t> nodig</a:t>
            </a:r>
          </a:p>
          <a:p>
            <a:pPr lvl="1"/>
            <a:r>
              <a:rPr lang="nl-BE" sz="2000" dirty="0">
                <a:solidFill>
                  <a:srgbClr val="000000"/>
                </a:solidFill>
              </a:rPr>
              <a:t>Enkel </a:t>
            </a:r>
            <a:r>
              <a:rPr lang="nl-BE" sz="2000" dirty="0" err="1">
                <a:solidFill>
                  <a:srgbClr val="000000"/>
                </a:solidFill>
              </a:rPr>
              <a:t>true</a:t>
            </a:r>
            <a:r>
              <a:rPr lang="nl-BE" sz="2000" dirty="0">
                <a:solidFill>
                  <a:srgbClr val="000000"/>
                </a:solidFill>
              </a:rPr>
              <a:t> of false mogelijk als resultaat</a:t>
            </a:r>
          </a:p>
          <a:p>
            <a:pPr lvl="1"/>
            <a:endParaRPr lang="nl-BE" sz="2000" dirty="0">
              <a:solidFill>
                <a:srgbClr val="000000"/>
              </a:solidFill>
            </a:endParaRPr>
          </a:p>
          <a:p>
            <a:endParaRPr lang="nl-BE" sz="2000" dirty="0">
              <a:solidFill>
                <a:srgbClr val="000000"/>
              </a:solidFill>
            </a:endParaRPr>
          </a:p>
          <a:p>
            <a:endParaRPr lang="nl-BE" sz="2000" dirty="0">
              <a:solidFill>
                <a:srgbClr val="000000"/>
              </a:solidFill>
            </a:endParaRPr>
          </a:p>
        </p:txBody>
      </p:sp>
      <p:sp>
        <p:nvSpPr>
          <p:cNvPr id="188420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10825930" y="6223702"/>
            <a:ext cx="570728" cy="3140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nl-NL" sz="1000">
                <a:solidFill>
                  <a:srgbClr val="898989"/>
                </a:solidFill>
              </a:rPr>
              <a:t> | </a:t>
            </a:r>
            <a:fld id="{7CC47EF4-50C5-42CB-95EA-E2E950F8BE55}" type="slidenum">
              <a:rPr lang="nl-NL" sz="1000">
                <a:solidFill>
                  <a:srgbClr val="898989"/>
                </a:solidFill>
              </a:rPr>
              <a:pPr eaLnBrk="0" fontAlgn="base" hangingPunct="0">
                <a:spcBef>
                  <a:spcPct val="0"/>
                </a:spcBef>
                <a:spcAft>
                  <a:spcPts val="600"/>
                </a:spcAft>
              </a:pPr>
              <a:t>4</a:t>
            </a:fld>
            <a:endParaRPr lang="nl-NL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728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8CC5D-02B8-417D-AD0E-B4FB75B5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Uitleg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else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else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6F0828-5F95-4312-B6EC-5D7F759FD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TODODODODODO</a:t>
            </a:r>
          </a:p>
        </p:txBody>
      </p:sp>
    </p:spTree>
    <p:extLst>
      <p:ext uri="{BB962C8B-B14F-4D97-AF65-F5344CB8AC3E}">
        <p14:creationId xmlns:p14="http://schemas.microsoft.com/office/powerpoint/2010/main" val="3677695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76200"/>
            <a:ext cx="8077200" cy="1295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Correct </a:t>
            </a:r>
            <a:r>
              <a:rPr lang="en-US" dirty="0" err="1"/>
              <a:t>gebruik</a:t>
            </a:r>
            <a:r>
              <a:rPr lang="en-US" dirty="0"/>
              <a:t> van &amp;&amp; en || operator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8229600" cy="4343400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Probleem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Toon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foutboodschap</a:t>
            </a:r>
            <a:r>
              <a:rPr lang="en-US" dirty="0"/>
              <a:t> </a:t>
            </a:r>
            <a:r>
              <a:rPr lang="en-US" dirty="0" err="1"/>
              <a:t>wanneer</a:t>
            </a:r>
            <a:r>
              <a:rPr lang="en-US" dirty="0"/>
              <a:t> de </a:t>
            </a:r>
            <a:r>
              <a:rPr lang="en-US" dirty="0" err="1"/>
              <a:t>payrate</a:t>
            </a:r>
            <a:r>
              <a:rPr lang="en-US" dirty="0"/>
              <a:t> </a:t>
            </a:r>
            <a:r>
              <a:rPr lang="en-US" dirty="0" err="1"/>
              <a:t>onder</a:t>
            </a:r>
            <a:r>
              <a:rPr lang="en-US" dirty="0"/>
              <a:t> de 5.56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b="1" dirty="0"/>
              <a:t>en </a:t>
            </a:r>
            <a:r>
              <a:rPr lang="en-US" dirty="0" err="1"/>
              <a:t>wanneer</a:t>
            </a:r>
            <a:r>
              <a:rPr lang="en-US" dirty="0"/>
              <a:t> de </a:t>
            </a:r>
            <a:r>
              <a:rPr lang="en-US" dirty="0" err="1"/>
              <a:t>payrate</a:t>
            </a:r>
            <a:r>
              <a:rPr lang="en-US" dirty="0"/>
              <a:t> over de 60 </a:t>
            </a:r>
            <a:r>
              <a:rPr lang="en-US" dirty="0" err="1"/>
              <a:t>gaat</a:t>
            </a:r>
            <a:r>
              <a:rPr lang="en-US" dirty="0"/>
              <a:t>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Oplossing</a:t>
            </a:r>
            <a:endParaRPr lang="en-US" dirty="0"/>
          </a:p>
          <a:p>
            <a:pPr eaLnBrk="1" hangingPunct="1"/>
            <a:endParaRPr lang="en-US" sz="1800" dirty="0">
              <a:latin typeface="Courier New" pitchFamily="1" charset="0"/>
            </a:endParaRPr>
          </a:p>
          <a:p>
            <a:pPr lvl="1" eaLnBrk="1" hangingPunct="1"/>
            <a:r>
              <a:rPr lang="en-US" sz="1800" dirty="0">
                <a:latin typeface="Courier New" pitchFamily="1" charset="0"/>
              </a:rPr>
              <a:t>if(</a:t>
            </a:r>
            <a:r>
              <a:rPr lang="en-US" sz="1800" dirty="0" err="1">
                <a:latin typeface="Courier New" pitchFamily="1" charset="0"/>
              </a:rPr>
              <a:t>payRate</a:t>
            </a:r>
            <a:r>
              <a:rPr lang="en-US" sz="1800" dirty="0">
                <a:latin typeface="Courier New" pitchFamily="1" charset="0"/>
              </a:rPr>
              <a:t> &lt; 5.65 </a:t>
            </a:r>
            <a:r>
              <a:rPr lang="en-US" sz="1800" b="1" dirty="0">
                <a:solidFill>
                  <a:srgbClr val="FF0000"/>
                </a:solidFill>
                <a:latin typeface="Courier New" pitchFamily="1" charset="0"/>
              </a:rPr>
              <a:t>||</a:t>
            </a:r>
            <a:r>
              <a:rPr lang="en-US" sz="1800" dirty="0">
                <a:latin typeface="Courier New" pitchFamily="1" charset="0"/>
              </a:rPr>
              <a:t> </a:t>
            </a:r>
            <a:r>
              <a:rPr lang="en-US" sz="1800" dirty="0" err="1">
                <a:latin typeface="Courier New" pitchFamily="1" charset="0"/>
              </a:rPr>
              <a:t>payRate</a:t>
            </a:r>
            <a:r>
              <a:rPr lang="en-US" sz="1800" dirty="0">
                <a:latin typeface="Courier New" pitchFamily="1" charset="0"/>
              </a:rPr>
              <a:t> &gt; 60)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1" charset="0"/>
              </a:rPr>
              <a:t>   </a:t>
            </a:r>
            <a:r>
              <a:rPr lang="en-US" sz="1800" dirty="0" err="1">
                <a:latin typeface="Courier New" pitchFamily="1" charset="0"/>
              </a:rPr>
              <a:t>Console.WriteLine</a:t>
            </a:r>
            <a:r>
              <a:rPr lang="en-US" sz="1800" dirty="0">
                <a:latin typeface="Courier New" pitchFamily="1" charset="0"/>
              </a:rPr>
              <a:t> (“Error in pay rate”);</a:t>
            </a:r>
          </a:p>
          <a:p>
            <a:pPr lvl="1" eaLnBrk="1" hangingPunct="1"/>
            <a:endParaRPr lang="en-US" sz="1800" dirty="0">
              <a:latin typeface="Courier New" pitchFamily="1" charset="0"/>
            </a:endParaRPr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9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57150"/>
            <a:ext cx="1028700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Correct </a:t>
            </a:r>
            <a:r>
              <a:rPr lang="en-US" dirty="0" err="1"/>
              <a:t>gebruik</a:t>
            </a:r>
            <a:r>
              <a:rPr lang="en-US" dirty="0"/>
              <a:t> ! Operator (not operator)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8229600" cy="4343400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Probleem</a:t>
            </a:r>
            <a:endParaRPr lang="en-US" dirty="0"/>
          </a:p>
          <a:p>
            <a:pPr lvl="1" eaLnBrk="1" hangingPunct="1"/>
            <a:r>
              <a:rPr lang="en-US" dirty="0" err="1"/>
              <a:t>Indien</a:t>
            </a:r>
            <a:r>
              <a:rPr lang="en-US" dirty="0"/>
              <a:t> de </a:t>
            </a:r>
            <a:r>
              <a:rPr lang="en-US" dirty="0" err="1"/>
              <a:t>salesCode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gelijk</a:t>
            </a:r>
            <a:r>
              <a:rPr lang="en-US" dirty="0"/>
              <a:t> is </a:t>
            </a:r>
            <a:r>
              <a:rPr lang="en-US" dirty="0" err="1"/>
              <a:t>aan</a:t>
            </a:r>
            <a:r>
              <a:rPr lang="en-US" dirty="0"/>
              <a:t> ‘A’ of ‘B’ </a:t>
            </a:r>
            <a:r>
              <a:rPr lang="en-US" dirty="0" err="1"/>
              <a:t>krijgt</a:t>
            </a:r>
            <a:r>
              <a:rPr lang="en-US" dirty="0"/>
              <a:t> de </a:t>
            </a:r>
            <a:r>
              <a:rPr lang="en-US" dirty="0" err="1"/>
              <a:t>klant</a:t>
            </a:r>
            <a:r>
              <a:rPr lang="en-US" dirty="0"/>
              <a:t> 10% </a:t>
            </a:r>
            <a:r>
              <a:rPr lang="en-US" dirty="0" err="1"/>
              <a:t>korting</a:t>
            </a:r>
            <a:r>
              <a:rPr lang="en-US" dirty="0"/>
              <a:t>.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 err="1"/>
              <a:t>Oplossingen</a:t>
            </a:r>
            <a:endParaRPr lang="en-US" dirty="0"/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1" charset="0"/>
              </a:rPr>
              <a:t>if(</a:t>
            </a:r>
            <a:r>
              <a:rPr lang="en-US" sz="1800" dirty="0" err="1">
                <a:latin typeface="Courier New" pitchFamily="1" charset="0"/>
              </a:rPr>
              <a:t>salesCode</a:t>
            </a:r>
            <a:r>
              <a:rPr lang="en-US" sz="1800" dirty="0">
                <a:latin typeface="Courier New" pitchFamily="1" charset="0"/>
              </a:rPr>
              <a:t> != ‘A’ &amp;&amp; </a:t>
            </a:r>
            <a:r>
              <a:rPr lang="en-US" sz="1800" dirty="0" err="1">
                <a:latin typeface="Courier New" pitchFamily="1" charset="0"/>
              </a:rPr>
              <a:t>salesCode</a:t>
            </a:r>
            <a:r>
              <a:rPr lang="en-US" sz="1800" dirty="0">
                <a:latin typeface="Courier New" pitchFamily="1" charset="0"/>
              </a:rPr>
              <a:t> != ‘B’)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1" charset="0"/>
              </a:rPr>
              <a:t>   discount = 0.10;</a:t>
            </a:r>
          </a:p>
          <a:p>
            <a:pPr lvl="2" eaLnBrk="1" hangingPunct="1">
              <a:buFontTx/>
              <a:buNone/>
            </a:pPr>
            <a:endParaRPr lang="en-US" sz="1800" dirty="0">
              <a:latin typeface="Courier New" pitchFamily="1" charset="0"/>
            </a:endParaRP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1" charset="0"/>
              </a:rPr>
              <a:t>if(!(</a:t>
            </a:r>
            <a:r>
              <a:rPr lang="en-US" sz="1800" dirty="0" err="1">
                <a:latin typeface="Courier New" pitchFamily="1" charset="0"/>
              </a:rPr>
              <a:t>salesCode</a:t>
            </a:r>
            <a:r>
              <a:rPr lang="en-US" sz="1800" dirty="0">
                <a:latin typeface="Courier New" pitchFamily="1" charset="0"/>
              </a:rPr>
              <a:t> == ‘A’ || </a:t>
            </a:r>
            <a:r>
              <a:rPr lang="en-US" sz="1800" dirty="0" err="1">
                <a:latin typeface="Courier New" pitchFamily="1" charset="0"/>
              </a:rPr>
              <a:t>salesCode</a:t>
            </a:r>
            <a:r>
              <a:rPr lang="en-US" sz="1800" dirty="0">
                <a:latin typeface="Courier New" pitchFamily="1" charset="0"/>
              </a:rPr>
              <a:t> == ‘B’))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1" charset="0"/>
              </a:rPr>
              <a:t>   discount = 0.10;</a:t>
            </a:r>
          </a:p>
          <a:p>
            <a:pPr lvl="1" eaLnBrk="1" hangingPunct="1">
              <a:buFontTx/>
              <a:buNone/>
            </a:pPr>
            <a:endParaRPr lang="en-US" sz="1800" dirty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45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5F0BBF-35E3-4C9B-844D-A346792B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nl-BE" sz="2600">
                <a:solidFill>
                  <a:srgbClr val="FFFFFF"/>
                </a:solidFill>
              </a:rPr>
              <a:t>Relationele operators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5081B8-00E6-4FB3-BA05-2E4E9151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nl-BE" sz="1800" dirty="0"/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19DE3778-054E-4612-A5BD-6B930C87BA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320391"/>
              </p:ext>
            </p:extLst>
          </p:nvPr>
        </p:nvGraphicFramePr>
        <p:xfrm>
          <a:off x="3764548" y="1468143"/>
          <a:ext cx="7462254" cy="278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3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586">
                <a:tc>
                  <a:txBody>
                    <a:bodyPr/>
                    <a:lstStyle/>
                    <a:p>
                      <a:r>
                        <a:rPr lang="en-IE" sz="2300"/>
                        <a:t>Operator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r>
                        <a:rPr lang="en-IE" sz="2300"/>
                        <a:t>Nut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r>
                        <a:rPr lang="en-IE" sz="2300"/>
                        <a:t>Voorbeeld</a:t>
                      </a:r>
                    </a:p>
                  </a:txBody>
                  <a:tcPr marL="117853" marR="117853" marT="58943" marB="589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144">
                <a:tc>
                  <a:txBody>
                    <a:bodyPr/>
                    <a:lstStyle/>
                    <a:p>
                      <a:pPr algn="ctr"/>
                      <a:r>
                        <a:rPr lang="en-IE" sz="2300" dirty="0"/>
                        <a:t>&amp;&amp;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300" dirty="0"/>
                        <a:t>en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r>
                        <a:rPr lang="en-IE" sz="1800" dirty="0">
                          <a:latin typeface="Courier New" pitchFamily="49" charset="0"/>
                          <a:cs typeface="Courier New" pitchFamily="49" charset="0"/>
                        </a:rPr>
                        <a:t>(width &gt; 0.5) &amp;&amp; (width &lt; 5.0)</a:t>
                      </a:r>
                    </a:p>
                  </a:txBody>
                  <a:tcPr marL="117853" marR="117853" marT="58943" marB="589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2144">
                <a:tc>
                  <a:txBody>
                    <a:bodyPr/>
                    <a:lstStyle/>
                    <a:p>
                      <a:pPr algn="ctr"/>
                      <a:r>
                        <a:rPr lang="en-IE" sz="2300"/>
                        <a:t>||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300"/>
                        <a:t>of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>
                          <a:latin typeface="Courier New" pitchFamily="49" charset="0"/>
                          <a:cs typeface="Courier New" pitchFamily="49" charset="0"/>
                        </a:rPr>
                        <a:t>(width &lt;= 0.5) || (width &gt;= 5.0)</a:t>
                      </a:r>
                    </a:p>
                  </a:txBody>
                  <a:tcPr marL="117853" marR="117853" marT="58943" marB="589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586">
                <a:tc>
                  <a:txBody>
                    <a:bodyPr/>
                    <a:lstStyle/>
                    <a:p>
                      <a:pPr algn="ctr"/>
                      <a:r>
                        <a:rPr lang="en-IE" sz="2300"/>
                        <a:t>!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300" dirty="0" err="1"/>
                        <a:t>niet</a:t>
                      </a:r>
                      <a:endParaRPr lang="en-IE" sz="2300" dirty="0"/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>
                          <a:latin typeface="Courier New" pitchFamily="49" charset="0"/>
                          <a:cs typeface="Courier New" pitchFamily="49" charset="0"/>
                        </a:rPr>
                        <a:t>!(width &lt; 0.5)</a:t>
                      </a:r>
                    </a:p>
                  </a:txBody>
                  <a:tcPr marL="117853" marR="117853" marT="58943" marB="58943"/>
                </a:tc>
                <a:extLst>
                  <a:ext uri="{0D108BD9-81ED-4DB2-BD59-A6C34878D82A}">
                    <a16:rowId xmlns:a16="http://schemas.microsoft.com/office/drawing/2014/main" val="1294688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64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AC4CE-9B0D-45A8-80E4-75F15718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/>
              <a:t>Logische expressies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091FF0-F827-4EF7-A8AD-1A187E566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M.b.v. de zonet geziene operators kunnen we nu </a:t>
            </a:r>
            <a:r>
              <a:rPr lang="nl-BE" b="1" dirty="0"/>
              <a:t>logische expressies </a:t>
            </a:r>
            <a:r>
              <a:rPr lang="nl-BE" dirty="0"/>
              <a:t>maken</a:t>
            </a:r>
          </a:p>
          <a:p>
            <a:pPr lvl="1"/>
            <a:r>
              <a:rPr lang="nl-BE" dirty="0">
                <a:solidFill>
                  <a:srgbClr val="FF0000"/>
                </a:solidFill>
              </a:rPr>
              <a:t>Geven steeds </a:t>
            </a:r>
            <a:r>
              <a:rPr lang="nl-BE" dirty="0" err="1">
                <a:solidFill>
                  <a:srgbClr val="FF0000"/>
                </a:solidFill>
              </a:rPr>
              <a:t>bool</a:t>
            </a:r>
            <a:r>
              <a:rPr lang="nl-BE" dirty="0">
                <a:solidFill>
                  <a:srgbClr val="FF0000"/>
                </a:solidFill>
              </a:rPr>
              <a:t> terug (</a:t>
            </a:r>
            <a:r>
              <a:rPr lang="nl-BE" dirty="0" err="1">
                <a:solidFill>
                  <a:srgbClr val="FF0000"/>
                </a:solidFill>
              </a:rPr>
              <a:t>true</a:t>
            </a:r>
            <a:r>
              <a:rPr lang="nl-BE" dirty="0">
                <a:solidFill>
                  <a:srgbClr val="FF0000"/>
                </a:solidFill>
              </a:rPr>
              <a:t> of </a:t>
            </a:r>
            <a:r>
              <a:rPr lang="nl-BE" dirty="0" err="1">
                <a:solidFill>
                  <a:srgbClr val="FF0000"/>
                </a:solidFill>
              </a:rPr>
              <a:t>false</a:t>
            </a:r>
            <a:r>
              <a:rPr lang="nl-BE" dirty="0">
                <a:solidFill>
                  <a:srgbClr val="FF0000"/>
                </a:solidFill>
              </a:rPr>
              <a:t>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Voorbeeld:</a:t>
            </a:r>
          </a:p>
          <a:p>
            <a:pPr lvl="1"/>
            <a:r>
              <a:rPr lang="nl-BE" dirty="0" err="1"/>
              <a:t>bool</a:t>
            </a:r>
            <a:r>
              <a:rPr lang="nl-BE" dirty="0"/>
              <a:t> </a:t>
            </a:r>
            <a:r>
              <a:rPr lang="nl-BE" dirty="0" err="1"/>
              <a:t>result</a:t>
            </a:r>
            <a:r>
              <a:rPr lang="nl-BE" dirty="0"/>
              <a:t> = 3&gt; 2  ;					=&gt; </a:t>
            </a:r>
            <a:r>
              <a:rPr lang="nl-BE" dirty="0" err="1"/>
              <a:t>true</a:t>
            </a:r>
            <a:endParaRPr lang="nl-BE" dirty="0"/>
          </a:p>
          <a:p>
            <a:pPr lvl="1"/>
            <a:r>
              <a:rPr lang="nl-BE" dirty="0" err="1"/>
              <a:t>bool</a:t>
            </a:r>
            <a:r>
              <a:rPr lang="nl-BE" dirty="0"/>
              <a:t> </a:t>
            </a:r>
            <a:r>
              <a:rPr lang="nl-BE" dirty="0" err="1"/>
              <a:t>result</a:t>
            </a:r>
            <a:r>
              <a:rPr lang="nl-BE" dirty="0"/>
              <a:t> = !(34&lt;45) ;					=&gt; </a:t>
            </a:r>
            <a:r>
              <a:rPr lang="nl-BE" dirty="0" err="1"/>
              <a:t>false</a:t>
            </a:r>
            <a:endParaRPr lang="nl-BE" dirty="0"/>
          </a:p>
          <a:p>
            <a:pPr lvl="1"/>
            <a:r>
              <a:rPr lang="nl-BE" dirty="0" err="1"/>
              <a:t>bool</a:t>
            </a:r>
            <a:r>
              <a:rPr lang="nl-BE" dirty="0"/>
              <a:t> </a:t>
            </a:r>
            <a:r>
              <a:rPr lang="nl-BE" dirty="0" err="1"/>
              <a:t>result</a:t>
            </a:r>
            <a:r>
              <a:rPr lang="nl-BE" dirty="0"/>
              <a:t> = (4&lt;2 ||  5 &gt; 3 &amp;&amp; </a:t>
            </a:r>
            <a:r>
              <a:rPr lang="nl-BE" dirty="0" err="1"/>
              <a:t>true</a:t>
            </a:r>
            <a:r>
              <a:rPr lang="nl-BE" dirty="0"/>
              <a:t>); 						</a:t>
            </a:r>
          </a:p>
          <a:p>
            <a:pPr lvl="2"/>
            <a:r>
              <a:rPr lang="nl-BE" dirty="0"/>
              <a:t>(tip: &amp;&amp; heeft voorrang op || )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A1242FE-F3EA-48E3-ADFC-09A281AA8603}"/>
              </a:ext>
            </a:extLst>
          </p:cNvPr>
          <p:cNvSpPr/>
          <p:nvPr/>
        </p:nvSpPr>
        <p:spPr>
          <a:xfrm>
            <a:off x="8160943" y="5420606"/>
            <a:ext cx="12390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/>
              <a:t>=&gt; </a:t>
            </a:r>
            <a:r>
              <a:rPr lang="nl-BE" sz="2400" dirty="0" err="1"/>
              <a:t>true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0124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DDC7E-6B5E-4D3C-A9E6-14A42237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1D0E67-EA54-42AF-B4E8-ADF9F77D0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4AEA835-8986-4AC6-B28E-B5BDBCB24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98" y="574129"/>
            <a:ext cx="11509204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6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 flow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97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098" name="Picture 2" descr=" Desktop Wallpaper-s &gt; Abstract &gt; Color Flow Light Eff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4175" y="-2000250"/>
            <a:ext cx="18288000" cy="114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2066446" y="1105971"/>
            <a:ext cx="43129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3600" b="1" i="0" u="none" strike="noStrike" kern="120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Program 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3600" b="1" i="0" u="none" strike="noStrike" kern="1200" cap="none" spc="0" normalizeH="0" baseline="0" noProof="0" dirty="0">
              <a:ln>
                <a:noFill/>
              </a:ln>
              <a:solidFill>
                <a:srgbClr val="F3F3F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Het pad dat een programma volgt (ook thread of </a:t>
            </a:r>
            <a:r>
              <a:rPr kumimoji="0" lang="nl-BE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execution</a:t>
            </a:r>
            <a:r>
              <a:rPr kumimoji="0" lang="nl-BE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genoemd)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3600" b="1" i="0" u="none" strike="noStrike" kern="1200" cap="none" spc="0" normalizeH="0" baseline="0" noProof="0" dirty="0">
              <a:ln>
                <a:noFill/>
              </a:ln>
              <a:solidFill>
                <a:srgbClr val="F3F3F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884095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758</Words>
  <Application>Microsoft Office PowerPoint</Application>
  <PresentationFormat>Breedbeeld</PresentationFormat>
  <Paragraphs>196</Paragraphs>
  <Slides>42</Slides>
  <Notes>10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42</vt:i4>
      </vt:variant>
    </vt:vector>
  </HeadingPairs>
  <TitlesOfParts>
    <vt:vector size="50" baseType="lpstr">
      <vt:lpstr>Calibri</vt:lpstr>
      <vt:lpstr>Times</vt:lpstr>
      <vt:lpstr>Arial</vt:lpstr>
      <vt:lpstr>Courier New</vt:lpstr>
      <vt:lpstr>Calibri Light</vt:lpstr>
      <vt:lpstr>Times New Roman</vt:lpstr>
      <vt:lpstr>Consolas</vt:lpstr>
      <vt:lpstr>Kantoorthema</vt:lpstr>
      <vt:lpstr>Logische en relationele operators</vt:lpstr>
      <vt:lpstr>bool variabelen</vt:lpstr>
      <vt:lpstr>Vergelijkings operators</vt:lpstr>
      <vt:lpstr>Condities en relationele operators</vt:lpstr>
      <vt:lpstr>Relationele operators</vt:lpstr>
      <vt:lpstr>Logische expressies</vt:lpstr>
      <vt:lpstr>PowerPoint-presentatie</vt:lpstr>
      <vt:lpstr>Program flow</vt:lpstr>
      <vt:lpstr>PowerPoint-presentatie</vt:lpstr>
      <vt:lpstr>Flow van eenvoudige programma’s</vt:lpstr>
      <vt:lpstr>Straight program flow</vt:lpstr>
      <vt:lpstr>Keuzes maken</vt:lpstr>
      <vt:lpstr>Keuzes maken</vt:lpstr>
      <vt:lpstr>PowerPoint-presentatie</vt:lpstr>
      <vt:lpstr>if</vt:lpstr>
      <vt:lpstr>Definities</vt:lpstr>
      <vt:lpstr>UML Activity diagram</vt:lpstr>
      <vt:lpstr>UML Activity diagram</vt:lpstr>
      <vt:lpstr>Condities</vt:lpstr>
      <vt:lpstr>Voorbeeld if</vt:lpstr>
      <vt:lpstr>If met block</vt:lpstr>
      <vt:lpstr>PowerPoint-presentatie</vt:lpstr>
      <vt:lpstr>Veel gemaakte fout 1: accolades vergeten</vt:lpstr>
      <vt:lpstr>Veel gemaakte fout 2: puntkomma na if</vt:lpstr>
      <vt:lpstr>If-else statement</vt:lpstr>
      <vt:lpstr>Voorwaardelijke uitvoer: if/else</vt:lpstr>
      <vt:lpstr>If-else statement</vt:lpstr>
      <vt:lpstr>PowerPoint-presentatie</vt:lpstr>
      <vt:lpstr>If/else if</vt:lpstr>
      <vt:lpstr>Geneste if structuur</vt:lpstr>
      <vt:lpstr>Geneste ifs</vt:lpstr>
      <vt:lpstr>Geneste ifs</vt:lpstr>
      <vt:lpstr>Vereenvoudigen ifs</vt:lpstr>
      <vt:lpstr>PowerPoint-presentatie</vt:lpstr>
      <vt:lpstr>PowerPoint-presentatie</vt:lpstr>
      <vt:lpstr>Programmer’s Point </vt:lpstr>
      <vt:lpstr>Lumping code together</vt:lpstr>
      <vt:lpstr>Accurate en correcte bereikcontroles uitvoeren</vt:lpstr>
      <vt:lpstr>If - else if</vt:lpstr>
      <vt:lpstr>Uitleg if else if else if </vt:lpstr>
      <vt:lpstr>Correct gebruik van &amp;&amp; en || operator</vt:lpstr>
      <vt:lpstr>Correct gebruik ! Operator (not operator)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Logische en relationele operators</dc:title>
  <dc:creator>Tim Dams</dc:creator>
  <cp:lastModifiedBy>Tim Dams</cp:lastModifiedBy>
  <cp:revision>3</cp:revision>
  <dcterms:created xsi:type="dcterms:W3CDTF">2019-10-13T12:09:20Z</dcterms:created>
  <dcterms:modified xsi:type="dcterms:W3CDTF">2019-10-14T11:32:29Z</dcterms:modified>
</cp:coreProperties>
</file>