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1740" r:id="rId2"/>
    <p:sldId id="1751" r:id="rId3"/>
    <p:sldId id="1752" r:id="rId4"/>
    <p:sldId id="1757" r:id="rId5"/>
    <p:sldId id="1758" r:id="rId6"/>
    <p:sldId id="1958" r:id="rId7"/>
    <p:sldId id="1959" r:id="rId8"/>
    <p:sldId id="1753" r:id="rId9"/>
    <p:sldId id="1754" r:id="rId10"/>
    <p:sldId id="1965" r:id="rId11"/>
    <p:sldId id="1963" r:id="rId12"/>
    <p:sldId id="1877" r:id="rId13"/>
    <p:sldId id="1878" r:id="rId14"/>
    <p:sldId id="1879" r:id="rId15"/>
    <p:sldId id="1880" r:id="rId16"/>
    <p:sldId id="1964" r:id="rId17"/>
    <p:sldId id="1882" r:id="rId18"/>
    <p:sldId id="1883" r:id="rId19"/>
    <p:sldId id="979" r:id="rId20"/>
    <p:sldId id="98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CE2F376E-FFB9-40C4-A732-97E0F62317DA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5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5CAC1B7-5048-48F7-83DE-1404E8D4FF6F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1A7968A-9B3F-4579-A814-41A100E1E76C}" type="slidenum">
              <a:rPr 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D8A56C6-5877-41A0-8D59-15F0325D2836}" type="slidenum">
              <a:rPr 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0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1541B63-4A4B-47C8-9560-AFABE5398F0A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0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A7EC144-9020-45EE-BF84-792A2C8730EB}" type="slidenum">
              <a:rPr 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FCBE290-2F9E-4E5E-8BA4-403557A4B100}" type="slidenum">
              <a:rPr lang="en-US" sz="1300">
                <a:solidFill>
                  <a:schemeClr val="tx1"/>
                </a:solidFill>
              </a:rPr>
              <a:pPr eaLnBrk="1" hangingPunct="1"/>
              <a:t>20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9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417E31E-85D9-4FD7-A5CB-34C6AE90056C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3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B52C5B7-A8EF-46FB-991A-AF9337C2CDD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3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33D4395-1751-4E49-8784-D42D2B5FECD4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29B379-BD45-4B1D-A63A-CA56F406F45C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734E94D-2E2C-4419-9C57-88C8827E04ED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0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D0ABCCA-739D-40CF-AB9E-925D0A4A8442}" type="slidenum">
              <a:rPr 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Programming with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0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A2A258-7EA5-4391-80A7-4DE4D5FD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Other</a:t>
            </a:r>
            <a:r>
              <a:rPr lang="nl-BE" dirty="0">
                <a:solidFill>
                  <a:srgbClr val="FFFFFF"/>
                </a:solidFill>
              </a:rPr>
              <a:t> </a:t>
            </a:r>
            <a:r>
              <a:rPr lang="nl-BE" dirty="0" err="1">
                <a:solidFill>
                  <a:srgbClr val="FFFFFF"/>
                </a:solidFill>
              </a:rPr>
              <a:t>usefull</a:t>
            </a:r>
            <a:r>
              <a:rPr lang="nl-BE" dirty="0">
                <a:solidFill>
                  <a:srgbClr val="FFFFFF"/>
                </a:solidFill>
              </a:rPr>
              <a:t> Array stuff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C00BE-FD12-438F-A012-6D679AF8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Check out other Array.xxxx methods, such as: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.Clear()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.Copy(src, dest, length)</a:t>
            </a:r>
          </a:p>
        </p:txBody>
      </p:sp>
    </p:spTree>
    <p:extLst>
      <p:ext uri="{BB962C8B-B14F-4D97-AF65-F5344CB8AC3E}">
        <p14:creationId xmlns:p14="http://schemas.microsoft.com/office/powerpoint/2010/main" val="254814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CB0ABD-BF98-408B-A5B5-F786983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Searching in array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0985F6-A167-473C-8E9B-843483E1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40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Searching an Array Using a Loop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Searching options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for</a:t>
            </a:r>
            <a:r>
              <a:rPr lang="en-US"/>
              <a:t> loop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while</a:t>
            </a:r>
            <a:r>
              <a:rPr lang="en-US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05810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for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statement to loop through the array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Set a Boolean variable to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true</a:t>
            </a:r>
            <a:r>
              <a:rPr lang="en-US" sz="2000">
                <a:solidFill>
                  <a:srgbClr val="000000"/>
                </a:solidFill>
              </a:rPr>
              <a:t> when a match is found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Solution is valid even with </a:t>
            </a:r>
            <a:r>
              <a:rPr lang="en-US" sz="2000" b="1">
                <a:solidFill>
                  <a:srgbClr val="000000"/>
                </a:solidFill>
              </a:rPr>
              <a:t>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33776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F3AFF6B4-7769-411A-BC76-B49F2437DAFC}"/>
              </a:ext>
            </a:extLst>
          </p:cNvPr>
          <p:cNvSpPr/>
          <p:nvPr/>
        </p:nvSpPr>
        <p:spPr>
          <a:xfrm>
            <a:off x="223630" y="1833771"/>
            <a:ext cx="7290353" cy="285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515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33054DB-B0E9-435E-851B-D9956A0C0F38}"/>
              </a:ext>
            </a:extLst>
          </p:cNvPr>
          <p:cNvSpPr/>
          <p:nvPr/>
        </p:nvSpPr>
        <p:spPr>
          <a:xfrm>
            <a:off x="612914" y="940502"/>
            <a:ext cx="94802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(found==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0528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while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>
                <a:solidFill>
                  <a:srgbClr val="000000"/>
                </a:solidFill>
              </a:rPr>
              <a:t> loop to search for a match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Question: why use a while instead of a for?</a:t>
            </a:r>
          </a:p>
        </p:txBody>
      </p:sp>
    </p:spTree>
    <p:extLst>
      <p:ext uri="{BB962C8B-B14F-4D97-AF65-F5344CB8AC3E}">
        <p14:creationId xmlns:p14="http://schemas.microsoft.com/office/powerpoint/2010/main" val="330285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F9AFBD0-ADD9-4ADF-9BCB-3A04417FC1C3}"/>
              </a:ext>
            </a:extLst>
          </p:cNvPr>
          <p:cNvSpPr/>
          <p:nvPr/>
        </p:nvSpPr>
        <p:spPr>
          <a:xfrm>
            <a:off x="223630" y="2161762"/>
            <a:ext cx="7290353" cy="1908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B1237-BDB7-47AE-8A64-BEB0F42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F73220B-336A-4FA4-AEB3-92BCF490AF5B}"/>
              </a:ext>
            </a:extLst>
          </p:cNvPr>
          <p:cNvSpPr/>
          <p:nvPr/>
        </p:nvSpPr>
        <p:spPr>
          <a:xfrm>
            <a:off x="374374" y="1410355"/>
            <a:ext cx="85509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products[counter])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counter++;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!=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//product found!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counter;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(found ==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0744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8966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Searching an Array for a Range Match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b="1"/>
              <a:t>Range match</a:t>
            </a:r>
          </a:p>
          <a:p>
            <a:pPr lvl="1" eaLnBrk="1" hangingPunct="1"/>
            <a:r>
              <a:rPr lang="en-US"/>
              <a:t>Determines the pair of limiting values between which a value falls</a:t>
            </a: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3200401"/>
            <a:ext cx="53625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89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Searching an Array for a Range Match (cont'd.)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40" y="1997476"/>
            <a:ext cx="8029674" cy="342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14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8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7D107B3-4B25-45D0-9008-6E2A31A0A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An array is a list of data items</a:t>
            </a:r>
          </a:p>
          <a:p>
            <a:pPr lvl="1" eaLnBrk="1" hangingPunct="1"/>
            <a:r>
              <a:rPr lang="en-US" sz="1600">
                <a:solidFill>
                  <a:srgbClr val="000000"/>
                </a:solidFill>
              </a:rPr>
              <a:t>All of which have the same type and the same name</a:t>
            </a:r>
          </a:p>
          <a:p>
            <a:pPr lvl="1" eaLnBrk="1" hangingPunct="1"/>
            <a:r>
              <a:rPr lang="en-US" sz="1600">
                <a:solidFill>
                  <a:srgbClr val="000000"/>
                </a:solidFill>
              </a:rPr>
              <a:t>Items are distinguished using a subscript or index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In C#, arrays are objects of a class named </a:t>
            </a:r>
            <a:r>
              <a:rPr lang="en-US" sz="1600">
                <a:solidFill>
                  <a:srgbClr val="000000"/>
                </a:solidFill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The power of arrays becomes apparent when you begin to use subscripts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Subscript you use remains in the range of 0 through </a:t>
            </a:r>
            <a:r>
              <a:rPr lang="en-US" sz="1600">
                <a:solidFill>
                  <a:srgbClr val="000000"/>
                </a:solidFill>
                <a:latin typeface="Courier New" pitchFamily="1" charset="0"/>
              </a:rPr>
              <a:t>length -1</a:t>
            </a:r>
          </a:p>
          <a:p>
            <a:r>
              <a:rPr lang="en-US" sz="1600">
                <a:solidFill>
                  <a:srgbClr val="000000"/>
                </a:solidFill>
              </a:rPr>
              <a:t>You can compare a variable to a list of values in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defRPr/>
            </a:pPr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5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methoden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7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Summary (cont'd.)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>
                <a:latin typeface="Courier New" pitchFamily="1" charset="0"/>
              </a:rPr>
              <a:t>BinarySearch</a:t>
            </a:r>
            <a:r>
              <a:rPr lang="en-US" dirty="0">
                <a:latin typeface="Courier New" pitchFamily="1" charset="0"/>
              </a:rPr>
              <a:t>()</a:t>
            </a:r>
            <a:r>
              <a:rPr lang="en-US" dirty="0"/>
              <a:t> method finds a requested value in a sorted array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Sort()</a:t>
            </a:r>
            <a:r>
              <a:rPr lang="en-US" dirty="0"/>
              <a:t> method arranges array items in ascending order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Reverse()</a:t>
            </a:r>
            <a:r>
              <a:rPr lang="en-US" dirty="0"/>
              <a:t> method reverses the order of items in an array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FFFF"/>
                </a:solidFill>
              </a:rPr>
              <a:t>Using the </a:t>
            </a:r>
            <a:r>
              <a:rPr lang="en-US" sz="4000" dirty="0" err="1">
                <a:solidFill>
                  <a:srgbClr val="FFFFFF"/>
                </a:solidFill>
                <a:latin typeface="Courier New" pitchFamily="1" charset="0"/>
              </a:rPr>
              <a:t>BinarySearch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()</a:t>
            </a:r>
            <a:r>
              <a:rPr lang="en-US" sz="4000" dirty="0">
                <a:solidFill>
                  <a:srgbClr val="FFFFFF"/>
                </a:solidFill>
              </a:rPr>
              <a:t>,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 Sort()</a:t>
            </a:r>
            <a:r>
              <a:rPr lang="en-US" sz="4000" dirty="0">
                <a:solidFill>
                  <a:srgbClr val="FFFFFF"/>
                </a:solidFill>
              </a:rPr>
              <a:t>,and 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Reverse()</a:t>
            </a:r>
            <a:r>
              <a:rPr lang="en-US" sz="4000" dirty="0">
                <a:solidFill>
                  <a:srgbClr val="FFFFFF"/>
                </a:solidFill>
              </a:rPr>
              <a:t>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1" charset="0"/>
                <a:cs typeface="Courier New" pitchFamily="1" charset="0"/>
              </a:rPr>
              <a:t>System.Array</a:t>
            </a:r>
            <a:r>
              <a:rPr lang="en-US" sz="2000">
                <a:solidFill>
                  <a:srgbClr val="000000"/>
                </a:solidFill>
              </a:rPr>
              <a:t> class contains a variety of useful, built-in methods that can search, sort, and manipulate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5961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the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Reverse()</a:t>
            </a:r>
            <a:r>
              <a:rPr lang="en-US" sz="4000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Reverse()</a:t>
            </a:r>
            <a:r>
              <a:rPr lang="en-US" sz="2000" b="1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Reverses the order of items in an array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Element that starts in position 0 is relocated to position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Length – 1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Use it by passing the array name to the method</a:t>
            </a:r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Using the Reverse() Method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Using the </a:t>
            </a:r>
            <a:r>
              <a:rPr lang="en-US">
                <a:solidFill>
                  <a:srgbClr val="FFFFFF"/>
                </a:solidFill>
                <a:latin typeface="Courier New" pitchFamily="1" charset="0"/>
              </a:rPr>
              <a:t>Sort()</a:t>
            </a:r>
            <a:r>
              <a:rPr lang="en-US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Sort()</a:t>
            </a:r>
            <a:r>
              <a:rPr lang="en-US" sz="2400" b="1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Arranges array items in ascending order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Use it by passing the array name to </a:t>
            </a:r>
            <a:r>
              <a:rPr lang="en-US">
                <a:solidFill>
                  <a:srgbClr val="000000"/>
                </a:solidFill>
                <a:latin typeface="Courier New" pitchFamily="1" charset="0"/>
              </a:rPr>
              <a:t>Array.Sort()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Using the Sort() Method (cont'd.)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24A45D7-62D5-40FC-8E44-7126D9A60387}"/>
              </a:ext>
            </a:extLst>
          </p:cNvPr>
          <p:cNvSpPr/>
          <p:nvPr/>
        </p:nvSpPr>
        <p:spPr>
          <a:xfrm>
            <a:off x="5106736" y="2318088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92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the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BinarySearch()</a:t>
            </a:r>
            <a:r>
              <a:rPr lang="en-US" sz="4000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400" b="1" dirty="0" err="1">
                <a:solidFill>
                  <a:srgbClr val="000000"/>
                </a:solidFill>
                <a:latin typeface="Courier New" pitchFamily="1" charset="0"/>
              </a:rPr>
              <a:t>BinarySearch</a:t>
            </a:r>
            <a:r>
              <a:rPr lang="en-US" sz="1400" b="1" dirty="0">
                <a:solidFill>
                  <a:srgbClr val="000000"/>
                </a:solidFill>
                <a:latin typeface="Courier New" pitchFamily="1" charset="0"/>
              </a:rPr>
              <a:t>()</a:t>
            </a:r>
            <a:r>
              <a:rPr lang="en-US" sz="1400" b="1" dirty="0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 sz="1400" dirty="0">
                <a:solidFill>
                  <a:srgbClr val="000000"/>
                </a:solidFill>
              </a:rPr>
              <a:t>Finds a requested value in a sorted array</a:t>
            </a:r>
          </a:p>
          <a:p>
            <a:pPr lvl="1" eaLnBrk="1" hangingPunct="1"/>
            <a:r>
              <a:rPr lang="en-US" sz="1400" dirty="0">
                <a:solidFill>
                  <a:srgbClr val="000000"/>
                </a:solidFill>
              </a:rPr>
              <a:t>Member of the </a:t>
            </a:r>
            <a:r>
              <a:rPr lang="en-US" sz="1400" dirty="0" err="1">
                <a:solidFill>
                  <a:srgbClr val="000000"/>
                </a:solidFill>
                <a:latin typeface="Courier New" pitchFamily="1" charset="0"/>
              </a:rPr>
              <a:t>System.Array</a:t>
            </a:r>
            <a:r>
              <a:rPr lang="en-US" sz="1400" dirty="0">
                <a:solidFill>
                  <a:srgbClr val="000000"/>
                </a:solidFill>
              </a:rPr>
              <a:t> class</a:t>
            </a: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Do not use </a:t>
            </a:r>
            <a:r>
              <a:rPr lang="en-US" sz="1400" dirty="0" err="1">
                <a:solidFill>
                  <a:srgbClr val="000000"/>
                </a:solidFill>
                <a:latin typeface="Courier New" pitchFamily="1" charset="0"/>
              </a:rPr>
              <a:t>BinarySearch</a:t>
            </a:r>
            <a:r>
              <a:rPr lang="en-US" sz="1400" dirty="0">
                <a:solidFill>
                  <a:srgbClr val="000000"/>
                </a:solidFill>
                <a:latin typeface="Courier New" pitchFamily="1" charset="0"/>
              </a:rPr>
              <a:t>()</a:t>
            </a:r>
            <a:r>
              <a:rPr lang="en-US" sz="1400" dirty="0">
                <a:solidFill>
                  <a:srgbClr val="000000"/>
                </a:solidFill>
              </a:rPr>
              <a:t> under these circumstances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your array items </a:t>
            </a:r>
            <a:r>
              <a:rPr lang="en-US" sz="1400" b="1" u="sng" dirty="0">
                <a:solidFill>
                  <a:srgbClr val="000000"/>
                </a:solidFill>
              </a:rPr>
              <a:t>are not arranged in ascending order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your array holds duplicate values and you want to find all of them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 want to find a range match rather than an exact match</a:t>
            </a:r>
          </a:p>
        </p:txBody>
      </p:sp>
      <p:pic>
        <p:nvPicPr>
          <p:cNvPr id="1026" name="Picture 2" descr="Image result for exclamation">
            <a:extLst>
              <a:ext uri="{FF2B5EF4-FFF2-40B4-BE49-F238E27FC236}">
                <a16:creationId xmlns:a16="http://schemas.microsoft.com/office/drawing/2014/main" id="{1A6B68A1-3E06-4350-A3AA-28B4C7378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31" y="4443906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7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Using the </a:t>
            </a:r>
            <a:r>
              <a:rPr lang="en-US" sz="3600" dirty="0" err="1">
                <a:solidFill>
                  <a:schemeClr val="bg1"/>
                </a:solidFill>
              </a:rPr>
              <a:t>BinarySearch</a:t>
            </a:r>
            <a:r>
              <a:rPr lang="en-US" sz="3600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23CCA7F-74C2-48D3-96E4-1CD990967C21}"/>
              </a:ext>
            </a:extLst>
          </p:cNvPr>
          <p:cNvSpPr/>
          <p:nvPr/>
        </p:nvSpPr>
        <p:spPr>
          <a:xfrm>
            <a:off x="3272588" y="3010620"/>
            <a:ext cx="116733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rank = { 224, 34, 156, 1023, -6 };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(rank); 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don’t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forget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aren’t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rank do you need?"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Array.BinarySearch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(rank,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(index&gt;=0)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found at index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{index}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0757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931</Words>
  <Application>Microsoft Office PowerPoint</Application>
  <PresentationFormat>Breedbeeld</PresentationFormat>
  <Paragraphs>161</Paragraphs>
  <Slides>20</Slides>
  <Notes>15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Times New Roman</vt:lpstr>
      <vt:lpstr>Consolas</vt:lpstr>
      <vt:lpstr>Courier New</vt:lpstr>
      <vt:lpstr>Arial</vt:lpstr>
      <vt:lpstr>Calibri Light</vt:lpstr>
      <vt:lpstr>Calibri</vt:lpstr>
      <vt:lpstr>Kantoorthema</vt:lpstr>
      <vt:lpstr>Programming with arrays</vt:lpstr>
      <vt:lpstr>Array methoden</vt:lpstr>
      <vt:lpstr>Using the BinarySearch(), Sort(),and Reverse() Methods</vt:lpstr>
      <vt:lpstr>Using the Reverse() Method</vt:lpstr>
      <vt:lpstr>Using the Reverse() Method</vt:lpstr>
      <vt:lpstr>Using the Sort() Method</vt:lpstr>
      <vt:lpstr>Using the Sort() Method (cont'd.)</vt:lpstr>
      <vt:lpstr>Using the BinarySearch() Method</vt:lpstr>
      <vt:lpstr>Using the BinarySearch() Method</vt:lpstr>
      <vt:lpstr>Other usefull Array stuff</vt:lpstr>
      <vt:lpstr>Searching in array</vt:lpstr>
      <vt:lpstr>Searching an Array Using a Loop</vt:lpstr>
      <vt:lpstr>Using a for Loop to Search an Array</vt:lpstr>
      <vt:lpstr>Using a for Loop to Search an Array</vt:lpstr>
      <vt:lpstr>Using a while Loop to Search an Array</vt:lpstr>
      <vt:lpstr>Using a for Loop to Search an Array</vt:lpstr>
      <vt:lpstr>Searching an Array for a Range Match</vt:lpstr>
      <vt:lpstr>Searching an Array for a Range Match (cont'd.)</vt:lpstr>
      <vt:lpstr>Summary</vt:lpstr>
      <vt:lpstr>Summary (cont'd.)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5</cp:revision>
  <dcterms:created xsi:type="dcterms:W3CDTF">2018-12-17T08:00:20Z</dcterms:created>
  <dcterms:modified xsi:type="dcterms:W3CDTF">2019-12-09T10:46:32Z</dcterms:modified>
</cp:coreProperties>
</file>