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050" r:id="rId2"/>
    <p:sldId id="1842" r:id="rId3"/>
    <p:sldId id="1843" r:id="rId4"/>
    <p:sldId id="1844" r:id="rId5"/>
    <p:sldId id="2051" r:id="rId6"/>
    <p:sldId id="2052" r:id="rId7"/>
    <p:sldId id="1845" r:id="rId8"/>
    <p:sldId id="1846" r:id="rId9"/>
    <p:sldId id="1847" r:id="rId10"/>
    <p:sldId id="2055" r:id="rId11"/>
    <p:sldId id="2053" r:id="rId12"/>
    <p:sldId id="2054" r:id="rId13"/>
    <p:sldId id="2056" r:id="rId1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ystem.Object" id="{E13B8AA3-45FD-4D59-B615-92B5DA13F5BC}">
          <p14:sldIdLst>
            <p14:sldId id="2050"/>
            <p14:sldId id="1842"/>
            <p14:sldId id="1843"/>
            <p14:sldId id="1844"/>
            <p14:sldId id="2051"/>
            <p14:sldId id="2052"/>
            <p14:sldId id="1845"/>
            <p14:sldId id="1846"/>
            <p14:sldId id="1847"/>
            <p14:sldId id="2055"/>
            <p14:sldId id="2053"/>
            <p14:sldId id="2054"/>
            <p14:sldId id="20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6C808-A39E-4E81-BEAB-D2B293A1AF41}" type="datetimeFigureOut">
              <a:rPr lang="nl-BE" smtClean="0"/>
              <a:t>23/04/2019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EBD88-490D-44A6-AED5-6EB865EC00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46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C05E6D-6A65-4ABD-875C-954F8D4F5A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946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954AD8D-E58C-4C50-8AB3-AB8AF4E49779}" type="slidenum">
              <a:rPr lang="en-US" sz="1300">
                <a:solidFill>
                  <a:schemeClr val="tx1"/>
                </a:solidFill>
              </a:rPr>
              <a:pPr eaLnBrk="1" hangingPunct="1"/>
              <a:t>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2523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25750" y="2259013"/>
            <a:ext cx="15017751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6" descr="ARTE_pr_PPt_Punt"/>
          <p:cNvPicPr>
            <a:picLocks noChangeAspect="1" noChangeArrowheads="1"/>
          </p:cNvPicPr>
          <p:nvPr/>
        </p:nvPicPr>
        <p:blipFill>
          <a:blip r:embed="rId3" cstate="print"/>
          <a:srcRect t="20750"/>
          <a:stretch>
            <a:fillRect/>
          </a:stretch>
        </p:blipFill>
        <p:spPr bwMode="auto">
          <a:xfrm>
            <a:off x="0" y="1"/>
            <a:ext cx="1219200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9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963085" y="438151"/>
            <a:ext cx="10579100" cy="1095375"/>
          </a:xfr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Titelstijl van model bewerken</a:t>
            </a:r>
          </a:p>
        </p:txBody>
      </p:sp>
      <p:pic>
        <p:nvPicPr>
          <p:cNvPr id="8194" name="Picture 2" descr="https://fbcdn-profile-a.akamaihd.net/hprofile-ak-ash1/t1/s160x160/374436_476699385701555_1606017591_a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91" y="4803549"/>
            <a:ext cx="2032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41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7BE05496-3B10-4A41-8C93-08BB49645C7C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446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175752" y="0"/>
            <a:ext cx="2736849" cy="62309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63084" y="0"/>
            <a:ext cx="8009467" cy="62309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816F3D47-FFE9-479F-9037-FEF9EA7AD694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38191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en tekst bov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963085" y="13287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63085" y="38560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ECEF5E14-41EF-4384-A221-B95AAD681112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4792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en object bov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63085" y="13287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63085" y="38560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56CAE482-F4CF-42FD-A102-D28383B61AD1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6529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63085" y="1328738"/>
            <a:ext cx="5372100" cy="4902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38384" y="1328738"/>
            <a:ext cx="5374216" cy="4902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292A9103-B1A4-4E72-B16D-CC0F061E632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35485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idx="1"/>
          </p:nvPr>
        </p:nvSpPr>
        <p:spPr>
          <a:xfrm>
            <a:off x="963085" y="1328738"/>
            <a:ext cx="10949516" cy="4902200"/>
          </a:xfrm>
        </p:spPr>
        <p:txBody>
          <a:bodyPr/>
          <a:lstStyle/>
          <a:p>
            <a:pPr lvl="0"/>
            <a:endParaRPr lang="nl-NL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E07500AD-C4BB-4B1D-B172-BA010A5CE094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2417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963085" y="1328738"/>
            <a:ext cx="10949516" cy="4902200"/>
          </a:xfrm>
        </p:spPr>
        <p:txBody>
          <a:bodyPr/>
          <a:lstStyle/>
          <a:p>
            <a:pPr lvl="0"/>
            <a:endParaRPr lang="nl-NL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31746CC9-2660-48D4-8C8B-A0B0CDBB99B0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6290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3A4AE-8DB4-496E-8E13-031B045371D6}" type="datetimeFigureOut">
              <a:rPr lang="en-US"/>
              <a:pPr>
                <a:defRPr/>
              </a:pPr>
              <a:t>4/23/2019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BB038-3F5A-4047-B30F-E06C3E47D8DA}" type="slidenum">
              <a:rPr lang="en-CA"/>
              <a:pPr>
                <a:defRPr/>
              </a:pPr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97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82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07DCCE98-C9D1-4FEF-ADDE-AE30A9E734C1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462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63085" y="1328738"/>
            <a:ext cx="5372100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38384" y="1328738"/>
            <a:ext cx="5374216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F8B896B4-E00B-4DE9-9035-90E8A04EE6C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155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CBA431D4-C4EA-4267-BBB6-C71DCDFCE14A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847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B81F973-C481-4980-A0B7-87F0E9C3175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355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1B713D80-EF8A-4A88-BBD7-6C507639B2E2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359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85DF2318-0576-4E4A-A8B4-7BF50C29429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586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EEF52B10-FE16-474A-A3EE-A30968C8FBB4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203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63085" y="0"/>
            <a:ext cx="10265833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Titelstijl van model bewerken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3085" y="1328738"/>
            <a:ext cx="10949516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1033" y="6470650"/>
            <a:ext cx="320886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100"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>
            <a:off x="0" y="922338"/>
            <a:ext cx="12192000" cy="0"/>
          </a:xfrm>
          <a:prstGeom prst="line">
            <a:avLst/>
          </a:prstGeom>
          <a:noFill/>
          <a:ln w="12700">
            <a:solidFill>
              <a:srgbClr val="CCCC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nl-NL">
              <a:cs typeface="+mn-cs"/>
            </a:endParaRPr>
          </a:p>
        </p:txBody>
      </p:sp>
      <p:pic>
        <p:nvPicPr>
          <p:cNvPr id="9218" name="Picture 2" descr="https://fbcdn-profile-a.akamaihd.net/hprofile-ak-ash1/t1/s160x160/374436_476699385701555_1606017591_a.jpg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60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5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2pPr>
      <a:lvl3pPr marL="1135063" indent="-220663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3pPr>
      <a:lvl4pPr marL="1503363" indent="-2079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4pPr>
      <a:lvl5pPr marL="1898650" indent="-2047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5pPr>
      <a:lvl6pPr marL="23558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6pPr>
      <a:lvl7pPr marL="28130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7pPr>
      <a:lvl8pPr marL="32702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8pPr>
      <a:lvl9pPr marL="37274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itory.genmymodel.com/srujana92/card-gam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5413932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B28359_01/server.111/b28328/diagrams.htm#G5482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mdams.gitbook.io/project/semester-2/all-in-projecten/1_mapmapke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46314" y="438151"/>
            <a:ext cx="7831137" cy="1095375"/>
          </a:xfrm>
        </p:spPr>
        <p:txBody>
          <a:bodyPr/>
          <a:lstStyle/>
          <a:p>
            <a:pPr eaLnBrk="1" hangingPunct="1"/>
            <a:r>
              <a:rPr lang="en-US" sz="2800" dirty="0"/>
              <a:t>Object Oriented Programming</a:t>
            </a:r>
          </a:p>
        </p:txBody>
      </p:sp>
      <p:sp>
        <p:nvSpPr>
          <p:cNvPr id="167939" name="Rectangle 9"/>
          <p:cNvSpPr>
            <a:spLocks noChangeArrowheads="1"/>
          </p:cNvSpPr>
          <p:nvPr/>
        </p:nvSpPr>
        <p:spPr bwMode="auto">
          <a:xfrm>
            <a:off x="2236788" y="1543051"/>
            <a:ext cx="7834312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Mod 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Les 3: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Compositie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agregatie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8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DC7AD-574E-4A81-A213-BC628EF4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Ter info: </a:t>
            </a:r>
            <a:r>
              <a:rPr lang="nl-BE" dirty="0" err="1"/>
              <a:t>Agregatie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C28BBC-72CA-438E-A0A2-53DD4954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“</a:t>
            </a:r>
            <a:r>
              <a:rPr lang="nl-BE" dirty="0" err="1"/>
              <a:t>Lightweight</a:t>
            </a:r>
            <a:r>
              <a:rPr lang="nl-BE" dirty="0"/>
              <a:t>” compositie:</a:t>
            </a:r>
          </a:p>
          <a:p>
            <a:pPr lvl="1"/>
            <a:r>
              <a:rPr lang="nl-BE" dirty="0"/>
              <a:t>Bij compositie sterft het object indien hoofdobject sterft</a:t>
            </a:r>
          </a:p>
          <a:p>
            <a:pPr lvl="1"/>
            <a:r>
              <a:rPr lang="nl-BE" dirty="0"/>
              <a:t>Bij </a:t>
            </a:r>
            <a:r>
              <a:rPr lang="nl-BE" dirty="0" err="1"/>
              <a:t>agregatie</a:t>
            </a:r>
            <a:r>
              <a:rPr lang="nl-BE" dirty="0"/>
              <a:t> niet. 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Compositie: “is </a:t>
            </a:r>
            <a:r>
              <a:rPr lang="nl-BE" dirty="0" err="1"/>
              <a:t>entirely</a:t>
            </a:r>
            <a:r>
              <a:rPr lang="nl-BE" dirty="0"/>
              <a:t> made of”  . 	Voorbeeld:   Boek &lt;= pagina’s</a:t>
            </a:r>
          </a:p>
          <a:p>
            <a:pPr lvl="1"/>
            <a:r>
              <a:rPr lang="nl-BE" dirty="0" err="1"/>
              <a:t>Agregatie</a:t>
            </a:r>
            <a:r>
              <a:rPr lang="nl-BE" dirty="0"/>
              <a:t>: “is part of”		Voorbeeld:   Deck &lt;= speelkaarten</a:t>
            </a:r>
          </a:p>
          <a:p>
            <a:pPr lvl="1"/>
            <a:endParaRPr lang="nl-BE" dirty="0"/>
          </a:p>
          <a:p>
            <a:r>
              <a:rPr lang="nl-BE" dirty="0"/>
              <a:t>Aangeduid met niet-volle ruit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5089998-1820-46C0-9908-3B7143A16B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  <p:pic>
        <p:nvPicPr>
          <p:cNvPr id="6" name="Afbeelding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753ECE32-6424-4CDC-9E97-7EB33A7912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35"/>
          <a:stretch/>
        </p:blipFill>
        <p:spPr>
          <a:xfrm>
            <a:off x="6887936" y="4387963"/>
            <a:ext cx="5219700" cy="22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27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83A8C-34C7-48DE-9C20-0D709B4E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Kaartspel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BA1299-64FE-4907-8289-B5E461A5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28" y="1105581"/>
            <a:ext cx="10949516" cy="4902200"/>
          </a:xfrm>
        </p:spPr>
        <p:txBody>
          <a:bodyPr/>
          <a:lstStyle/>
          <a:p>
            <a:r>
              <a:rPr lang="nl-BE" dirty="0"/>
              <a:t>Zou je deze klassen kunnen maken? Zéér goede oefening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E8988E-2089-4986-8B9B-D8F2001B34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11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407E779-F88E-4BF8-9D09-DC57F999F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869" y="1479802"/>
            <a:ext cx="8435375" cy="4990848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A89E037A-D714-449F-BF35-5A3B7BF52DB1}"/>
              </a:ext>
            </a:extLst>
          </p:cNvPr>
          <p:cNvSpPr/>
          <p:nvPr/>
        </p:nvSpPr>
        <p:spPr>
          <a:xfrm>
            <a:off x="963085" y="6414056"/>
            <a:ext cx="6618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Bron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https://repository.genmymodel.com/srujana92/card-game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102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897D0-9F44-4634-BB87-38372B2E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 verder: Poker</a:t>
            </a:r>
            <a:endParaRPr lang="en-GB" dirty="0"/>
          </a:p>
        </p:txBody>
      </p:sp>
      <p:pic>
        <p:nvPicPr>
          <p:cNvPr id="6" name="Tijdelijke aanduiding voor inhoud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C9538AA0-E166-4444-90B0-584FAFC83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739" y="922338"/>
            <a:ext cx="7196062" cy="5397047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A57903F-6195-4931-BAF8-43E0815F91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12</a:t>
            </a:fld>
            <a:endParaRPr lang="nl-NL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44C1C954-75BB-478C-8169-53C5F19B61C4}"/>
              </a:ext>
            </a:extLst>
          </p:cNvPr>
          <p:cNvSpPr/>
          <p:nvPr/>
        </p:nvSpPr>
        <p:spPr>
          <a:xfrm>
            <a:off x="683688" y="6332248"/>
            <a:ext cx="4647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Bron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https://slideplayer.com/slide/5413932/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171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4C1CB0-52D2-4101-B329-AE0C1D20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Nog eentje om het af te leren</a:t>
            </a:r>
            <a:endParaRPr lang="en-GB" dirty="0"/>
          </a:p>
        </p:txBody>
      </p:sp>
      <p:pic>
        <p:nvPicPr>
          <p:cNvPr id="6" name="Tijdelijke aanduiding voor inhoud 5" descr="Afbeelding met tekst, kaart&#10;&#10;Automatisch gegenereerde beschrijving">
            <a:extLst>
              <a:ext uri="{FF2B5EF4-FFF2-40B4-BE49-F238E27FC236}">
                <a16:creationId xmlns:a16="http://schemas.microsoft.com/office/drawing/2014/main" id="{186D416B-B5DF-4372-AC3D-B15967793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077" y="1067481"/>
            <a:ext cx="7541846" cy="4902200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706C76D-10A4-4C30-82D8-31A158C27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13</a:t>
            </a:fld>
            <a:endParaRPr lang="nl-NL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FCBB9F09-0579-4A27-8494-07B11B63072A}"/>
              </a:ext>
            </a:extLst>
          </p:cNvPr>
          <p:cNvSpPr/>
          <p:nvPr/>
        </p:nvSpPr>
        <p:spPr>
          <a:xfrm>
            <a:off x="292100" y="6442342"/>
            <a:ext cx="9100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https://docs.oracle.com/cd/B28359_01/server.111/b28328/diagrams.htm#G5482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118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BE" dirty="0"/>
              <a:t>Compositie en </a:t>
            </a:r>
            <a:r>
              <a:rPr lang="nl-BE" dirty="0" err="1"/>
              <a:t>agregatie</a:t>
            </a:r>
            <a:endParaRPr lang="nl-BE" dirty="0"/>
          </a:p>
        </p:txBody>
      </p:sp>
      <p:sp>
        <p:nvSpPr>
          <p:cNvPr id="149507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8638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Compositie</a:t>
            </a:r>
            <a:endParaRPr lang="en-US" dirty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9457" y="1224644"/>
            <a:ext cx="9731829" cy="4572000"/>
          </a:xfrm>
        </p:spPr>
        <p:txBody>
          <a:bodyPr/>
          <a:lstStyle/>
          <a:p>
            <a:pPr eaLnBrk="1" hangingPunct="1"/>
            <a:endParaRPr lang="en-US" sz="4400" dirty="0"/>
          </a:p>
          <a:p>
            <a:pPr eaLnBrk="1" hangingPunct="1"/>
            <a:endParaRPr lang="en-US" sz="4400" dirty="0">
              <a:latin typeface="Courier New" pitchFamily="49" charset="0"/>
            </a:endParaRPr>
          </a:p>
          <a:p>
            <a:pPr eaLnBrk="1" hangingPunct="1"/>
            <a:endParaRPr lang="en-US" sz="4400" b="1" dirty="0"/>
          </a:p>
          <a:p>
            <a:pPr lvl="1" eaLnBrk="1" hangingPunct="1"/>
            <a:r>
              <a:rPr lang="en-US" sz="4000" dirty="0"/>
              <a:t>“Using an object within another object”</a:t>
            </a:r>
          </a:p>
          <a:p>
            <a:pPr lvl="1" eaLnBrk="1" hangingPunct="1"/>
            <a:r>
              <a:rPr lang="en-US" sz="4000" dirty="0"/>
              <a:t>Defines a </a:t>
            </a:r>
            <a:r>
              <a:rPr lang="en-US" sz="4000" b="1" dirty="0"/>
              <a:t>has-a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206273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Overerving</a:t>
            </a:r>
            <a:r>
              <a:rPr lang="en-IE" dirty="0"/>
              <a:t> versus </a:t>
            </a:r>
            <a:r>
              <a:rPr lang="en-IE" dirty="0" err="1"/>
              <a:t>compositie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Compositie</a:t>
            </a:r>
            <a:r>
              <a:rPr lang="en-IE" dirty="0"/>
              <a:t> is het </a:t>
            </a:r>
            <a:r>
              <a:rPr lang="en-IE" dirty="0" err="1"/>
              <a:t>gebruik</a:t>
            </a:r>
            <a:r>
              <a:rPr lang="en-IE" dirty="0"/>
              <a:t> van </a:t>
            </a:r>
            <a:r>
              <a:rPr lang="en-IE" dirty="0" err="1"/>
              <a:t>objecten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variabelen</a:t>
            </a:r>
            <a:r>
              <a:rPr lang="en-IE" dirty="0"/>
              <a:t> in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andere</a:t>
            </a:r>
            <a:r>
              <a:rPr lang="en-IE" dirty="0"/>
              <a:t> </a:t>
            </a:r>
            <a:r>
              <a:rPr lang="en-IE" dirty="0" err="1"/>
              <a:t>klasse</a:t>
            </a:r>
            <a:endParaRPr lang="en-IE" dirty="0"/>
          </a:p>
          <a:p>
            <a:r>
              <a:rPr lang="en-IE" dirty="0" err="1"/>
              <a:t>Compositie</a:t>
            </a:r>
            <a:r>
              <a:rPr lang="en-IE" dirty="0"/>
              <a:t> is </a:t>
            </a:r>
            <a:r>
              <a:rPr lang="en-IE" dirty="0" err="1"/>
              <a:t>tegenhanger</a:t>
            </a:r>
            <a:r>
              <a:rPr lang="en-IE" dirty="0"/>
              <a:t> van </a:t>
            </a:r>
            <a:r>
              <a:rPr lang="en-IE" dirty="0" err="1"/>
              <a:t>overerving</a:t>
            </a:r>
            <a:r>
              <a:rPr lang="en-IE" dirty="0"/>
              <a:t>:</a:t>
            </a:r>
          </a:p>
          <a:p>
            <a:endParaRPr lang="en-IE" dirty="0"/>
          </a:p>
          <a:p>
            <a:pPr lvl="1"/>
            <a:r>
              <a:rPr lang="en-IE" dirty="0" err="1"/>
              <a:t>Overerving</a:t>
            </a:r>
            <a:r>
              <a:rPr lang="en-IE" dirty="0"/>
              <a:t>: ‘</a:t>
            </a:r>
            <a:r>
              <a:rPr lang="en-IE" dirty="0" err="1"/>
              <a:t>Klasse</a:t>
            </a:r>
            <a:r>
              <a:rPr lang="en-IE" dirty="0"/>
              <a:t> A </a:t>
            </a:r>
            <a:r>
              <a:rPr lang="en-IE" b="1" dirty="0"/>
              <a:t>is </a:t>
            </a:r>
            <a:r>
              <a:rPr lang="en-IE" b="1" dirty="0" err="1"/>
              <a:t>een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B”</a:t>
            </a:r>
          </a:p>
          <a:p>
            <a:pPr lvl="1"/>
            <a:r>
              <a:rPr lang="en-IE" dirty="0" err="1"/>
              <a:t>Compositie</a:t>
            </a:r>
            <a:r>
              <a:rPr lang="en-IE" dirty="0"/>
              <a:t>: ‘</a:t>
            </a:r>
            <a:r>
              <a:rPr lang="en-IE" dirty="0" err="1"/>
              <a:t>Klasse</a:t>
            </a:r>
            <a:r>
              <a:rPr lang="en-IE" dirty="0"/>
              <a:t> A </a:t>
            </a:r>
            <a:r>
              <a:rPr lang="en-IE" b="1" dirty="0" err="1"/>
              <a:t>heeft</a:t>
            </a:r>
            <a:r>
              <a:rPr lang="en-IE" b="1" dirty="0"/>
              <a:t> </a:t>
            </a:r>
            <a:r>
              <a:rPr lang="en-IE" b="1" dirty="0" err="1"/>
              <a:t>een</a:t>
            </a:r>
            <a:r>
              <a:rPr lang="en-IE" b="1" dirty="0"/>
              <a:t> </a:t>
            </a:r>
            <a:r>
              <a:rPr lang="en-IE" dirty="0"/>
              <a:t>object van type B”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111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BC215-B01E-43B4-891C-0B369BE1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UML</a:t>
            </a:r>
            <a:endParaRPr lang="en-GB" dirty="0"/>
          </a:p>
        </p:txBody>
      </p:sp>
      <p:pic>
        <p:nvPicPr>
          <p:cNvPr id="6" name="Tijdelijke aanduiding voor inhoud 5" descr="Afbeelding met klok&#10;&#10;Automatisch gegenereerde beschrijving">
            <a:extLst>
              <a:ext uri="{FF2B5EF4-FFF2-40B4-BE49-F238E27FC236}">
                <a16:creationId xmlns:a16="http://schemas.microsoft.com/office/drawing/2014/main" id="{19798FE0-5308-443A-8DBB-429ACD4FA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272" y="3424864"/>
            <a:ext cx="5067006" cy="242480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8766922-19BF-4A70-88D2-B28EDA8B0B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D12368F-3FDE-4674-960E-8CDDE1023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645" y="1008332"/>
            <a:ext cx="7267635" cy="706167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7D118B79-D03F-40F9-8E45-6F38FF3E2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647" y="1905270"/>
            <a:ext cx="7399732" cy="78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2D8B5-B33A-4B24-BBD8-1AAD7E8D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“Heeft meerdere…”</a:t>
            </a:r>
            <a:endParaRPr lang="en-GB" dirty="0"/>
          </a:p>
        </p:txBody>
      </p:sp>
      <p:pic>
        <p:nvPicPr>
          <p:cNvPr id="6" name="Tijdelijke aanduiding voor inhoud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F17BA4AF-A650-4A89-8FB0-D9F712993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90" y="1776866"/>
            <a:ext cx="9482914" cy="3845606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6AD2D3-0736-4BDC-B014-CB2428EA5E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272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Compositievoorbeeld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67579" y="4406900"/>
            <a:ext cx="8212137" cy="4902200"/>
          </a:xfrm>
        </p:spPr>
        <p:txBody>
          <a:bodyPr/>
          <a:lstStyle/>
          <a:p>
            <a:r>
              <a:rPr lang="en-IE" dirty="0"/>
              <a:t>Auto </a:t>
            </a:r>
            <a:r>
              <a:rPr lang="en-IE" dirty="0" err="1"/>
              <a:t>hééft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motor </a:t>
            </a:r>
          </a:p>
          <a:p>
            <a:r>
              <a:rPr lang="en-IE" dirty="0" err="1"/>
              <a:t>Sportwagen</a:t>
            </a:r>
            <a:r>
              <a:rPr lang="en-IE" dirty="0"/>
              <a:t> IS </a:t>
            </a:r>
            <a:r>
              <a:rPr lang="en-IE" dirty="0" err="1"/>
              <a:t>een</a:t>
            </a:r>
            <a:r>
              <a:rPr lang="en-IE" dirty="0"/>
              <a:t> auto</a:t>
            </a:r>
          </a:p>
          <a:p>
            <a:r>
              <a:rPr lang="en-IE" dirty="0" err="1"/>
              <a:t>Sportwagen</a:t>
            </a:r>
            <a:r>
              <a:rPr lang="en-IE" dirty="0"/>
              <a:t> </a:t>
            </a:r>
            <a:r>
              <a:rPr lang="en-IE" dirty="0" err="1"/>
              <a:t>hééft</a:t>
            </a:r>
            <a:r>
              <a:rPr lang="en-IE" dirty="0"/>
              <a:t> </a:t>
            </a:r>
            <a:r>
              <a:rPr lang="en-IE" dirty="0" err="1"/>
              <a:t>bijgevolg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motor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7</a:t>
            </a:fld>
            <a:endParaRPr lang="nl-NL" dirty="0"/>
          </a:p>
        </p:txBody>
      </p:sp>
      <p:grpSp>
        <p:nvGrpSpPr>
          <p:cNvPr id="9" name="Groep 8"/>
          <p:cNvGrpSpPr/>
          <p:nvPr/>
        </p:nvGrpSpPr>
        <p:grpSpPr>
          <a:xfrm>
            <a:off x="5460041" y="574159"/>
            <a:ext cx="4972050" cy="3669229"/>
            <a:chOff x="3755287" y="2732567"/>
            <a:chExt cx="4972050" cy="3669229"/>
          </a:xfrm>
        </p:grpSpPr>
        <p:pic>
          <p:nvPicPr>
            <p:cNvPr id="9318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55287" y="2944221"/>
              <a:ext cx="4972050" cy="3457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kstvak 5"/>
            <p:cNvSpPr txBox="1"/>
            <p:nvPr/>
          </p:nvSpPr>
          <p:spPr>
            <a:xfrm>
              <a:off x="5380074" y="2732567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err="1"/>
                <a:t>compositie</a:t>
              </a:r>
              <a:endParaRPr lang="en-IE" dirty="0"/>
            </a:p>
          </p:txBody>
        </p:sp>
        <p:sp>
          <p:nvSpPr>
            <p:cNvPr id="7" name="Tekstvak 6"/>
            <p:cNvSpPr txBox="1"/>
            <p:nvPr/>
          </p:nvSpPr>
          <p:spPr>
            <a:xfrm>
              <a:off x="4596809" y="4511748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err="1"/>
                <a:t>Overerving</a:t>
              </a:r>
              <a:endParaRPr lang="en-IE" dirty="0"/>
            </a:p>
          </p:txBody>
        </p:sp>
      </p:grp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3244" y="947183"/>
            <a:ext cx="23431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248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Voorbeeld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8476" y="694660"/>
            <a:ext cx="76295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6840" y="4273625"/>
            <a:ext cx="3390900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1E0D15A-DFB6-452C-8922-A95BAC8A0DBC}"/>
              </a:ext>
            </a:extLst>
          </p:cNvPr>
          <p:cNvSpPr/>
          <p:nvPr/>
        </p:nvSpPr>
        <p:spPr>
          <a:xfrm>
            <a:off x="100976" y="6452672"/>
            <a:ext cx="8970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hlinkClick r:id="rId4"/>
              </a:rPr>
              <a:t>https://timdams.gitbook.io/project/semester-2/all-in-projecten/1_mapmapker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512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colanut.com/photo2/wallpaper1600x1200/vladstudio_duality_1600x1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310110" y="2425350"/>
            <a:ext cx="4041073" cy="1795777"/>
          </a:xfrm>
        </p:spPr>
        <p:txBody>
          <a:bodyPr anchor="t"/>
          <a:lstStyle/>
          <a:p>
            <a:pPr marL="0" indent="0" algn="ctr">
              <a:buNone/>
            </a:pPr>
            <a:r>
              <a:rPr lang="nl-BE" sz="4400" kern="1200" dirty="0">
                <a:solidFill>
                  <a:schemeClr val="bg1"/>
                </a:solidFill>
                <a:latin typeface="Arial" charset="0"/>
                <a:cs typeface="Arial" charset="0"/>
              </a:rPr>
              <a:t>Compositie</a:t>
            </a:r>
          </a:p>
          <a:p>
            <a:pPr marL="0" indent="0">
              <a:buNone/>
            </a:pPr>
            <a:r>
              <a:rPr lang="nl-BE" sz="4400" b="1" kern="1200" dirty="0">
                <a:solidFill>
                  <a:schemeClr val="bg1"/>
                </a:solidFill>
                <a:latin typeface="Arial" charset="0"/>
                <a:cs typeface="Arial" charset="0"/>
              </a:rPr>
              <a:t>“HEEFT EEN”</a:t>
            </a:r>
          </a:p>
          <a:p>
            <a:pPr marL="0" indent="0">
              <a:buNone/>
            </a:pPr>
            <a:endParaRPr lang="nl-B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6776484" y="2425349"/>
            <a:ext cx="3338623" cy="14465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nl-BE" sz="4400" dirty="0">
                <a:solidFill>
                  <a:schemeClr val="bg1"/>
                </a:solidFill>
              </a:rPr>
              <a:t>Overerving </a:t>
            </a:r>
          </a:p>
          <a:p>
            <a:pPr algn="ctr"/>
            <a:r>
              <a:rPr lang="nl-BE" sz="4400" b="1" dirty="0">
                <a:solidFill>
                  <a:schemeClr val="bg1"/>
                </a:solidFill>
              </a:rPr>
              <a:t>“IS EEN”</a:t>
            </a:r>
            <a:endParaRPr lang="nl-BE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85422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ardontwerp">
  <a:themeElements>
    <a:clrScheme name="Roo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tandaard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ardontwerp 1">
        <a:dk1>
          <a:srgbClr val="330000"/>
        </a:dk1>
        <a:lt1>
          <a:srgbClr val="FFFFFF"/>
        </a:lt1>
        <a:dk2>
          <a:srgbClr val="330000"/>
        </a:dk2>
        <a:lt2>
          <a:srgbClr val="5C1F00"/>
        </a:lt2>
        <a:accent1>
          <a:srgbClr val="FF9900"/>
        </a:accent1>
        <a:accent2>
          <a:srgbClr val="330000"/>
        </a:accent2>
        <a:accent3>
          <a:srgbClr val="FFFFFF"/>
        </a:accent3>
        <a:accent4>
          <a:srgbClr val="2A0000"/>
        </a:accent4>
        <a:accent5>
          <a:srgbClr val="FFCAAA"/>
        </a:accent5>
        <a:accent6>
          <a:srgbClr val="2D0000"/>
        </a:accent6>
        <a:hlink>
          <a:srgbClr val="FFCC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252</Words>
  <Application>Microsoft Office PowerPoint</Application>
  <PresentationFormat>Breedbeeld</PresentationFormat>
  <Paragraphs>58</Paragraphs>
  <Slides>13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Times</vt:lpstr>
      <vt:lpstr>Times New Roman</vt:lpstr>
      <vt:lpstr>Standaardontwerp</vt:lpstr>
      <vt:lpstr>Object Oriented Programming</vt:lpstr>
      <vt:lpstr>Compositie en agregatie</vt:lpstr>
      <vt:lpstr>Compositie</vt:lpstr>
      <vt:lpstr>Overerving versus compositie</vt:lpstr>
      <vt:lpstr>UML</vt:lpstr>
      <vt:lpstr>“Heeft meerdere…”</vt:lpstr>
      <vt:lpstr>Compositievoorbeeld</vt:lpstr>
      <vt:lpstr>Voorbeeld</vt:lpstr>
      <vt:lpstr>PowerPoint-presentatie</vt:lpstr>
      <vt:lpstr>Ter info: Agregatie</vt:lpstr>
      <vt:lpstr>Kaartspel</vt:lpstr>
      <vt:lpstr>Stap verder: Poker</vt:lpstr>
      <vt:lpstr>Nog eentje om het af te leren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Tim Dams</cp:lastModifiedBy>
  <cp:revision>12</cp:revision>
  <dcterms:created xsi:type="dcterms:W3CDTF">2019-03-25T10:07:26Z</dcterms:created>
  <dcterms:modified xsi:type="dcterms:W3CDTF">2019-04-23T18:47:13Z</dcterms:modified>
</cp:coreProperties>
</file>