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386" r:id="rId5"/>
    <p:sldId id="473" r:id="rId6"/>
    <p:sldId id="472" r:id="rId7"/>
    <p:sldId id="542" r:id="rId8"/>
    <p:sldId id="479" r:id="rId9"/>
    <p:sldId id="556" r:id="rId10"/>
    <p:sldId id="514" r:id="rId11"/>
    <p:sldId id="565" r:id="rId12"/>
    <p:sldId id="553" r:id="rId13"/>
    <p:sldId id="554" r:id="rId14"/>
    <p:sldId id="555" r:id="rId15"/>
    <p:sldId id="517" r:id="rId16"/>
    <p:sldId id="511" r:id="rId17"/>
    <p:sldId id="536" r:id="rId18"/>
    <p:sldId id="509" r:id="rId19"/>
    <p:sldId id="523" r:id="rId20"/>
    <p:sldId id="518" r:id="rId21"/>
    <p:sldId id="520" r:id="rId22"/>
    <p:sldId id="521" r:id="rId23"/>
    <p:sldId id="559" r:id="rId24"/>
    <p:sldId id="557" r:id="rId25"/>
    <p:sldId id="560" r:id="rId26"/>
    <p:sldId id="524" r:id="rId27"/>
    <p:sldId id="561" r:id="rId28"/>
    <p:sldId id="525" r:id="rId29"/>
    <p:sldId id="547" r:id="rId30"/>
    <p:sldId id="548" r:id="rId31"/>
    <p:sldId id="549" r:id="rId32"/>
    <p:sldId id="528" r:id="rId33"/>
    <p:sldId id="541" r:id="rId34"/>
    <p:sldId id="552" r:id="rId35"/>
    <p:sldId id="531" r:id="rId36"/>
    <p:sldId id="535" r:id="rId37"/>
    <p:sldId id="540" r:id="rId38"/>
    <p:sldId id="564" r:id="rId39"/>
    <p:sldId id="567" r:id="rId40"/>
    <p:sldId id="566" r:id="rId41"/>
    <p:sldId id="568" r:id="rId42"/>
    <p:sldId id="483" r:id="rId43"/>
    <p:sldId id="546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obota" initials="D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68"/>
    <a:srgbClr val="FFFF25"/>
    <a:srgbClr val="0075BA"/>
    <a:srgbClr val="663300"/>
    <a:srgbClr val="9CC9C4"/>
    <a:srgbClr val="008B7F"/>
    <a:srgbClr val="FFFFD9"/>
    <a:srgbClr val="EE96D7"/>
    <a:srgbClr val="D2A3E5"/>
    <a:srgbClr val="5F227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888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60" d="100"/>
          <a:sy n="60" d="100"/>
        </p:scale>
        <p:origin x="-1104" y="-78"/>
      </p:cViewPr>
      <p:guideLst>
        <p:guide orient="horz" pos="2927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02829" cy="45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1" tIns="45456" rIns="90911" bIns="45456" numCol="1" anchor="t" anchorCtr="0" compatLnSpc="1">
            <a:prstTxWarp prst="textNoShape">
              <a:avLst/>
            </a:prstTxWarp>
          </a:bodyPr>
          <a:lstStyle>
            <a:lvl1pPr defTabSz="9094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474" y="2"/>
            <a:ext cx="3002828" cy="45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1" tIns="45456" rIns="90911" bIns="45456" numCol="1" anchor="t" anchorCtr="0" compatLnSpc="1">
            <a:prstTxWarp prst="textNoShape">
              <a:avLst/>
            </a:prstTxWarp>
          </a:bodyPr>
          <a:lstStyle>
            <a:lvl1pPr algn="r" defTabSz="9094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51114"/>
            <a:ext cx="3002829" cy="45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1" tIns="45456" rIns="90911" bIns="45456" numCol="1" anchor="b" anchorCtr="0" compatLnSpc="1">
            <a:prstTxWarp prst="textNoShape">
              <a:avLst/>
            </a:prstTxWarp>
          </a:bodyPr>
          <a:lstStyle>
            <a:lvl1pPr defTabSz="9094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474" y="8851114"/>
            <a:ext cx="3002828" cy="45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1" tIns="45456" rIns="90911" bIns="45456" numCol="1" anchor="b" anchorCtr="0" compatLnSpc="1">
            <a:prstTxWarp prst="textNoShape">
              <a:avLst/>
            </a:prstTxWarp>
          </a:bodyPr>
          <a:lstStyle>
            <a:lvl1pPr algn="r" defTabSz="909463">
              <a:defRPr sz="1200"/>
            </a:lvl1pPr>
          </a:lstStyle>
          <a:p>
            <a:pPr>
              <a:defRPr/>
            </a:pPr>
            <a:fld id="{4D50CAB0-E140-4BE7-BED2-0E8CF716A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18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2119" cy="46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38" rIns="92077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5" y="1"/>
            <a:ext cx="2982119" cy="46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38" rIns="92077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6" y="4388586"/>
            <a:ext cx="5046663" cy="423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38" rIns="92077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54328"/>
            <a:ext cx="2982119" cy="46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38" rIns="92077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5" y="8854328"/>
            <a:ext cx="2982119" cy="46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7" tIns="46038" rIns="92077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E23EEF-F152-49E1-BCA9-CBBB775F16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124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</a:t>
            </a:r>
            <a:r>
              <a:rPr lang="en-US" baseline="0" dirty="0" smtClean="0"/>
              <a:t> there we see the notes?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62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X</a:t>
            </a:r>
            <a:r>
              <a:rPr lang="el-GR" dirty="0" smtClean="0"/>
              <a:t>β</a:t>
            </a:r>
            <a:r>
              <a:rPr lang="en-US" dirty="0" smtClean="0"/>
              <a:t> + Z + ɛ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Y is FSS, </a:t>
            </a:r>
          </a:p>
          <a:p>
            <a:pPr lvl="1"/>
            <a:r>
              <a:rPr lang="en-US" dirty="0" smtClean="0"/>
              <a:t>X are the watershed characteristics, 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are the coefficients of the watershed characteristics,</a:t>
            </a:r>
          </a:p>
          <a:p>
            <a:pPr lvl="1"/>
            <a:r>
              <a:rPr lang="en-US" dirty="0" smtClean="0"/>
              <a:t>Z is the spatial autocorrelation and </a:t>
            </a:r>
          </a:p>
          <a:p>
            <a:pPr lvl="1"/>
            <a:r>
              <a:rPr lang="en-US" dirty="0" smtClean="0"/>
              <a:t>ɛ is the unknown random component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X</a:t>
            </a:r>
            <a:r>
              <a:rPr lang="el-GR" dirty="0" smtClean="0"/>
              <a:t>β</a:t>
            </a:r>
            <a:r>
              <a:rPr lang="en-US" dirty="0" smtClean="0"/>
              <a:t> + Z + ɛ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Y is FSS, </a:t>
            </a:r>
          </a:p>
          <a:p>
            <a:pPr lvl="1"/>
            <a:r>
              <a:rPr lang="en-US" dirty="0" smtClean="0"/>
              <a:t>X are the watershed characteristics, 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are the coefficients of the watershed characteristics,</a:t>
            </a:r>
          </a:p>
          <a:p>
            <a:pPr lvl="1"/>
            <a:r>
              <a:rPr lang="en-US" dirty="0" smtClean="0"/>
              <a:t>Z is the spatial autocorrelation and </a:t>
            </a:r>
          </a:p>
          <a:p>
            <a:pPr lvl="1"/>
            <a:r>
              <a:rPr lang="en-US" dirty="0" smtClean="0"/>
              <a:t>ɛ is the unknown random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X</a:t>
            </a:r>
            <a:r>
              <a:rPr lang="el-GR" dirty="0" smtClean="0"/>
              <a:t>β</a:t>
            </a:r>
            <a:r>
              <a:rPr lang="en-US" dirty="0" smtClean="0"/>
              <a:t> + Z + ɛ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Y is FSS, </a:t>
            </a:r>
          </a:p>
          <a:p>
            <a:pPr lvl="1"/>
            <a:r>
              <a:rPr lang="en-US" dirty="0" smtClean="0"/>
              <a:t>X are the watershed characteristics, 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are the coefficients of the watershed characteristics,</a:t>
            </a:r>
          </a:p>
          <a:p>
            <a:pPr lvl="1"/>
            <a:r>
              <a:rPr lang="en-US" dirty="0" smtClean="0"/>
              <a:t>Z is the spatial autocorrelation and </a:t>
            </a:r>
          </a:p>
          <a:p>
            <a:pPr lvl="1"/>
            <a:r>
              <a:rPr lang="en-US" dirty="0" smtClean="0"/>
              <a:t>ɛ is the unknown random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X</a:t>
            </a:r>
            <a:r>
              <a:rPr lang="el-GR" dirty="0" smtClean="0"/>
              <a:t>β</a:t>
            </a:r>
            <a:r>
              <a:rPr lang="en-US" dirty="0" smtClean="0"/>
              <a:t> + Z + ɛ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Y is FSS, </a:t>
            </a:r>
          </a:p>
          <a:p>
            <a:pPr lvl="1"/>
            <a:r>
              <a:rPr lang="en-US" dirty="0" smtClean="0"/>
              <a:t>X are the watershed characteristics, 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are the coefficients of the watershed characteristics,</a:t>
            </a:r>
          </a:p>
          <a:p>
            <a:pPr lvl="1"/>
            <a:r>
              <a:rPr lang="en-US" dirty="0" smtClean="0"/>
              <a:t>Z is the spatial autocorrelation and </a:t>
            </a:r>
          </a:p>
          <a:p>
            <a:pPr lvl="1"/>
            <a:r>
              <a:rPr lang="en-US" dirty="0" smtClean="0"/>
              <a:t>ɛ is the unknown random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Likelihood Ratio test: Compare to Null model</a:t>
            </a:r>
          </a:p>
          <a:p>
            <a:pPr lvl="2"/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test statistic =164.4 </a:t>
            </a:r>
          </a:p>
          <a:p>
            <a:pPr lvl="2"/>
            <a:r>
              <a:rPr lang="en-US" dirty="0" smtClean="0"/>
              <a:t>p-value &lt;0.001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Likelihood Ratio test: Compare to Null model</a:t>
            </a:r>
          </a:p>
          <a:p>
            <a:pPr lvl="2"/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test statistic =164.4 </a:t>
            </a:r>
          </a:p>
          <a:p>
            <a:pPr lvl="2"/>
            <a:r>
              <a:rPr lang="en-US" dirty="0" smtClean="0"/>
              <a:t>p-value &lt;0.001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X</a:t>
            </a:r>
            <a:r>
              <a:rPr lang="el-GR" dirty="0" smtClean="0"/>
              <a:t>β</a:t>
            </a:r>
            <a:r>
              <a:rPr lang="en-US" dirty="0" smtClean="0"/>
              <a:t> + Z + ɛ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Y is FSS, </a:t>
            </a:r>
          </a:p>
          <a:p>
            <a:pPr lvl="1"/>
            <a:r>
              <a:rPr lang="en-US" dirty="0" smtClean="0"/>
              <a:t>X are the watershed characteristics, 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are the coefficients of the watershed characteristics,</a:t>
            </a:r>
          </a:p>
          <a:p>
            <a:pPr lvl="1"/>
            <a:r>
              <a:rPr lang="en-US" dirty="0" smtClean="0"/>
              <a:t>Z is the spatial autocorrelation and </a:t>
            </a:r>
          </a:p>
          <a:p>
            <a:pPr lvl="1"/>
            <a:r>
              <a:rPr lang="en-US" dirty="0" smtClean="0"/>
              <a:t>ɛ is the unknown random component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Parameters in Ecological function approach model:</a:t>
            </a:r>
          </a:p>
          <a:p>
            <a:pPr lvl="3"/>
            <a:r>
              <a:rPr lang="en-US" sz="1600" dirty="0" smtClean="0"/>
              <a:t>All but DAPOPRCA_2010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Parameters in Ecological function approach model:</a:t>
            </a:r>
          </a:p>
          <a:p>
            <a:pPr lvl="3"/>
            <a:r>
              <a:rPr lang="en-US" sz="1600" dirty="0" smtClean="0"/>
              <a:t>All but DAPOPRCA_2010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23EEF-F152-49E1-BCA9-CBBB775F16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914400"/>
            <a:ext cx="17526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914400"/>
            <a:ext cx="51054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14400"/>
            <a:ext cx="693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2600" y="2362200"/>
            <a:ext cx="34290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2362200"/>
            <a:ext cx="34290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14400"/>
            <a:ext cx="693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752600" y="2362200"/>
            <a:ext cx="7010400" cy="3352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14400"/>
            <a:ext cx="693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2600" y="2362200"/>
            <a:ext cx="34290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0" y="2362200"/>
            <a:ext cx="34290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4000" y="4114800"/>
            <a:ext cx="34290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362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2362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8534400" cy="304800"/>
          </a:xfrm>
          <a:prstGeom prst="rect">
            <a:avLst/>
          </a:prstGeom>
          <a:solidFill>
            <a:srgbClr val="008B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5124" name="Picture 19" descr="rgbrg"/>
          <p:cNvPicPr>
            <a:picLocks noChangeAspect="1" noChangeArrowheads="1"/>
          </p:cNvPicPr>
          <p:nvPr/>
        </p:nvPicPr>
        <p:blipFill>
          <a:blip r:embed="rId16" cstate="print"/>
          <a:srcRect r="5882" b="35484"/>
          <a:stretch>
            <a:fillRect/>
          </a:stretch>
        </p:blipFill>
        <p:spPr bwMode="auto">
          <a:xfrm>
            <a:off x="8686800" y="6324600"/>
            <a:ext cx="304800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905000" y="76200"/>
            <a:ext cx="563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View “Slide</a:t>
            </a:r>
            <a:r>
              <a:rPr lang="en-US" sz="2400" baseline="0" dirty="0" smtClean="0">
                <a:solidFill>
                  <a:schemeClr val="bg1"/>
                </a:solidFill>
              </a:rPr>
              <a:t> Master” To Change Heading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fld id="{A898F909-0D92-4B50-A090-EB2CB5BB98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fs.fed.us/rm/boise/AWAE/projects/NorWeS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69484"/>
            <a:ext cx="8001000" cy="584775"/>
          </a:xfrm>
          <a:solidFill>
            <a:srgbClr val="008B7F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Mid-Coast Sediment TMDL</a:t>
            </a:r>
            <a:endParaRPr lang="en-US" sz="3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159752" cy="3429000"/>
          </a:xfrm>
        </p:spPr>
        <p:txBody>
          <a:bodyPr wrap="none"/>
          <a:lstStyle/>
          <a:p>
            <a:pPr algn="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Sediment</a:t>
            </a:r>
          </a:p>
          <a:p>
            <a:pPr algn="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Technical Working Group</a:t>
            </a:r>
          </a:p>
          <a:p>
            <a:pPr algn="r"/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Wednesday, January 14, 2015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Newport, Oregon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Peter Bryant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Oregon Department of Environmental Quality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763"/>
            <a:ext cx="8349916" cy="25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smtClean="0">
                <a:latin typeface="Arial" pitchFamily="34" charset="0"/>
                <a:cs typeface="Arial" pitchFamily="34" charset="0"/>
              </a:rPr>
              <a:t>    Peter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Bryant  |   Oregon Department of Environmental Quality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 characteristic selection: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smtClean="0"/>
              <a:t>Evaluate </a:t>
            </a:r>
            <a:r>
              <a:rPr lang="en-US" dirty="0"/>
              <a:t>correlations within </a:t>
            </a:r>
            <a:r>
              <a:rPr lang="en-US" dirty="0" smtClean="0"/>
              <a:t>conceptual groups characteristics and removed characteristics that described the same concept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4599" b="4962"/>
          <a:stretch>
            <a:fillRect/>
          </a:stretch>
        </p:blipFill>
        <p:spPr bwMode="auto">
          <a:xfrm>
            <a:off x="1371600" y="2209800"/>
            <a:ext cx="6172200" cy="423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arImpALL_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371600"/>
            <a:ext cx="5181600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 characteristic selection: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Advance 14 characteristics to next step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Analysis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Relationships among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Select regression method, formulate potential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and Interpretation of results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Objective: 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Identify the quantitative relationship between watershed characteristics and macroinvertebrate response to fine sediment to evaluate management actions that will achieve target levels set to meet water quality criteria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Use this tool to identify pollutant sources and assign load allocations to their sources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Method to achieve objective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Mixed Effects Model </a:t>
            </a:r>
          </a:p>
          <a:p>
            <a:pPr>
              <a:buNone/>
            </a:pPr>
            <a:r>
              <a:rPr lang="en-US" dirty="0" smtClean="0"/>
              <a:t>– Spatial Statistical Model on Stream Networks: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 general linear model that expands geostatistical methods to stream systems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36" y="304800"/>
            <a:ext cx="8382000" cy="838200"/>
          </a:xfrm>
        </p:spPr>
        <p:txBody>
          <a:bodyPr/>
          <a:lstStyle/>
          <a:p>
            <a:r>
              <a:rPr lang="en-US" sz="2000" dirty="0" smtClean="0"/>
              <a:t>Spatial Statistical Model on Stream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1873384" cy="244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9936" y="9144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Frieden</a:t>
            </a:r>
            <a:r>
              <a:rPr lang="en-US" kern="0" dirty="0" smtClean="0"/>
              <a:t> et al (2014) for macroinvertebrate indices</a:t>
            </a:r>
          </a:p>
          <a:p>
            <a:endParaRPr lang="en-US" kern="0" dirty="0" smtClean="0"/>
          </a:p>
          <a:p>
            <a:r>
              <a:rPr lang="en-US" kern="0" dirty="0" smtClean="0"/>
              <a:t>United States Forest Service </a:t>
            </a:r>
            <a:r>
              <a:rPr lang="en-US" kern="0" dirty="0" err="1" smtClean="0"/>
              <a:t>NorWeST</a:t>
            </a:r>
            <a:r>
              <a:rPr lang="en-US" kern="0" dirty="0" smtClean="0"/>
              <a:t> Stream Temperature</a:t>
            </a:r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Ver Hoef and Peterson (2010) for Water Chemistry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62" y="5334000"/>
            <a:ext cx="892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+mj-lt"/>
              </a:rPr>
              <a:t>Frieden</a:t>
            </a:r>
            <a:r>
              <a:rPr lang="en-US" sz="900" dirty="0" smtClean="0">
                <a:latin typeface="+mj-lt"/>
              </a:rPr>
              <a:t> J.C., Peterson E.E., Webb J.A., and Negus P.M.  2014. Improving the predictive power of spatial statistical models of stream </a:t>
            </a:r>
            <a:r>
              <a:rPr lang="en-US" sz="900" dirty="0" err="1" smtClean="0">
                <a:latin typeface="+mj-lt"/>
              </a:rPr>
              <a:t>macroinvertebrates</a:t>
            </a:r>
            <a:r>
              <a:rPr lang="en-US" sz="900" dirty="0" smtClean="0">
                <a:latin typeface="+mj-lt"/>
              </a:rPr>
              <a:t> using weighted </a:t>
            </a:r>
            <a:r>
              <a:rPr lang="en-US" sz="900" dirty="0" err="1" smtClean="0">
                <a:latin typeface="+mj-lt"/>
              </a:rPr>
              <a:t>autocovariance</a:t>
            </a:r>
            <a:r>
              <a:rPr lang="en-US" sz="900" dirty="0" smtClean="0">
                <a:latin typeface="+mj-lt"/>
              </a:rPr>
              <a:t> functions. Environmental </a:t>
            </a:r>
            <a:r>
              <a:rPr lang="en-US" sz="900" dirty="0" err="1" smtClean="0">
                <a:latin typeface="+mj-lt"/>
              </a:rPr>
              <a:t>Modelling</a:t>
            </a:r>
            <a:r>
              <a:rPr lang="en-US" sz="900" dirty="0" smtClean="0">
                <a:latin typeface="+mj-lt"/>
              </a:rPr>
              <a:t> &amp; Software, 60: 320-330.</a:t>
            </a:r>
          </a:p>
          <a:p>
            <a:endParaRPr lang="en-US" sz="900" dirty="0" smtClean="0">
              <a:latin typeface="+mj-lt"/>
            </a:endParaRPr>
          </a:p>
          <a:p>
            <a:r>
              <a:rPr lang="en-US" sz="900" dirty="0" err="1" smtClean="0">
                <a:latin typeface="+mj-lt"/>
              </a:rPr>
              <a:t>Isaak</a:t>
            </a:r>
            <a:r>
              <a:rPr lang="en-US" sz="900" dirty="0">
                <a:latin typeface="+mj-lt"/>
              </a:rPr>
              <a:t>, D.J</a:t>
            </a:r>
            <a:r>
              <a:rPr lang="en-US" sz="900" dirty="0" smtClean="0">
                <a:latin typeface="+mj-lt"/>
              </a:rPr>
              <a:t>., et al. </a:t>
            </a:r>
            <a:r>
              <a:rPr lang="en-US" sz="900" dirty="0">
                <a:latin typeface="+mj-lt"/>
              </a:rPr>
              <a:t>2011. </a:t>
            </a:r>
            <a:r>
              <a:rPr lang="en-US" sz="900" dirty="0" err="1">
                <a:latin typeface="+mj-lt"/>
              </a:rPr>
              <a:t>NorWeST</a:t>
            </a:r>
            <a:r>
              <a:rPr lang="en-US" sz="900" dirty="0">
                <a:latin typeface="+mj-lt"/>
              </a:rPr>
              <a:t>: An interagency stream temperature database and model for the Northwest United States. U.S. Fish and </a:t>
            </a:r>
            <a:endParaRPr lang="en-US" sz="900" dirty="0" smtClean="0">
              <a:latin typeface="+mj-lt"/>
            </a:endParaRPr>
          </a:p>
          <a:p>
            <a:r>
              <a:rPr lang="en-US" sz="900" dirty="0">
                <a:latin typeface="+mj-lt"/>
              </a:rPr>
              <a:t> </a:t>
            </a:r>
            <a:r>
              <a:rPr lang="en-US" sz="900" dirty="0" smtClean="0">
                <a:latin typeface="+mj-lt"/>
              </a:rPr>
              <a:t> Wildlife </a:t>
            </a:r>
            <a:r>
              <a:rPr lang="en-US" sz="900" dirty="0">
                <a:latin typeface="+mj-lt"/>
              </a:rPr>
              <a:t>Service, Great Northern Landscape Conservation Cooperative Grant. Project website: </a:t>
            </a:r>
            <a:r>
              <a:rPr lang="en-US" sz="900" dirty="0" smtClean="0">
                <a:latin typeface="+mj-lt"/>
                <a:hlinkClick r:id="rId4"/>
              </a:rPr>
              <a:t>www.fs.fed.us/rm/boise/AWAE/projects/NorWeST.html</a:t>
            </a:r>
            <a:endParaRPr lang="en-US" sz="900" dirty="0" smtClean="0">
              <a:latin typeface="+mj-lt"/>
            </a:endParaRPr>
          </a:p>
          <a:p>
            <a:endParaRPr lang="en-US" sz="900" dirty="0">
              <a:latin typeface="+mj-lt"/>
            </a:endParaRPr>
          </a:p>
          <a:p>
            <a:r>
              <a:rPr lang="en-US" sz="900" dirty="0" err="1">
                <a:latin typeface="+mj-lt"/>
              </a:rPr>
              <a:t>Ver</a:t>
            </a:r>
            <a:r>
              <a:rPr lang="en-US" sz="900" dirty="0">
                <a:latin typeface="+mj-lt"/>
              </a:rPr>
              <a:t> </a:t>
            </a:r>
            <a:r>
              <a:rPr lang="en-US" sz="900" dirty="0" err="1">
                <a:latin typeface="+mj-lt"/>
              </a:rPr>
              <a:t>Hoef</a:t>
            </a:r>
            <a:r>
              <a:rPr lang="en-US" sz="900" dirty="0">
                <a:latin typeface="+mj-lt"/>
              </a:rPr>
              <a:t>, J. M., and E. E. Peterson. 2010. A moving average approach for spatial statistical models of stream networks. Journal of the American Statistical Association.  </a:t>
            </a:r>
            <a:r>
              <a:rPr lang="en-US" sz="900" dirty="0" smtClean="0">
                <a:latin typeface="+mj-lt"/>
              </a:rPr>
              <a:t>   </a:t>
            </a:r>
          </a:p>
          <a:p>
            <a:r>
              <a:rPr lang="en-US" sz="900" dirty="0">
                <a:latin typeface="+mj-lt"/>
              </a:rPr>
              <a:t> </a:t>
            </a:r>
            <a:r>
              <a:rPr lang="en-US" sz="900" dirty="0" smtClean="0">
                <a:latin typeface="+mj-lt"/>
              </a:rPr>
              <a:t> 105:6–18.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2674727" cy="15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47536" y="0"/>
            <a:ext cx="8382000" cy="54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3. Select regression method and formulate models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857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Our data for general linear modeling:</a:t>
            </a:r>
          </a:p>
          <a:p>
            <a:r>
              <a:rPr lang="en-US" dirty="0" smtClean="0"/>
              <a:t>Response variable: </a:t>
            </a:r>
          </a:p>
          <a:p>
            <a:pPr lvl="1"/>
            <a:r>
              <a:rPr lang="en-US" dirty="0" smtClean="0"/>
              <a:t>Fine Sediment Score (FSS)</a:t>
            </a:r>
          </a:p>
          <a:p>
            <a:endParaRPr lang="en-US" dirty="0" smtClean="0"/>
          </a:p>
          <a:p>
            <a:r>
              <a:rPr lang="en-US" dirty="0" smtClean="0"/>
              <a:t>Explanatory variables:</a:t>
            </a:r>
          </a:p>
          <a:p>
            <a:pPr lvl="1"/>
            <a:r>
              <a:rPr lang="en-US" dirty="0" smtClean="0"/>
              <a:t>Subset of 14 variables from Random Forest method</a:t>
            </a:r>
          </a:p>
          <a:p>
            <a:pPr lvl="2"/>
            <a:r>
              <a:rPr lang="en-US" sz="1200" dirty="0" smtClean="0"/>
              <a:t>Note: Previously referred to as watershed characteristics. In this context we refer to them as variables. They are equivalent terms.</a:t>
            </a:r>
          </a:p>
          <a:p>
            <a:pPr lvl="2"/>
            <a:endParaRPr lang="en-US" sz="1200" dirty="0" smtClean="0"/>
          </a:p>
          <a:p>
            <a:r>
              <a:rPr lang="en-US" dirty="0" smtClean="0"/>
              <a:t>783 observations at 564 stations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u="sng" dirty="0" smtClean="0"/>
              <a:t>Our data for geostatistical modeling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Calculated spatial autocorrelation between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What is spatial autocorrelation?</a:t>
            </a:r>
          </a:p>
          <a:p>
            <a:r>
              <a:rPr lang="en-US" dirty="0" smtClean="0"/>
              <a:t>	How similar we would expect the FSS to be at two stations just because they are close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981200" y="2819400"/>
            <a:ext cx="4724400" cy="2362200"/>
            <a:chOff x="1981200" y="2819400"/>
            <a:chExt cx="4724400" cy="2362200"/>
          </a:xfrm>
        </p:grpSpPr>
        <p:sp>
          <p:nvSpPr>
            <p:cNvPr id="39" name="Oval 38"/>
            <p:cNvSpPr/>
            <p:nvPr/>
          </p:nvSpPr>
          <p:spPr bwMode="auto">
            <a:xfrm>
              <a:off x="6172200" y="44196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4</a:t>
              </a:r>
              <a:endParaRPr lang="en-US" b="1" dirty="0"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133600" y="46482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3</a:t>
              </a:r>
              <a:endParaRPr lang="en-US" b="1" dirty="0"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90800" y="32766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2</a:t>
              </a:r>
              <a:endParaRPr lang="en-US" b="1" dirty="0"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981200" y="28194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1</a:t>
              </a:r>
              <a:endParaRPr lang="en-US" b="1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52" idx="5"/>
            <a:endCxn id="51" idx="2"/>
          </p:cNvCxnSpPr>
          <p:nvPr/>
        </p:nvCxnSpPr>
        <p:spPr bwMode="auto">
          <a:xfrm>
            <a:off x="2436485" y="3274685"/>
            <a:ext cx="154315" cy="2686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2" idx="4"/>
            <a:endCxn id="50" idx="0"/>
          </p:cNvCxnSpPr>
          <p:nvPr/>
        </p:nvCxnSpPr>
        <p:spPr bwMode="auto">
          <a:xfrm>
            <a:off x="2247900" y="3352800"/>
            <a:ext cx="152400" cy="1295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2" idx="7"/>
            <a:endCxn id="39" idx="1"/>
          </p:cNvCxnSpPr>
          <p:nvPr/>
        </p:nvCxnSpPr>
        <p:spPr bwMode="auto">
          <a:xfrm>
            <a:off x="2436485" y="2897515"/>
            <a:ext cx="381383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Estimate the relationship using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utoCorFunPlots.png"/>
          <p:cNvPicPr/>
          <p:nvPr/>
        </p:nvPicPr>
        <p:blipFill>
          <a:blip r:embed="rId3" cstate="print"/>
          <a:srcRect l="48718" t="49573"/>
          <a:stretch>
            <a:fillRect/>
          </a:stretch>
        </p:blipFill>
        <p:spPr>
          <a:xfrm>
            <a:off x="1066800" y="1981200"/>
            <a:ext cx="6096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Estimate the relationship using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133600" y="3429000"/>
            <a:ext cx="4628444" cy="3124200"/>
            <a:chOff x="1066800" y="1981200"/>
            <a:chExt cx="6096000" cy="4114800"/>
          </a:xfrm>
        </p:grpSpPr>
        <p:pic>
          <p:nvPicPr>
            <p:cNvPr id="9" name="Picture 8" descr="AutoCorFunPlots.png"/>
            <p:cNvPicPr/>
            <p:nvPr/>
          </p:nvPicPr>
          <p:blipFill>
            <a:blip r:embed="rId3" cstate="print"/>
            <a:srcRect l="48718" t="49573"/>
            <a:stretch>
              <a:fillRect/>
            </a:stretch>
          </p:blipFill>
          <p:spPr>
            <a:xfrm>
              <a:off x="1066800" y="1981200"/>
              <a:ext cx="6096000" cy="41148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 bwMode="auto">
            <a:xfrm>
              <a:off x="2133600" y="28194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1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438400" y="33528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2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352800" y="41910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3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334000" y="44958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4</a:t>
              </a:r>
              <a:endParaRPr lang="en-US" b="1" dirty="0">
                <a:latin typeface="+mn-lt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438400" y="1752600"/>
            <a:ext cx="3352800" cy="1676400"/>
            <a:chOff x="1981200" y="2819400"/>
            <a:chExt cx="4724400" cy="2362200"/>
          </a:xfrm>
        </p:grpSpPr>
        <p:sp>
          <p:nvSpPr>
            <p:cNvPr id="16" name="Oval 15"/>
            <p:cNvSpPr/>
            <p:nvPr/>
          </p:nvSpPr>
          <p:spPr bwMode="auto">
            <a:xfrm>
              <a:off x="6172200" y="44196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4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33600" y="46482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3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590800" y="32766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2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2819400"/>
              <a:ext cx="533400" cy="5334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1</a:t>
              </a:r>
              <a:endParaRPr lang="en-US" b="1" dirty="0">
                <a:latin typeface="+mn-lt"/>
              </a:endParaRPr>
            </a:p>
          </p:txBody>
        </p:sp>
      </p:grpSp>
      <p:cxnSp>
        <p:nvCxnSpPr>
          <p:cNvPr id="21" name="Straight Arrow Connector 20"/>
          <p:cNvCxnSpPr>
            <a:stCxn id="19" idx="5"/>
            <a:endCxn id="18" idx="1"/>
          </p:cNvCxnSpPr>
          <p:nvPr/>
        </p:nvCxnSpPr>
        <p:spPr bwMode="auto">
          <a:xfrm>
            <a:off x="2761506" y="2075706"/>
            <a:ext cx="164949" cy="56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9" idx="3"/>
            <a:endCxn id="17" idx="0"/>
          </p:cNvCxnSpPr>
          <p:nvPr/>
        </p:nvCxnSpPr>
        <p:spPr bwMode="auto">
          <a:xfrm>
            <a:off x="2493836" y="2075706"/>
            <a:ext cx="241990" cy="974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9" idx="7"/>
            <a:endCxn id="16" idx="1"/>
          </p:cNvCxnSpPr>
          <p:nvPr/>
        </p:nvCxnSpPr>
        <p:spPr bwMode="auto">
          <a:xfrm>
            <a:off x="2761506" y="1808036"/>
            <a:ext cx="2706588" cy="1135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2743200" cy="4953000"/>
          </a:xfrm>
        </p:spPr>
        <p:txBody>
          <a:bodyPr/>
          <a:lstStyle/>
          <a:p>
            <a:r>
              <a:rPr lang="en-US" dirty="0" smtClean="0"/>
              <a:t>Sediment </a:t>
            </a:r>
            <a:br>
              <a:rPr lang="en-US" dirty="0" smtClean="0"/>
            </a:br>
            <a:r>
              <a:rPr lang="en-US" dirty="0" smtClean="0"/>
              <a:t>TMDL </a:t>
            </a:r>
            <a:br>
              <a:rPr lang="en-US" dirty="0" smtClean="0"/>
            </a:br>
            <a:r>
              <a:rPr lang="en-US" dirty="0" smtClean="0"/>
              <a:t>Process – </a:t>
            </a:r>
            <a:br>
              <a:rPr lang="en-US" dirty="0" smtClean="0"/>
            </a:br>
            <a:r>
              <a:rPr lang="en-US" dirty="0" smtClean="0"/>
              <a:t>Where we are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"/>
            <a:ext cx="5257800" cy="650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743200" y="28194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5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Apply the function in 3 contexts for stream networks and combine with within site variability</a:t>
            </a:r>
          </a:p>
          <a:p>
            <a:pPr lvl="1"/>
            <a:r>
              <a:rPr lang="en-US" b="1" dirty="0" smtClean="0"/>
              <a:t>Tail down</a:t>
            </a:r>
          </a:p>
          <a:p>
            <a:pPr lvl="1"/>
            <a:r>
              <a:rPr lang="en-US" dirty="0" smtClean="0"/>
              <a:t>Tail up</a:t>
            </a:r>
          </a:p>
          <a:p>
            <a:pPr lvl="1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695700" y="50292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95700" y="34290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1</a:t>
            </a:r>
            <a:endParaRPr lang="en-US" b="1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886200" y="2438400"/>
            <a:ext cx="36258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4"/>
            <a:endCxn id="18" idx="0"/>
          </p:cNvCxnSpPr>
          <p:nvPr/>
        </p:nvCxnSpPr>
        <p:spPr bwMode="auto">
          <a:xfrm>
            <a:off x="3884971" y="3807542"/>
            <a:ext cx="0" cy="1221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5" name="Picture 34" descr="AutoCorFunPlots.png"/>
          <p:cNvPicPr/>
          <p:nvPr/>
        </p:nvPicPr>
        <p:blipFill>
          <a:blip r:embed="rId3" cstate="print"/>
          <a:srcRect l="57692" t="61713" r="5128" b="13074"/>
          <a:stretch>
            <a:fillRect/>
          </a:stretch>
        </p:blipFill>
        <p:spPr>
          <a:xfrm rot="16200000" flipH="1">
            <a:off x="1483893" y="4307311"/>
            <a:ext cx="2971798" cy="1215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Apply the function in 3 contexts for stream networks and combine with within site variability</a:t>
            </a:r>
          </a:p>
          <a:p>
            <a:pPr lvl="1"/>
            <a:r>
              <a:rPr lang="en-US" dirty="0" smtClean="0"/>
              <a:t>Tail down</a:t>
            </a:r>
          </a:p>
          <a:p>
            <a:pPr lvl="1"/>
            <a:r>
              <a:rPr lang="en-US" b="1" dirty="0" smtClean="0"/>
              <a:t>Tail up</a:t>
            </a:r>
            <a:endParaRPr lang="en-US" dirty="0" smtClean="0"/>
          </a:p>
          <a:p>
            <a:pPr lvl="1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695700" y="50292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95700" y="34290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1</a:t>
            </a:r>
            <a:endParaRPr lang="en-US" b="1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886200" y="2438400"/>
            <a:ext cx="36258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4"/>
            <a:endCxn id="18" idx="0"/>
          </p:cNvCxnSpPr>
          <p:nvPr/>
        </p:nvCxnSpPr>
        <p:spPr bwMode="auto">
          <a:xfrm>
            <a:off x="3884971" y="3807542"/>
            <a:ext cx="0" cy="1221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6" name="Picture 35" descr="AutoCorFunPlots.png"/>
          <p:cNvPicPr/>
          <p:nvPr/>
        </p:nvPicPr>
        <p:blipFill>
          <a:blip r:embed="rId3" cstate="print"/>
          <a:srcRect l="57692" t="61713" r="5128" b="13074"/>
          <a:stretch>
            <a:fillRect/>
          </a:stretch>
        </p:blipFill>
        <p:spPr>
          <a:xfrm rot="5400000" flipH="1">
            <a:off x="3882668" y="2441932"/>
            <a:ext cx="1607264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Apply the function in 3 contexts for stream networks and combine with within site variability</a:t>
            </a:r>
          </a:p>
          <a:p>
            <a:pPr lvl="1"/>
            <a:r>
              <a:rPr lang="en-US" dirty="0" smtClean="0"/>
              <a:t>Tail down</a:t>
            </a:r>
          </a:p>
          <a:p>
            <a:pPr lvl="1"/>
            <a:r>
              <a:rPr lang="en-US" dirty="0" smtClean="0"/>
              <a:t>Tail up</a:t>
            </a:r>
          </a:p>
          <a:p>
            <a:pPr lvl="1"/>
            <a:r>
              <a:rPr lang="en-US" b="1" dirty="0" smtClean="0"/>
              <a:t>Euclidean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695700" y="50292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95700" y="3429000"/>
            <a:ext cx="378542" cy="37854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latin typeface="+mn-lt"/>
              </a:rPr>
              <a:t>1</a:t>
            </a:r>
            <a:endParaRPr lang="en-US" b="1" dirty="0">
              <a:latin typeface="+mn-lt"/>
            </a:endParaRPr>
          </a:p>
        </p:txBody>
      </p:sp>
      <p:pic>
        <p:nvPicPr>
          <p:cNvPr id="11" name="Picture 10" descr="AutoCorFunPlots.png"/>
          <p:cNvPicPr/>
          <p:nvPr/>
        </p:nvPicPr>
        <p:blipFill>
          <a:blip r:embed="rId3" cstate="print"/>
          <a:srcRect l="57692" t="61713" r="5128" b="13074"/>
          <a:stretch>
            <a:fillRect/>
          </a:stretch>
        </p:blipFill>
        <p:spPr>
          <a:xfrm rot="16200000" flipH="1">
            <a:off x="1483893" y="4307311"/>
            <a:ext cx="2971798" cy="1215180"/>
          </a:xfrm>
          <a:prstGeom prst="rect">
            <a:avLst/>
          </a:prstGeom>
        </p:spPr>
      </p:pic>
      <p:cxnSp>
        <p:nvCxnSpPr>
          <p:cNvPr id="13" name="Straight Connector 12"/>
          <p:cNvCxnSpPr>
            <a:endCxn id="19" idx="0"/>
          </p:cNvCxnSpPr>
          <p:nvPr/>
        </p:nvCxnSpPr>
        <p:spPr bwMode="auto">
          <a:xfrm>
            <a:off x="3810000" y="2286000"/>
            <a:ext cx="74971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9" idx="4"/>
            <a:endCxn id="18" idx="0"/>
          </p:cNvCxnSpPr>
          <p:nvPr/>
        </p:nvCxnSpPr>
        <p:spPr bwMode="auto">
          <a:xfrm>
            <a:off x="3884971" y="3807542"/>
            <a:ext cx="0" cy="1221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Apply the function in 3 contexts for stream networks and combine with within site variability</a:t>
            </a:r>
          </a:p>
          <a:p>
            <a:pPr lvl="1"/>
            <a:r>
              <a:rPr lang="en-US" dirty="0" smtClean="0"/>
              <a:t>Tail up</a:t>
            </a:r>
          </a:p>
          <a:p>
            <a:pPr lvl="1"/>
            <a:r>
              <a:rPr lang="en-US" dirty="0" smtClean="0"/>
              <a:t>Tail down</a:t>
            </a:r>
          </a:p>
          <a:p>
            <a:pPr lvl="1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71800" y="2667000"/>
            <a:ext cx="3179636" cy="2283542"/>
            <a:chOff x="2438400" y="2286000"/>
            <a:chExt cx="3179636" cy="2283542"/>
          </a:xfrm>
        </p:grpSpPr>
        <p:sp>
          <p:nvSpPr>
            <p:cNvPr id="16" name="Oval 15"/>
            <p:cNvSpPr/>
            <p:nvPr/>
          </p:nvSpPr>
          <p:spPr bwMode="auto">
            <a:xfrm>
              <a:off x="4343400" y="32766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4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505200" y="41910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3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124200" y="31242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2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691581" y="2647335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1</a:t>
              </a:r>
              <a:endParaRPr lang="en-US" b="1" dirty="0">
                <a:latin typeface="+mn-lt"/>
              </a:endParaRPr>
            </a:p>
          </p:txBody>
        </p:sp>
        <p:cxnSp>
          <p:nvCxnSpPr>
            <p:cNvPr id="21" name="Straight Arrow Connector 20"/>
            <p:cNvCxnSpPr>
              <a:endCxn id="19" idx="1"/>
            </p:cNvCxnSpPr>
            <p:nvPr/>
          </p:nvCxnSpPr>
          <p:spPr bwMode="auto">
            <a:xfrm>
              <a:off x="2438400" y="2286000"/>
              <a:ext cx="308617" cy="41677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9" idx="5"/>
              <a:endCxn id="18" idx="1"/>
            </p:cNvCxnSpPr>
            <p:nvPr/>
          </p:nvCxnSpPr>
          <p:spPr bwMode="auto">
            <a:xfrm>
              <a:off x="3014687" y="2970441"/>
              <a:ext cx="164949" cy="2091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8" idx="4"/>
              <a:endCxn id="17" idx="1"/>
            </p:cNvCxnSpPr>
            <p:nvPr/>
          </p:nvCxnSpPr>
          <p:spPr bwMode="auto">
            <a:xfrm>
              <a:off x="3313471" y="3502742"/>
              <a:ext cx="247165" cy="7436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6" idx="2"/>
            </p:cNvCxnSpPr>
            <p:nvPr/>
          </p:nvCxnSpPr>
          <p:spPr bwMode="auto">
            <a:xfrm flipH="1">
              <a:off x="3429000" y="3465871"/>
              <a:ext cx="914400" cy="3441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endCxn id="16" idx="7"/>
            </p:cNvCxnSpPr>
            <p:nvPr/>
          </p:nvCxnSpPr>
          <p:spPr bwMode="auto">
            <a:xfrm flipH="1">
              <a:off x="4666506" y="2667000"/>
              <a:ext cx="951530" cy="6650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18" idx="7"/>
            </p:cNvCxnSpPr>
            <p:nvPr/>
          </p:nvCxnSpPr>
          <p:spPr bwMode="auto">
            <a:xfrm flipH="1">
              <a:off x="3447306" y="2286000"/>
              <a:ext cx="667494" cy="8936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How is it used?</a:t>
            </a:r>
          </a:p>
          <a:p>
            <a:r>
              <a:rPr lang="en-US" dirty="0" smtClean="0"/>
              <a:t>	Apply the function in 3 contexts for stream networks and combine with within site variability</a:t>
            </a:r>
          </a:p>
          <a:p>
            <a:pPr lvl="1"/>
            <a:r>
              <a:rPr lang="en-US" dirty="0" smtClean="0"/>
              <a:t>Tail up</a:t>
            </a:r>
          </a:p>
          <a:p>
            <a:pPr lvl="1"/>
            <a:r>
              <a:rPr lang="en-US" dirty="0" smtClean="0"/>
              <a:t>Tail down</a:t>
            </a:r>
          </a:p>
          <a:p>
            <a:pPr lvl="1"/>
            <a:r>
              <a:rPr lang="en-US" dirty="0" smtClean="0"/>
              <a:t>Euclidean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Select regression method and formulate models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971800" y="2667000"/>
            <a:ext cx="3179636" cy="2283542"/>
            <a:chOff x="2438400" y="2286000"/>
            <a:chExt cx="3179636" cy="2283542"/>
          </a:xfrm>
        </p:grpSpPr>
        <p:sp>
          <p:nvSpPr>
            <p:cNvPr id="16" name="Oval 15"/>
            <p:cNvSpPr/>
            <p:nvPr/>
          </p:nvSpPr>
          <p:spPr bwMode="auto">
            <a:xfrm>
              <a:off x="4343400" y="32766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4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505200" y="41910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3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124200" y="3124200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2</a:t>
              </a:r>
              <a:endParaRPr lang="en-US" b="1" dirty="0"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691581" y="2647335"/>
              <a:ext cx="378542" cy="37854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 smtClean="0">
                  <a:latin typeface="+mn-lt"/>
                </a:rPr>
                <a:t>1</a:t>
              </a:r>
              <a:endParaRPr lang="en-US" b="1" dirty="0">
                <a:latin typeface="+mn-lt"/>
              </a:endParaRPr>
            </a:p>
          </p:txBody>
        </p:sp>
        <p:cxnSp>
          <p:nvCxnSpPr>
            <p:cNvPr id="21" name="Straight Arrow Connector 20"/>
            <p:cNvCxnSpPr>
              <a:endCxn id="19" idx="1"/>
            </p:cNvCxnSpPr>
            <p:nvPr/>
          </p:nvCxnSpPr>
          <p:spPr bwMode="auto">
            <a:xfrm>
              <a:off x="2438400" y="2286000"/>
              <a:ext cx="308617" cy="41677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9" idx="5"/>
              <a:endCxn id="18" idx="1"/>
            </p:cNvCxnSpPr>
            <p:nvPr/>
          </p:nvCxnSpPr>
          <p:spPr bwMode="auto">
            <a:xfrm>
              <a:off x="3014687" y="2970441"/>
              <a:ext cx="164949" cy="2091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8" idx="4"/>
              <a:endCxn id="17" idx="1"/>
            </p:cNvCxnSpPr>
            <p:nvPr/>
          </p:nvCxnSpPr>
          <p:spPr bwMode="auto">
            <a:xfrm>
              <a:off x="3313471" y="3502742"/>
              <a:ext cx="247165" cy="7436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6" idx="2"/>
            </p:cNvCxnSpPr>
            <p:nvPr/>
          </p:nvCxnSpPr>
          <p:spPr bwMode="auto">
            <a:xfrm flipH="1">
              <a:off x="3429000" y="3465871"/>
              <a:ext cx="914400" cy="3441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endCxn id="16" idx="7"/>
            </p:cNvCxnSpPr>
            <p:nvPr/>
          </p:nvCxnSpPr>
          <p:spPr bwMode="auto">
            <a:xfrm flipH="1">
              <a:off x="4666506" y="2667000"/>
              <a:ext cx="951530" cy="6650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18" idx="7"/>
            </p:cNvCxnSpPr>
            <p:nvPr/>
          </p:nvCxnSpPr>
          <p:spPr bwMode="auto">
            <a:xfrm flipH="1">
              <a:off x="3447306" y="2286000"/>
              <a:ext cx="667494" cy="8936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0" name="Picture 19" descr="AutoCorFunPlots.png"/>
          <p:cNvPicPr/>
          <p:nvPr/>
        </p:nvPicPr>
        <p:blipFill>
          <a:blip r:embed="rId3" cstate="print"/>
          <a:srcRect l="57692" t="61713" r="5128" b="13074"/>
          <a:stretch>
            <a:fillRect/>
          </a:stretch>
        </p:blipFill>
        <p:spPr>
          <a:xfrm rot="14486910" flipH="1">
            <a:off x="1739183" y="4112202"/>
            <a:ext cx="2971798" cy="1215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3886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Bringing the general linear model piece and the geostatistical model pieces together:</a:t>
            </a:r>
          </a:p>
          <a:p>
            <a:endParaRPr lang="en-US" dirty="0" smtClean="0"/>
          </a:p>
          <a:p>
            <a:r>
              <a:rPr lang="en-US" dirty="0" smtClean="0"/>
              <a:t>We use the observations and the spatial relationships to estimate how each variable comes together to predict FSS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5240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implemented two approaches using the set of 14 variables identified using random forest: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200" kern="0" dirty="0" smtClean="0">
                <a:latin typeface="+mn-lt"/>
              </a:rPr>
              <a:t>Statistical properties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Ecological </a:t>
            </a:r>
            <a:r>
              <a:rPr lang="en-US" sz="2200" kern="0" dirty="0" smtClean="0">
                <a:latin typeface="+mn-lt"/>
              </a:rPr>
              <a:t>processes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3886200"/>
          </a:xfrm>
        </p:spPr>
        <p:txBody>
          <a:bodyPr/>
          <a:lstStyle/>
          <a:p>
            <a:pPr lvl="1">
              <a:buNone/>
            </a:pPr>
            <a:r>
              <a:rPr lang="en-US" u="sng" dirty="0" smtClean="0"/>
              <a:t>Statistical properties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Stepwise backward deletion method for variable selection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Start with all 14 variables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Remove variable with highest p-value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Re-run model until all variables had p-value &lt; 0.01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143000" y="48768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09600" y="3962400"/>
            <a:ext cx="6713706" cy="2551569"/>
            <a:chOff x="609600" y="3810000"/>
            <a:chExt cx="6713706" cy="2551569"/>
          </a:xfrm>
        </p:grpSpPr>
        <p:sp>
          <p:nvSpPr>
            <p:cNvPr id="5" name="TextBox 4"/>
            <p:cNvSpPr txBox="1"/>
            <p:nvPr/>
          </p:nvSpPr>
          <p:spPr>
            <a:xfrm>
              <a:off x="688147" y="4114800"/>
              <a:ext cx="31290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2</a:t>
              </a:r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dirty="0" smtClean="0"/>
                <a:t>5</a:t>
              </a:r>
            </a:p>
            <a:p>
              <a:r>
                <a:rPr lang="en-US" sz="1000" b="1" strike="sngStrike" dirty="0" smtClean="0"/>
                <a:t>6</a:t>
              </a:r>
            </a:p>
            <a:p>
              <a:r>
                <a:rPr lang="en-US" sz="1000" dirty="0" smtClean="0"/>
                <a:t>7</a:t>
              </a:r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</a:p>
            <a:p>
              <a:r>
                <a:rPr lang="en-US" sz="1000" dirty="0" smtClean="0"/>
                <a:t>11</a:t>
              </a:r>
            </a:p>
            <a:p>
              <a:r>
                <a:rPr lang="en-US" sz="1000" dirty="0" smtClean="0"/>
                <a:t>12</a:t>
              </a:r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0147" y="4114800"/>
              <a:ext cx="312906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2</a:t>
              </a:r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dirty="0" smtClean="0"/>
                <a:t>5</a:t>
              </a:r>
              <a:endParaRPr lang="en-US" sz="1000" b="1" strike="sngStrike" dirty="0" smtClean="0"/>
            </a:p>
            <a:p>
              <a:r>
                <a:rPr lang="en-US" sz="1000" dirty="0" smtClean="0"/>
                <a:t>7</a:t>
              </a:r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</a:p>
            <a:p>
              <a:r>
                <a:rPr lang="en-US" sz="1000" b="1" strike="sngStrike" dirty="0" smtClean="0"/>
                <a:t>11</a:t>
              </a:r>
            </a:p>
            <a:p>
              <a:r>
                <a:rPr lang="en-US" sz="1000" dirty="0" smtClean="0"/>
                <a:t>12</a:t>
              </a:r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9812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288347" y="4114800"/>
              <a:ext cx="31290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b="1" strike="sngStrike" dirty="0" smtClean="0"/>
                <a:t>2</a:t>
              </a:r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dirty="0" smtClean="0"/>
                <a:t>5</a:t>
              </a:r>
              <a:endParaRPr lang="en-US" sz="1000" b="1" strike="sngStrike" dirty="0" smtClean="0"/>
            </a:p>
            <a:p>
              <a:r>
                <a:rPr lang="en-US" sz="1000" dirty="0" smtClean="0"/>
                <a:t>7</a:t>
              </a:r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12</a:t>
              </a:r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7432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126547" y="4114800"/>
              <a:ext cx="312906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dirty="0" smtClean="0"/>
                <a:t>5</a:t>
              </a:r>
              <a:endParaRPr lang="en-US" sz="1000" b="1" strike="sngStrike" dirty="0" smtClean="0"/>
            </a:p>
            <a:p>
              <a:r>
                <a:rPr lang="en-US" sz="1000" b="1" strike="sngStrike" dirty="0" smtClean="0"/>
                <a:t>7</a:t>
              </a:r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12</a:t>
              </a:r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5052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888547" y="4114800"/>
              <a:ext cx="31290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dirty="0" smtClean="0"/>
                <a:t>5</a:t>
              </a:r>
              <a:endParaRPr lang="en-US" sz="1000" b="1" strike="sngStrike" dirty="0" smtClean="0"/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b="1" strike="sngStrike" dirty="0" smtClean="0"/>
                <a:t>12</a:t>
              </a:r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3434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724400" y="4114800"/>
              <a:ext cx="31290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</a:p>
            <a:p>
              <a:r>
                <a:rPr lang="en-US" sz="1000" b="1" strike="sngStrike" dirty="0" smtClean="0"/>
                <a:t>5</a:t>
              </a:r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dirty="0" smtClean="0"/>
                <a:t>14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51054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486400" y="4114800"/>
              <a:ext cx="3129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  <a:endParaRPr lang="en-US" sz="1000" b="1" strike="sngStrike" dirty="0" smtClean="0"/>
            </a:p>
            <a:p>
              <a:r>
                <a:rPr lang="en-US" sz="1000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13</a:t>
              </a:r>
            </a:p>
            <a:p>
              <a:r>
                <a:rPr lang="en-US" sz="1000" b="1" strike="sngStrike" dirty="0" smtClean="0"/>
                <a:t>14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58674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248400" y="4114800"/>
              <a:ext cx="31290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  <a:endParaRPr lang="en-US" sz="1000" b="1" strike="sngStrike" dirty="0" smtClean="0"/>
            </a:p>
            <a:p>
              <a:r>
                <a:rPr lang="en-US" sz="1000" b="1" strike="sngStrike" dirty="0" smtClean="0"/>
                <a:t>8</a:t>
              </a:r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6629400" y="47244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010400" y="4114800"/>
              <a:ext cx="3129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b="1" strike="sngStrike" dirty="0" smtClean="0"/>
            </a:p>
            <a:p>
              <a:r>
                <a:rPr lang="en-US" sz="1000" dirty="0" smtClean="0"/>
                <a:t>3</a:t>
              </a:r>
            </a:p>
            <a:p>
              <a:r>
                <a:rPr lang="en-US" sz="1000" dirty="0" smtClean="0"/>
                <a:t>4</a:t>
              </a:r>
              <a:endParaRPr lang="en-US" sz="1000" b="1" strike="sngStrike" dirty="0" smtClean="0"/>
            </a:p>
            <a:p>
              <a:r>
                <a:rPr lang="en-US" sz="1000" dirty="0" smtClean="0"/>
                <a:t>9</a:t>
              </a:r>
            </a:p>
            <a:p>
              <a:r>
                <a:rPr lang="en-US" sz="1000" dirty="0" smtClean="0"/>
                <a:t>10</a:t>
              </a:r>
              <a:endParaRPr lang="en-US" sz="1000" b="1" strike="sngStrike" dirty="0" smtClean="0"/>
            </a:p>
            <a:p>
              <a:r>
                <a:rPr lang="en-US" sz="1000" dirty="0" smtClean="0"/>
                <a:t>13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38100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14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1600" y="38100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13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38100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000" y="38100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11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10000" y="381000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10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3810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9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3810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8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3810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7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34200" y="3810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6</a:t>
              </a:r>
              <a:endParaRPr lang="en-US" sz="2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Select regression method and formulate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 lvl="1">
              <a:buNone/>
            </a:pPr>
            <a:r>
              <a:rPr lang="en-US" u="sng" dirty="0" smtClean="0"/>
              <a:t>Ecological processes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Used literature and knowledge of the system to formulate combinations of the 14 selected variables for candidate models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Considered 57 models representing:</a:t>
            </a:r>
          </a:p>
          <a:p>
            <a:pPr lvl="2">
              <a:buFont typeface="Arial" pitchFamily="34" charset="0"/>
              <a:buChar char="−"/>
            </a:pPr>
            <a:r>
              <a:rPr lang="en-US" dirty="0" smtClean="0"/>
              <a:t>Natural variables only</a:t>
            </a:r>
          </a:p>
          <a:p>
            <a:pPr lvl="3">
              <a:buFont typeface="Arial" pitchFamily="34" charset="0"/>
              <a:buChar char="−"/>
            </a:pPr>
            <a:r>
              <a:rPr lang="en-US" dirty="0" smtClean="0"/>
              <a:t>e.g. Precipitation and Lithology only</a:t>
            </a:r>
          </a:p>
          <a:p>
            <a:pPr lvl="2">
              <a:buFont typeface="Arial" pitchFamily="34" charset="0"/>
              <a:buChar char="−"/>
            </a:pPr>
            <a:r>
              <a:rPr lang="en-US" dirty="0" smtClean="0"/>
              <a:t>Human influence variables only</a:t>
            </a:r>
          </a:p>
          <a:p>
            <a:pPr lvl="3">
              <a:buFont typeface="Arial" pitchFamily="34" charset="0"/>
              <a:buChar char="−"/>
            </a:pPr>
            <a:r>
              <a:rPr lang="en-US" dirty="0" smtClean="0"/>
              <a:t>e.g. Streamside disturbance and roads only</a:t>
            </a:r>
          </a:p>
          <a:p>
            <a:pPr lvl="2">
              <a:buFont typeface="Arial" pitchFamily="34" charset="0"/>
              <a:buChar char="−"/>
            </a:pPr>
            <a:r>
              <a:rPr lang="en-US" dirty="0" smtClean="0"/>
              <a:t>Combination Natural and Human influence variables</a:t>
            </a:r>
          </a:p>
          <a:p>
            <a:pPr lvl="3">
              <a:buFont typeface="Arial" pitchFamily="34" charset="0"/>
              <a:buChar char="−"/>
            </a:pPr>
            <a:r>
              <a:rPr lang="en-US" dirty="0" smtClean="0"/>
              <a:t>e.g. Precipitation, lithology and streamside disturbance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Analysis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Relationships among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method, formulate potential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and Interpretation of results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382000" cy="1219200"/>
          </a:xfrm>
        </p:spPr>
        <p:txBody>
          <a:bodyPr/>
          <a:lstStyle/>
          <a:p>
            <a:r>
              <a:rPr lang="en-US" dirty="0" smtClean="0"/>
              <a:t>Goal for today </a:t>
            </a:r>
            <a:br>
              <a:rPr lang="en-US" dirty="0" smtClean="0"/>
            </a:br>
            <a:r>
              <a:rPr lang="en-US" b="0" dirty="0" smtClean="0"/>
              <a:t>	Understand the approach </a:t>
            </a:r>
            <a:r>
              <a:rPr lang="en-US" b="0" dirty="0" smtClean="0"/>
              <a:t>for an </a:t>
            </a:r>
            <a:r>
              <a:rPr lang="en-US" b="0" dirty="0" smtClean="0"/>
              <a:t>informed discussion when we get into the results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19400"/>
            <a:ext cx="8458200" cy="3886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Review source analysis methods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Briefly discuss preliminary results of model selection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Demo Google Earth data layers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4. Model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r>
              <a:rPr lang="en-US" dirty="0" smtClean="0"/>
              <a:t>We implemented two approaches using the set of 14 variables: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Ecological processes     Selected model</a:t>
            </a:r>
          </a:p>
          <a:p>
            <a:pPr lvl="8">
              <a:buNone/>
            </a:pPr>
            <a:r>
              <a:rPr lang="en-US" dirty="0" smtClean="0"/>
              <a:t>                                  Compare      Selected model</a:t>
            </a:r>
          </a:p>
          <a:p>
            <a:pPr lvl="1">
              <a:buNone/>
            </a:pPr>
            <a:r>
              <a:rPr lang="en-US" dirty="0" smtClean="0"/>
              <a:t>Statistical properties     Selected model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352800" y="24384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352800" y="3124200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15000" y="24384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638800" y="2895600"/>
            <a:ext cx="3048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781800" y="27432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4. Model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 lvl="2"/>
            <a:endParaRPr lang="en-US" dirty="0" smtClean="0"/>
          </a:p>
          <a:p>
            <a:r>
              <a:rPr lang="en-US" dirty="0" smtClean="0"/>
              <a:t>Compared models with model performance measures: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measure of likelihood given the data that accounts for the number of model parameters (AIC)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Overall model prediction accuracy (RMSPE)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4. Model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 marL="457200" lvl="2">
              <a:buNone/>
            </a:pPr>
            <a:r>
              <a:rPr lang="en-US" sz="2400" u="sng" dirty="0" smtClean="0">
                <a:latin typeface="+mj-lt"/>
              </a:rPr>
              <a:t>What did we find?: </a:t>
            </a:r>
          </a:p>
          <a:p>
            <a:pPr marL="457200" lvl="2">
              <a:buNone/>
            </a:pPr>
            <a:endParaRPr lang="en-US" sz="2400" dirty="0" smtClean="0">
              <a:latin typeface="+mj-lt"/>
            </a:endParaRPr>
          </a:p>
          <a:p>
            <a:pPr marL="457200" lvl="2"/>
            <a:endParaRPr lang="en-US" dirty="0" smtClean="0"/>
          </a:p>
          <a:p>
            <a:pPr marL="457200" lvl="2"/>
            <a:r>
              <a:rPr lang="en-US" dirty="0" smtClean="0"/>
              <a:t>Very similar </a:t>
            </a:r>
          </a:p>
          <a:p>
            <a:pPr marL="914400" lvl="3"/>
            <a:r>
              <a:rPr lang="en-US" dirty="0" smtClean="0"/>
              <a:t>Included same variables</a:t>
            </a:r>
          </a:p>
          <a:p>
            <a:pPr marL="914400" lvl="3"/>
            <a:r>
              <a:rPr lang="en-US" dirty="0" smtClean="0"/>
              <a:t>Statistical Properties model had additional variable, Population Density</a:t>
            </a:r>
          </a:p>
          <a:p>
            <a:pPr marL="457200" lvl="2"/>
            <a:endParaRPr lang="en-US" dirty="0" smtClean="0"/>
          </a:p>
          <a:p>
            <a:pPr marL="457200" lvl="2"/>
            <a:r>
              <a:rPr lang="en-US" dirty="0" smtClean="0"/>
              <a:t>Based on model performance measures Statistical Properties model outperformed Ecological Processes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Analysis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Relationships among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method, formulate potential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Analysis and Interpretation of results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724400"/>
          </a:xfrm>
        </p:spPr>
        <p:txBody>
          <a:bodyPr/>
          <a:lstStyle/>
          <a:p>
            <a:r>
              <a:rPr lang="en-US" u="sng" dirty="0" smtClean="0"/>
              <a:t>Check model assumptions:</a:t>
            </a:r>
          </a:p>
          <a:p>
            <a:pPr lvl="1"/>
            <a:r>
              <a:rPr lang="en-US" dirty="0" smtClean="0"/>
              <a:t>Residuals have:</a:t>
            </a:r>
          </a:p>
          <a:p>
            <a:pPr lvl="2"/>
            <a:r>
              <a:rPr lang="en-US" dirty="0" smtClean="0"/>
              <a:t>Constant variance</a:t>
            </a:r>
          </a:p>
          <a:p>
            <a:pPr lvl="2"/>
            <a:r>
              <a:rPr lang="en-US" dirty="0" smtClean="0"/>
              <a:t>Normal distribution</a:t>
            </a:r>
          </a:p>
          <a:p>
            <a:endParaRPr lang="en-US" u="sng" dirty="0" smtClean="0"/>
          </a:p>
          <a:p>
            <a:r>
              <a:rPr lang="en-US" u="sng" dirty="0" smtClean="0"/>
              <a:t>Statistical significance:</a:t>
            </a:r>
          </a:p>
          <a:p>
            <a:pPr lvl="1"/>
            <a:r>
              <a:rPr lang="en-US" dirty="0" smtClean="0"/>
              <a:t>Likelihood Ratio test: Compare to Null model</a:t>
            </a:r>
          </a:p>
          <a:p>
            <a:pPr lvl="2"/>
            <a:r>
              <a:rPr lang="en-US" dirty="0" smtClean="0"/>
              <a:t>Statistically significant difference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u="sng" dirty="0" smtClean="0"/>
              <a:t>Spatial importance:</a:t>
            </a:r>
          </a:p>
          <a:p>
            <a:pPr lvl="1"/>
            <a:r>
              <a:rPr lang="en-US" dirty="0" smtClean="0"/>
              <a:t>Compare to model with no spatial autocorrelation</a:t>
            </a:r>
          </a:p>
          <a:p>
            <a:pPr lvl="2"/>
            <a:r>
              <a:rPr lang="en-US" dirty="0" smtClean="0"/>
              <a:t>Spatial model outperformed non spatial model</a:t>
            </a:r>
          </a:p>
          <a:p>
            <a:pPr lvl="2"/>
            <a:endParaRPr lang="en-US" dirty="0" smtClean="0"/>
          </a:p>
        </p:txBody>
      </p:sp>
      <p:pic>
        <p:nvPicPr>
          <p:cNvPr id="5" name="Picture 4" descr="residuals.png"/>
          <p:cNvPicPr/>
          <p:nvPr/>
        </p:nvPicPr>
        <p:blipFill>
          <a:blip r:embed="rId3" cstate="print"/>
          <a:srcRect l="48611" t="9722" r="2778" b="51389"/>
          <a:stretch>
            <a:fillRect/>
          </a:stretch>
        </p:blipFill>
        <p:spPr>
          <a:xfrm>
            <a:off x="4419600" y="1447800"/>
            <a:ext cx="2133600" cy="1752600"/>
          </a:xfrm>
          <a:prstGeom prst="rect">
            <a:avLst/>
          </a:prstGeom>
        </p:spPr>
      </p:pic>
      <p:pic>
        <p:nvPicPr>
          <p:cNvPr id="8" name="Picture 7" descr="residuals.png"/>
          <p:cNvPicPr/>
          <p:nvPr/>
        </p:nvPicPr>
        <p:blipFill>
          <a:blip r:embed="rId3" cstate="print"/>
          <a:srcRect t="9722" r="55556" b="52778"/>
          <a:stretch>
            <a:fillRect/>
          </a:stretch>
        </p:blipFill>
        <p:spPr>
          <a:xfrm>
            <a:off x="6705600" y="1447800"/>
            <a:ext cx="2133600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marL="457200" indent="-457200"/>
            <a:r>
              <a:rPr lang="en-US" dirty="0" smtClean="0"/>
              <a:t>5. Analysis and Interpretation of results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marL="457200" indent="-457200"/>
            <a:r>
              <a:rPr lang="en-US" dirty="0" smtClean="0"/>
              <a:t>5. Analysis and Interpretation of results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4419600" cy="4724400"/>
          </a:xfrm>
        </p:spPr>
        <p:txBody>
          <a:bodyPr/>
          <a:lstStyle/>
          <a:p>
            <a:pPr lvl="2">
              <a:buNone/>
            </a:pPr>
            <a:endParaRPr lang="en-US" dirty="0" smtClean="0"/>
          </a:p>
          <a:p>
            <a:r>
              <a:rPr lang="en-US" u="sng" dirty="0" smtClean="0"/>
              <a:t>Leave One Out Cross Validation (LOOCV):</a:t>
            </a:r>
          </a:p>
          <a:p>
            <a:pPr lvl="1"/>
            <a:r>
              <a:rPr lang="en-US" sz="2000" dirty="0" smtClean="0"/>
              <a:t>Removes each response value one at a time and the estimated model is used to predict the removed value </a:t>
            </a:r>
          </a:p>
          <a:p>
            <a:pPr lvl="1"/>
            <a:endParaRPr lang="en-US" u="sng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6" descr="LOOCV_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066800"/>
            <a:ext cx="3657608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3. Analysis and Interpretation of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886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Refresh:</a:t>
            </a:r>
          </a:p>
          <a:p>
            <a:pPr>
              <a:buNone/>
            </a:pPr>
            <a:endParaRPr lang="en-US" u="sng" dirty="0" smtClean="0"/>
          </a:p>
          <a:p>
            <a:r>
              <a:rPr lang="en-US" dirty="0" smtClean="0"/>
              <a:t>Response variable: </a:t>
            </a:r>
          </a:p>
          <a:p>
            <a:pPr lvl="1"/>
            <a:r>
              <a:rPr lang="en-US" dirty="0" smtClean="0"/>
              <a:t>Fine Sediment Score (FSS)</a:t>
            </a:r>
          </a:p>
          <a:p>
            <a:endParaRPr lang="en-US" dirty="0" smtClean="0"/>
          </a:p>
          <a:p>
            <a:r>
              <a:rPr lang="en-US" dirty="0" smtClean="0"/>
              <a:t>Explanatory variables:</a:t>
            </a:r>
          </a:p>
          <a:p>
            <a:pPr lvl="1"/>
            <a:r>
              <a:rPr lang="en-US" dirty="0" smtClean="0"/>
              <a:t>Watershed characteristics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Spatial autocorrelation among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marL="457200" indent="-457200"/>
            <a:r>
              <a:rPr lang="en-US" dirty="0" smtClean="0"/>
              <a:t>5. Analysis and Interpretation of results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457200"/>
            <a:ext cx="7924800" cy="3886200"/>
          </a:xfrm>
        </p:spPr>
        <p:txBody>
          <a:bodyPr/>
          <a:lstStyle/>
          <a:p>
            <a:pPr lvl="2">
              <a:buNone/>
            </a:pPr>
            <a:r>
              <a:rPr lang="en-US" u="sng" dirty="0" smtClean="0"/>
              <a:t>Selected model:</a:t>
            </a:r>
          </a:p>
          <a:p>
            <a:pPr lvl="2">
              <a:buNone/>
            </a:pPr>
            <a:endParaRPr lang="en-US" u="sng" dirty="0" smtClean="0"/>
          </a:p>
          <a:p>
            <a:pPr lvl="2">
              <a:buNone/>
            </a:pPr>
            <a:r>
              <a:rPr lang="en-US" dirty="0" smtClean="0"/>
              <a:t>Y = 0.443 - 0.316*x1 + 0.088*x2 + 0.059*x3+ 0.136*x4 + 0.119*x5 + 0.192*x6 + Z + ɛ</a:t>
            </a:r>
          </a:p>
          <a:p>
            <a:pPr lvl="2">
              <a:buNone/>
            </a:pPr>
            <a:endParaRPr lang="en-US" sz="1000" u="sng" dirty="0" smtClean="0"/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Y = FSS (log transformed)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x1 = Sum of rainfall over a 1095 day period prior to the sample date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x2 = Percent land disturbance in the last year since the sample date within the Reach Streamside Area 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x3 = Percent of reach contributing area with private forest land 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x4 = Percent of Accumulated Reach Contributing Area with erodible classified lithology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x5 = Percent of weighted average percent silt (0.002 to 0.05mm) between  6 – 36 inches within the Accumulated Reach Contributing Area 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x6 = Estimated human population density in the Accumulated Reach Contributing Area in the year 2010 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Z = Spatial component (within site variability + spatial autocorrelation)</a:t>
            </a:r>
          </a:p>
          <a:p>
            <a:pPr lvl="2">
              <a:spcAft>
                <a:spcPts val="600"/>
              </a:spcAft>
              <a:buNone/>
            </a:pPr>
            <a:r>
              <a:rPr lang="en-US" sz="1600" dirty="0" smtClean="0"/>
              <a:t>ɛ = Random component</a:t>
            </a:r>
          </a:p>
          <a:p>
            <a:pPr lvl="2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24600"/>
            <a:ext cx="834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Note: All variables transformed to 0 to 1 scale to prevent measurement scale from having disproportionate influence on coefficient determination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066800"/>
            <a:ext cx="6858000" cy="914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marL="457200" indent="-457200"/>
            <a:r>
              <a:rPr lang="en-US" dirty="0" smtClean="0"/>
              <a:t>5. Analysis and Interpretation of results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1430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u="sng" kern="0" dirty="0" smtClean="0">
                <a:latin typeface="+mn-lt"/>
              </a:rPr>
              <a:t>Conditions and </a:t>
            </a:r>
            <a:r>
              <a:rPr lang="en-US" sz="2400" u="sng" kern="0" dirty="0" smtClean="0">
                <a:latin typeface="+mn-lt"/>
              </a:rPr>
              <a:t>Processes that affect FSS</a:t>
            </a:r>
            <a:endParaRPr lang="en-US" sz="2400" u="sng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Natural (Non-anthropogenic)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influence (Anthropogenic)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Combined effect on FSS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Next Steps:</a:t>
            </a:r>
          </a:p>
          <a:p>
            <a:pPr>
              <a:buNone/>
            </a:pPr>
            <a:r>
              <a:rPr lang="en-US" sz="2200" dirty="0" smtClean="0"/>
              <a:t>Uncertainty analysis</a:t>
            </a:r>
          </a:p>
          <a:p>
            <a:pPr>
              <a:buNone/>
            </a:pPr>
            <a:r>
              <a:rPr lang="en-US" sz="2200" dirty="0" smtClean="0"/>
              <a:t>Assign allocations to sources</a:t>
            </a:r>
          </a:p>
          <a:p>
            <a:pPr>
              <a:buNone/>
            </a:pPr>
            <a:r>
              <a:rPr lang="en-US" sz="2200" dirty="0" smtClean="0"/>
              <a:t>Identify management measures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Next meeting: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Discuss how we will assign allocations to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85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idCoastSedTMDL_SourceAnalysis_010820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8839200" cy="646524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1219200"/>
          </a:xfrm>
        </p:spPr>
        <p:txBody>
          <a:bodyPr/>
          <a:lstStyle/>
          <a:p>
            <a:r>
              <a:rPr lang="en-US" dirty="0" smtClean="0"/>
              <a:t>Google Earth for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98F909-0D92-4B50-A090-EB2CB5BB983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41710"/>
            <a:ext cx="8858250" cy="475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Analysis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Organize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Relationships among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regression method, formulate potential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and Interpretation of results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943600" y="2209800"/>
            <a:ext cx="304800" cy="762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236220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Covered last time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Data finalization:</a:t>
            </a:r>
          </a:p>
          <a:p>
            <a:pPr marL="0" indent="0">
              <a:buNone/>
            </a:pPr>
            <a:endParaRPr lang="en-US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Added stream discharge and stream power variables for all stations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Re-ran Random forest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 characteristic selection:</a:t>
            </a:r>
          </a:p>
          <a:p>
            <a:pPr marL="0" indent="0">
              <a:buNone/>
            </a:pPr>
            <a:endParaRPr lang="en-US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Random </a:t>
            </a:r>
            <a:r>
              <a:rPr lang="en-US" dirty="0"/>
              <a:t>Forest on entire set of </a:t>
            </a:r>
            <a:r>
              <a:rPr lang="en-US" dirty="0" smtClean="0"/>
              <a:t>characteristics </a:t>
            </a:r>
            <a:br>
              <a:rPr lang="en-US" dirty="0" smtClean="0"/>
            </a:br>
            <a:r>
              <a:rPr lang="en-US" dirty="0" smtClean="0"/>
              <a:t>to identify influential characteristics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Take top 50% of ranked characteristics to use the most influential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Evaluate correlations and select highest importance characteristic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Advance the selected characteristics to the next step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 characteristic selection:</a:t>
            </a:r>
          </a:p>
          <a:p>
            <a:pPr marL="0" indent="0">
              <a:buNone/>
            </a:pPr>
            <a:endParaRPr lang="en-US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Random </a:t>
            </a:r>
            <a:r>
              <a:rPr lang="en-US" dirty="0"/>
              <a:t>Forest on entire set of </a:t>
            </a:r>
            <a:r>
              <a:rPr lang="en-US" dirty="0" smtClean="0"/>
              <a:t>characteristics </a:t>
            </a:r>
            <a:br>
              <a:rPr lang="en-US" dirty="0" smtClean="0"/>
            </a:br>
            <a:r>
              <a:rPr lang="en-US" dirty="0" smtClean="0"/>
              <a:t>2000 regression trees x 50 iterations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477000" cy="397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 characteristic selection:</a:t>
            </a:r>
          </a:p>
          <a:p>
            <a:pPr marL="0" indent="0">
              <a:buNone/>
            </a:pPr>
            <a:endParaRPr lang="en-US" u="sng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Take top 50% of ranked characteristics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59312"/>
            <a:ext cx="457200" cy="248367"/>
          </a:xfrm>
        </p:spPr>
        <p:txBody>
          <a:bodyPr/>
          <a:lstStyle/>
          <a:p>
            <a:fld id="{A898F909-0D92-4B50-A090-EB2CB5BB98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r>
              <a:rPr lang="en-US" dirty="0" smtClean="0"/>
              <a:t>2. Relationships among characteristics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05000" y="2209800"/>
            <a:ext cx="4267200" cy="413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171700" y="2471738"/>
            <a:ext cx="3840480" cy="156686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D9"/>
      </a:accent1>
      <a:accent2>
        <a:srgbClr val="9CC9C4"/>
      </a:accent2>
      <a:accent3>
        <a:srgbClr val="FFFFFF"/>
      </a:accent3>
      <a:accent4>
        <a:srgbClr val="000000"/>
      </a:accent4>
      <a:accent5>
        <a:srgbClr val="FFFFE9"/>
      </a:accent5>
      <a:accent6>
        <a:srgbClr val="8DB6B1"/>
      </a:accent6>
      <a:hlink>
        <a:srgbClr val="0000FF"/>
      </a:hlink>
      <a:folHlink>
        <a:srgbClr val="9900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D9"/>
        </a:accent1>
        <a:accent2>
          <a:srgbClr val="9CC9C4"/>
        </a:accent2>
        <a:accent3>
          <a:srgbClr val="FFFFFF"/>
        </a:accent3>
        <a:accent4>
          <a:srgbClr val="000000"/>
        </a:accent4>
        <a:accent5>
          <a:srgbClr val="FFFFE9"/>
        </a:accent5>
        <a:accent6>
          <a:srgbClr val="8DB6B1"/>
        </a:accent6>
        <a:hlink>
          <a:srgbClr val="0000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D9"/>
        </a:accent1>
        <a:accent2>
          <a:srgbClr val="9CC9C4"/>
        </a:accent2>
        <a:accent3>
          <a:srgbClr val="FFFFFF"/>
        </a:accent3>
        <a:accent4>
          <a:srgbClr val="000000"/>
        </a:accent4>
        <a:accent5>
          <a:srgbClr val="FFFFE9"/>
        </a:accent5>
        <a:accent6>
          <a:srgbClr val="8DB6B1"/>
        </a:accent6>
        <a:hlink>
          <a:srgbClr val="0075BA"/>
        </a:hlink>
        <a:folHlink>
          <a:srgbClr val="A71A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3882A3E547B4E8E226991F06A7C59" ma:contentTypeVersion="0" ma:contentTypeDescription="Create a new document." ma:contentTypeScope="" ma:versionID="e6d63f211dfb741fae90bd280d50763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D5CC98-2F03-42DF-B666-EB7E4D75C9D4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951817-7CFA-42FA-B425-FC9ACCC90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AA46F-9645-4604-8241-C3F2A9642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12101</TotalTime>
  <Words>1744</Words>
  <Application>Microsoft Office PowerPoint</Application>
  <PresentationFormat>On-screen Show (4:3)</PresentationFormat>
  <Paragraphs>535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Mid-Coast Sediment TMDL</vt:lpstr>
      <vt:lpstr>Sediment  TMDL  Process –  Where we are</vt:lpstr>
      <vt:lpstr>Goal for today   Understand the approach for an informed discussion when we get into the results  Outline</vt:lpstr>
      <vt:lpstr>Slide 4</vt:lpstr>
      <vt:lpstr>Source Analysis Steps </vt:lpstr>
      <vt:lpstr>2. Relationships among characteristics</vt:lpstr>
      <vt:lpstr>2. Relationships among characteristics</vt:lpstr>
      <vt:lpstr>2. Relationships among characteristics</vt:lpstr>
      <vt:lpstr>2. Relationships among characteristics</vt:lpstr>
      <vt:lpstr>2. Relationships among characteristics</vt:lpstr>
      <vt:lpstr>2. Relationships among characteristics</vt:lpstr>
      <vt:lpstr>Source Analysis Steps </vt:lpstr>
      <vt:lpstr>3. Select regression method and formulate models</vt:lpstr>
      <vt:lpstr>3. Select regression method and formulate models</vt:lpstr>
      <vt:lpstr>Spatial Statistical Model on Stream Networks</vt:lpstr>
      <vt:lpstr>3. Select regression method and formulate models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3. Select regression method and formulate models</vt:lpstr>
      <vt:lpstr>3. Select regression method and formulate models</vt:lpstr>
      <vt:lpstr>3. Select regression method and formulate models</vt:lpstr>
      <vt:lpstr>3. Select regression method and formulate models</vt:lpstr>
      <vt:lpstr>Source Analysis Steps </vt:lpstr>
      <vt:lpstr>4. Model selection </vt:lpstr>
      <vt:lpstr>4. Model selection </vt:lpstr>
      <vt:lpstr>4. Model selection </vt:lpstr>
      <vt:lpstr>Source Analysis Steps </vt:lpstr>
      <vt:lpstr>5. Analysis and Interpretation of results  </vt:lpstr>
      <vt:lpstr>5. Analysis and Interpretation of results  </vt:lpstr>
      <vt:lpstr>3. Analysis and Interpretation of results </vt:lpstr>
      <vt:lpstr>5. Analysis and Interpretation of results  </vt:lpstr>
      <vt:lpstr>5. Analysis and Interpretation of results  </vt:lpstr>
      <vt:lpstr>Slide 39</vt:lpstr>
      <vt:lpstr>Google Earth for data visualization</vt:lpstr>
    </vt:vector>
  </TitlesOfParts>
  <Company>DEQ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and Sizes - Title is Arial 26 Bold</dc:title>
  <dc:creator>State of Oregon</dc:creator>
  <cp:lastModifiedBy>PCAdmin</cp:lastModifiedBy>
  <cp:revision>1102</cp:revision>
  <cp:lastPrinted>2002-04-10T21:43:21Z</cp:lastPrinted>
  <dcterms:created xsi:type="dcterms:W3CDTF">2002-04-19T19:12:22Z</dcterms:created>
  <dcterms:modified xsi:type="dcterms:W3CDTF">2015-01-13T16:59:15Z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0x010100B7A3882A3E547B4E8E226991F06A7C59</vt:lpwstr>
  </property>
</Properties>
</file>