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8" r:id="rId4"/>
    <p:sldId id="257" r:id="rId5"/>
    <p:sldId id="275" r:id="rId6"/>
    <p:sldId id="271" r:id="rId7"/>
    <p:sldId id="260" r:id="rId8"/>
    <p:sldId id="259" r:id="rId9"/>
    <p:sldId id="262" r:id="rId10"/>
    <p:sldId id="261" r:id="rId11"/>
    <p:sldId id="265" r:id="rId12"/>
    <p:sldId id="272" r:id="rId13"/>
    <p:sldId id="273" r:id="rId14"/>
    <p:sldId id="266" r:id="rId15"/>
    <p:sldId id="267" r:id="rId16"/>
    <p:sldId id="268" r:id="rId17"/>
    <p:sldId id="270" r:id="rId18"/>
    <p:sldId id="276" r:id="rId19"/>
    <p:sldId id="269" r:id="rId20"/>
    <p:sldId id="274" r:id="rId21"/>
    <p:sldId id="263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7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3470-4A3D-4A7B-8854-66D545183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87A74-AFCF-495E-A951-A899524F6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E6EB3-D034-419C-9951-30DDAFB9D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3962C-81AE-4D02-8963-45376C40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1BDA6-4420-4360-8B3C-6C9D6A42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53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368F-C246-48FE-B485-BA3A71DC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6C94E-CCF2-4DC0-817E-0D455C84C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B7760-34C4-49AB-BBCF-83DA8D67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B8133-5925-4440-BC36-14B26F12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8B572-76B6-4550-B423-8A6CDCDC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5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4D55B-CEFA-476E-A2FB-AB096A82E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6E299-5429-4498-8034-3345A0317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B0837-63DB-46D7-9686-0438E62F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B2857-318C-4FEA-8038-25D0DDCE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56381-3119-4860-8594-8F946CEB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99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0CCD-0197-41D9-A067-735883B3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71FE7-BBDE-4BB3-A42C-4CD6E067E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FE5EE-8325-4937-AB01-E264433F8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6C9C3-688B-4106-9784-D048428F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CBD30-3936-448B-A1F4-E22F28D8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88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5FAD-3107-40E3-AC7C-1709AAB6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8A8AD-93A8-4AB7-BF9B-CA349E715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5068F-8676-476E-8C3C-9E079B21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F55AD-DFFD-40D4-B5CB-90D741D9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9266E-19C6-42F8-86F7-A45DF71C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42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19AC-FBD6-4BFD-9EA6-06BF923B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5608E-DDFF-4666-8618-2E5B4DE2E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7E027-C919-460B-A9F5-7912FFB2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E1B90-E860-436F-82A3-10B58A44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EA02C-90E3-4CF5-A2F6-3488C39CB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8B895-D519-4983-9C56-9B629048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47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3E2A-BB77-4827-9D82-AD80C0C4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08231-5E55-469D-8DD3-10CCC37ED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4C2A9-0B24-4B91-8835-814D0CB4C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AF430-79B5-47FB-B8B5-6338C705D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61D59-636E-44D2-A1E8-22A6CBA49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0BD56-A5E9-4546-A033-2F1CA5AE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1FA5D6-66CC-4AB7-A39E-6C5C1143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84225-D4EF-438F-B027-8B57F482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19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2333-FBBD-46E6-894E-6B699235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737E32-6545-4A62-894C-13C01DAC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26C29-359C-45C2-8F40-44FD4D4B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FDC55-C187-4316-ACBC-316902C8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62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A9835-E750-4533-8713-6AFFA159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B054A3-AD0E-4279-B526-A0185048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F2929-9004-4ADE-8365-B02A128B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43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94E6-8863-43F3-B255-F1FF8D97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C6EBA-2104-423A-A1D5-B6E7658AB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6F85E-DABB-488B-BE47-78B86D9BC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D05B6-7DBF-4728-844F-03DB3957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77C9B-E2E5-48F0-932D-6B14EC36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0746E-0FF6-4344-BBAD-C7F67CC1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49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3D33-464E-4882-BE5C-EBF2E9370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3B7FE-5A4F-4AF5-A2A9-B15CC9BE1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0C25C-F01B-4AE1-B367-D20A2FB95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B0EE7-F4A6-4627-B392-B23C3015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D2975-27F9-4985-B367-E49F0966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89231-BE9F-47BB-A43E-4CE2373A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72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4783B-F312-4067-899D-68AC452B5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8C950-9BA4-4005-B244-AF9557DD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24F0D-5D2E-4077-9FBF-4B633912E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54C40-42C2-4D84-AE88-5DA1EDBC0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8EDE3-DF8E-4620-BA68-6B6BCD259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80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rcc.stanford.edu/sge-slurm-convers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llziss-gh/sshfs-win" TargetMode="External"/><Relationship Id="rId2" Type="http://schemas.openxmlformats.org/officeDocument/2006/relationships/hyperlink" Target="http://stab.st-andrews.ac.uk/wiki/index.php/Windows_network_connec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\\sshfs.k\you@kennedy10" TargetMode="External"/><Relationship Id="rId4" Type="http://schemas.openxmlformats.org/officeDocument/2006/relationships/hyperlink" Target="https://github.com/billziss-gh/winfsp/releases/lates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niversityofstandrews907.sharepoint.com/sites/chemistry/CurrentStudents/Shared%20Documents/Forms/AllItems.aspx?id=%2Fsites%2Fchemistry%2FCurrentStudents%2FShared%20Documents%2Fug%2FERCF%5FIntroduction%2Epdf&amp;parent=%2Fsites%2Fchemistry%2FCurrentStudents%2FShared%20Documents%2Fug&amp;p=true&amp;originalPath=aHR0cHM6Ly91bml2ZXJzaXR5b2ZzdGFuZHJld3M5MDcuc2hhcmVwb2ludC5jb20vOmI6L3MvY2hlbWlzdHJ5L0N1cnJlbnRTdHVkZW50cy9FY1RrWjZzZ0xfaEZnZzFGY0dUZXRZNEJicHFCWHhvNF9Pc3cwRXF3NGlXNDFRP3J0aW1lPUEyLVl0YW5jMTB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-andrews.ac.uk/it-support/security/password/" TargetMode="External"/><Relationship Id="rId2" Type="http://schemas.openxmlformats.org/officeDocument/2006/relationships/hyperlink" Target="mailto:USERNAME@kennedy.st-Andrews.ac.u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username@kennedy.st-andrews.ac.u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9114-C2E9-48EB-B79A-CFFBD2093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0572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Kennedy HPC log on for Windows users</a:t>
            </a:r>
            <a:br>
              <a:rPr lang="en-GB" dirty="0"/>
            </a:br>
            <a:r>
              <a:rPr lang="en-GB" dirty="0"/>
              <a:t>MAC and Linux users please use a terminal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4E189-280B-42CF-B815-4A42FFEDA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5404"/>
            <a:ext cx="9144000" cy="1655762"/>
          </a:xfrm>
        </p:spPr>
        <p:txBody>
          <a:bodyPr/>
          <a:lstStyle/>
          <a:p>
            <a:r>
              <a:rPr lang="en-GB" dirty="0"/>
              <a:t>Sun Grid Engines (what we use on Marvin) to </a:t>
            </a:r>
            <a:r>
              <a:rPr lang="en-GB" dirty="0" err="1"/>
              <a:t>slurm</a:t>
            </a:r>
            <a:r>
              <a:rPr lang="en-GB" dirty="0"/>
              <a:t> command conversion:</a:t>
            </a:r>
          </a:p>
          <a:p>
            <a:r>
              <a:rPr lang="en-GB" dirty="0">
                <a:hlinkClick r:id="rId2"/>
              </a:rPr>
              <a:t>https://srcc.stanford.edu/sge-slurm-conversion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2558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4064-7F34-4E37-A4F8-F8945DD1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888"/>
            <a:ext cx="10515600" cy="1325563"/>
          </a:xfrm>
        </p:spPr>
        <p:txBody>
          <a:bodyPr/>
          <a:lstStyle/>
          <a:p>
            <a:r>
              <a:rPr lang="en-GB" dirty="0" err="1"/>
              <a:t>Filezilla</a:t>
            </a:r>
            <a:r>
              <a:rPr lang="en-GB" dirty="0"/>
              <a:t> file transfer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9171BA-4061-4FC8-A38E-BD8961434FE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2152" y="1815705"/>
            <a:ext cx="9240252" cy="46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93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3983-7100-46AB-946B-1F471F7B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thread job and email 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D66E5-30EF-411A-8AA1-913F988E5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#!/bin/bash -l</a:t>
            </a:r>
          </a:p>
          <a:p>
            <a:pPr marL="0" indent="0">
              <a:buNone/>
            </a:pPr>
            <a:r>
              <a:rPr lang="en-GB" dirty="0"/>
              <a:t>#SBATCH -J </a:t>
            </a:r>
            <a:r>
              <a:rPr lang="en-GB" dirty="0" err="1"/>
              <a:t>conda_test</a:t>
            </a:r>
            <a:r>
              <a:rPr lang="en-GB" dirty="0"/>
              <a:t>   #jobname</a:t>
            </a:r>
          </a:p>
          <a:p>
            <a:pPr marL="0" indent="0">
              <a:buNone/>
            </a:pPr>
            <a:r>
              <a:rPr lang="en-GB" dirty="0"/>
              <a:t>#SBATCH -N 1     #node</a:t>
            </a:r>
          </a:p>
          <a:p>
            <a:pPr marL="0" indent="0">
              <a:buNone/>
            </a:pPr>
            <a:r>
              <a:rPr lang="en-GB" dirty="0"/>
              <a:t>#SBATCH --tasks-per-node=1</a:t>
            </a:r>
          </a:p>
          <a:p>
            <a:pPr marL="0" indent="0">
              <a:buNone/>
            </a:pPr>
            <a:r>
              <a:rPr lang="en-GB" dirty="0"/>
              <a:t>#SBATCH -p </a:t>
            </a:r>
            <a:r>
              <a:rPr lang="en-GB" dirty="0" err="1"/>
              <a:t>bigmem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#SBATCH --mail-type=ALL</a:t>
            </a:r>
          </a:p>
          <a:p>
            <a:pPr marL="0" indent="0">
              <a:buNone/>
            </a:pPr>
            <a:r>
              <a:rPr lang="en-GB" dirty="0"/>
              <a:t>#SBATCH --mail-user=$USER@st-andrews.ac.uk</a:t>
            </a:r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B91CC6-1569-4B46-9319-F0D0958B2E5D}"/>
              </a:ext>
            </a:extLst>
          </p:cNvPr>
          <p:cNvCxnSpPr/>
          <p:nvPr/>
        </p:nvCxnSpPr>
        <p:spPr>
          <a:xfrm flipH="1">
            <a:off x="3369365" y="2027583"/>
            <a:ext cx="596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B138D42-1CA3-4B1F-AF1B-C92A7F0A2000}"/>
              </a:ext>
            </a:extLst>
          </p:cNvPr>
          <p:cNvSpPr txBox="1"/>
          <p:nvPr/>
        </p:nvSpPr>
        <p:spPr>
          <a:xfrm>
            <a:off x="4422913" y="1825625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Note: this line is essential for shell scripts now!!</a:t>
            </a:r>
          </a:p>
        </p:txBody>
      </p:sp>
    </p:spTree>
    <p:extLst>
      <p:ext uri="{BB962C8B-B14F-4D97-AF65-F5344CB8AC3E}">
        <p14:creationId xmlns:p14="http://schemas.microsoft.com/office/powerpoint/2010/main" val="32446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0D86-9165-4BAD-8436-45A1B5F81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 threading requesting 1250GB RAM command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FC9B4-4594-4832-B568-3F89B6FDB767}"/>
              </a:ext>
            </a:extLst>
          </p:cNvPr>
          <p:cNvSpPr/>
          <p:nvPr/>
        </p:nvSpPr>
        <p:spPr>
          <a:xfrm>
            <a:off x="838200" y="1926968"/>
            <a:ext cx="95382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#!/bin/bash -l</a:t>
            </a:r>
          </a:p>
          <a:p>
            <a:r>
              <a:rPr lang="en-GB" sz="2800" dirty="0"/>
              <a:t>#SBATCH -J </a:t>
            </a:r>
            <a:r>
              <a:rPr lang="en-GB" sz="2800" dirty="0" err="1"/>
              <a:t>SPADES_ga</a:t>
            </a:r>
            <a:r>
              <a:rPr lang="en-GB" sz="2800" dirty="0"/>
              <a:t>   #jobname</a:t>
            </a:r>
          </a:p>
          <a:p>
            <a:r>
              <a:rPr lang="en-GB" sz="2800" dirty="0"/>
              <a:t>#SBATCH -N 1     #node</a:t>
            </a:r>
          </a:p>
          <a:p>
            <a:r>
              <a:rPr lang="en-GB" sz="2800" dirty="0"/>
              <a:t>#SBATCH --</a:t>
            </a:r>
            <a:r>
              <a:rPr lang="en-GB" sz="2800" dirty="0" err="1"/>
              <a:t>ntasks</a:t>
            </a:r>
            <a:r>
              <a:rPr lang="en-GB" sz="2800" dirty="0"/>
              <a:t>-per-node=64</a:t>
            </a:r>
          </a:p>
          <a:p>
            <a:r>
              <a:rPr lang="en-GB" sz="2800" dirty="0"/>
              <a:t>#SBATCH --threads-per-core=2</a:t>
            </a:r>
          </a:p>
          <a:p>
            <a:r>
              <a:rPr lang="en-GB" sz="2800" dirty="0"/>
              <a:t>#SBATCH -p </a:t>
            </a:r>
            <a:r>
              <a:rPr lang="en-GB" sz="2800" dirty="0" err="1"/>
              <a:t>bigmem</a:t>
            </a:r>
            <a:endParaRPr lang="en-GB" sz="2800" dirty="0"/>
          </a:p>
          <a:p>
            <a:r>
              <a:rPr lang="en-GB" sz="2800" dirty="0"/>
              <a:t>#SBATCH --</a:t>
            </a:r>
            <a:r>
              <a:rPr lang="en-GB" sz="2800" dirty="0" err="1"/>
              <a:t>nodelist</a:t>
            </a:r>
            <a:r>
              <a:rPr lang="en-GB" sz="2800" dirty="0"/>
              <a:t>=kennedy150</a:t>
            </a:r>
          </a:p>
          <a:p>
            <a:r>
              <a:rPr lang="en-GB" sz="2800" dirty="0"/>
              <a:t>#SBATCH --mem=1250GB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8DD8455-43BB-49CA-BBD2-DE16AD1802D3}"/>
              </a:ext>
            </a:extLst>
          </p:cNvPr>
          <p:cNvCxnSpPr/>
          <p:nvPr/>
        </p:nvCxnSpPr>
        <p:spPr>
          <a:xfrm flipH="1">
            <a:off x="5993296" y="4820478"/>
            <a:ext cx="805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7BCBD76-D436-48B5-93E2-6D7BC35AD616}"/>
              </a:ext>
            </a:extLst>
          </p:cNvPr>
          <p:cNvSpPr txBox="1"/>
          <p:nvPr/>
        </p:nvSpPr>
        <p:spPr>
          <a:xfrm>
            <a:off x="7056783" y="4562060"/>
            <a:ext cx="238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1.5 TB RAM node</a:t>
            </a:r>
          </a:p>
        </p:txBody>
      </p:sp>
    </p:spTree>
    <p:extLst>
      <p:ext uri="{BB962C8B-B14F-4D97-AF65-F5344CB8AC3E}">
        <p14:creationId xmlns:p14="http://schemas.microsoft.com/office/powerpoint/2010/main" val="793961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E294-8B7C-45DE-ABC5-2579C605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GPU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3BB8-360F-41E7-9B8D-F95D6CFC1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Request an interactive job with one GPU:</a:t>
            </a:r>
          </a:p>
          <a:p>
            <a:r>
              <a:rPr lang="en-GB" dirty="0"/>
              <a:t># </a:t>
            </a:r>
            <a:r>
              <a:rPr lang="en-GB" dirty="0" err="1"/>
              <a:t>srun</a:t>
            </a:r>
            <a:r>
              <a:rPr lang="en-GB" dirty="0"/>
              <a:t> --</a:t>
            </a:r>
            <a:r>
              <a:rPr lang="en-GB" dirty="0" err="1"/>
              <a:t>gres</a:t>
            </a:r>
            <a:r>
              <a:rPr lang="en-GB" dirty="0"/>
              <a:t>=gpu:1 -N 1 -p </a:t>
            </a:r>
            <a:r>
              <a:rPr lang="en-GB" dirty="0" err="1"/>
              <a:t>singlenode</a:t>
            </a:r>
            <a:r>
              <a:rPr lang="en-GB" dirty="0"/>
              <a:t> --</a:t>
            </a:r>
            <a:r>
              <a:rPr lang="en-GB" dirty="0" err="1"/>
              <a:t>pty</a:t>
            </a:r>
            <a:r>
              <a:rPr lang="en-GB"/>
              <a:t> /bin/bash</a:t>
            </a:r>
          </a:p>
        </p:txBody>
      </p:sp>
    </p:spTree>
    <p:extLst>
      <p:ext uri="{BB962C8B-B14F-4D97-AF65-F5344CB8AC3E}">
        <p14:creationId xmlns:p14="http://schemas.microsoft.com/office/powerpoint/2010/main" val="1889063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A630-09E4-4522-8A1F-6469459E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2955F-4F81-4877-B901-9D32C9BD5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#!/bin/bash -l</a:t>
            </a:r>
          </a:p>
          <a:p>
            <a:r>
              <a:rPr lang="en-GB" dirty="0"/>
              <a:t>#SBATCH -J </a:t>
            </a:r>
            <a:r>
              <a:rPr lang="en-GB" dirty="0" err="1"/>
              <a:t>SPADES_cb</a:t>
            </a:r>
            <a:r>
              <a:rPr lang="en-GB" dirty="0"/>
              <a:t>   #jobname</a:t>
            </a:r>
          </a:p>
          <a:p>
            <a:r>
              <a:rPr lang="en-GB" dirty="0"/>
              <a:t>#SBATCH -N 1     #node</a:t>
            </a:r>
          </a:p>
          <a:p>
            <a:r>
              <a:rPr lang="en-GB" dirty="0"/>
              <a:t>#SBATCH --tasks-per-node=64</a:t>
            </a:r>
          </a:p>
          <a:p>
            <a:r>
              <a:rPr lang="en-GB" dirty="0"/>
              <a:t>#SBATCH -p </a:t>
            </a:r>
            <a:r>
              <a:rPr lang="en-GB" dirty="0" err="1"/>
              <a:t>bigmem</a:t>
            </a:r>
            <a:endParaRPr lang="en-GB" dirty="0"/>
          </a:p>
          <a:p>
            <a:r>
              <a:rPr lang="en-GB" dirty="0"/>
              <a:t>#SBATCH --</a:t>
            </a:r>
            <a:r>
              <a:rPr lang="en-GB" dirty="0" err="1"/>
              <a:t>nodelist</a:t>
            </a:r>
            <a:r>
              <a:rPr lang="en-GB" dirty="0"/>
              <a:t>=kennedy150</a:t>
            </a:r>
          </a:p>
          <a:p>
            <a:r>
              <a:rPr lang="en-GB" dirty="0"/>
              <a:t>#SBATCH --mem=1450GB</a:t>
            </a:r>
          </a:p>
        </p:txBody>
      </p:sp>
    </p:spTree>
    <p:extLst>
      <p:ext uri="{BB962C8B-B14F-4D97-AF65-F5344CB8AC3E}">
        <p14:creationId xmlns:p14="http://schemas.microsoft.com/office/powerpoint/2010/main" val="1554936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EA9D-F2D8-4F25-8834-51DB3B4F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Qubmit</a:t>
            </a:r>
            <a:r>
              <a:rPr lang="en-GB" dirty="0"/>
              <a:t> a job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D2F78-A2FD-49FA-8EF9-E056FE0D3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sbatch</a:t>
            </a:r>
            <a:r>
              <a:rPr lang="en-GB" dirty="0"/>
              <a:t> spades.sh</a:t>
            </a:r>
          </a:p>
          <a:p>
            <a:r>
              <a:rPr lang="en-GB" dirty="0" err="1"/>
              <a:t>smap</a:t>
            </a:r>
            <a:endParaRPr lang="en-GB" dirty="0"/>
          </a:p>
          <a:p>
            <a:r>
              <a:rPr lang="en-GB" dirty="0" err="1"/>
              <a:t>squeue</a:t>
            </a:r>
            <a:r>
              <a:rPr lang="en-GB" dirty="0"/>
              <a:t>  (show the queue)</a:t>
            </a:r>
          </a:p>
          <a:p>
            <a:r>
              <a:rPr lang="en-GB" dirty="0" err="1"/>
              <a:t>squeue</a:t>
            </a:r>
            <a:r>
              <a:rPr lang="en-GB" dirty="0"/>
              <a:t> –p </a:t>
            </a:r>
            <a:r>
              <a:rPr lang="en-GB" dirty="0" err="1"/>
              <a:t>bigmem</a:t>
            </a:r>
            <a:r>
              <a:rPr lang="en-GB" dirty="0"/>
              <a:t>  (show the queue for big mem)</a:t>
            </a:r>
          </a:p>
          <a:p>
            <a:r>
              <a:rPr lang="en-GB" dirty="0" err="1"/>
              <a:t>sview</a:t>
            </a:r>
            <a:endParaRPr lang="en-GB" dirty="0"/>
          </a:p>
          <a:p>
            <a:endParaRPr lang="en-GB" dirty="0"/>
          </a:p>
          <a:p>
            <a:r>
              <a:rPr lang="en-GB" dirty="0"/>
              <a:t>Interactive mode (like </a:t>
            </a:r>
            <a:r>
              <a:rPr lang="en-GB" dirty="0" err="1"/>
              <a:t>qrsh</a:t>
            </a:r>
            <a:r>
              <a:rPr lang="en-GB" dirty="0"/>
              <a:t>):</a:t>
            </a:r>
          </a:p>
          <a:p>
            <a:r>
              <a:rPr lang="en-GB" dirty="0" err="1"/>
              <a:t>srun</a:t>
            </a:r>
            <a:r>
              <a:rPr lang="en-GB" dirty="0"/>
              <a:t> --</a:t>
            </a:r>
            <a:r>
              <a:rPr lang="en-GB" dirty="0" err="1"/>
              <a:t>pty</a:t>
            </a:r>
            <a:r>
              <a:rPr lang="en-GB" dirty="0"/>
              <a:t> bash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536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3949-83D7-4B58-89BE-DC3A0D7D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E1C41-172E-4FB9-ACDB-81F65F5D7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Type:  Install-</a:t>
            </a:r>
            <a:r>
              <a:rPr lang="en-GB" dirty="0" err="1"/>
              <a:t>bioconda</a:t>
            </a:r>
            <a:endParaRPr lang="en-GB" dirty="0"/>
          </a:p>
          <a:p>
            <a:r>
              <a:rPr lang="en-GB" dirty="0"/>
              <a:t>I have made this work so you can </a:t>
            </a:r>
            <a:r>
              <a:rPr lang="en-GB" dirty="0" err="1"/>
              <a:t>conda</a:t>
            </a:r>
            <a:r>
              <a:rPr lang="en-GB" dirty="0"/>
              <a:t> activate and deactivate within shell scripts. BUT there is a problem. </a:t>
            </a:r>
          </a:p>
          <a:p>
            <a:r>
              <a:rPr lang="en-GB" dirty="0">
                <a:solidFill>
                  <a:srgbClr val="FF0000"/>
                </a:solidFill>
              </a:rPr>
              <a:t>IMPORTANT</a:t>
            </a:r>
          </a:p>
          <a:p>
            <a:r>
              <a:rPr lang="en-GB" dirty="0"/>
              <a:t>When you create a </a:t>
            </a:r>
            <a:r>
              <a:rPr lang="en-GB" dirty="0" err="1"/>
              <a:t>conda</a:t>
            </a:r>
            <a:r>
              <a:rPr lang="en-GB" dirty="0"/>
              <a:t> env, </a:t>
            </a:r>
            <a:r>
              <a:rPr lang="en-GB" i="1" dirty="0"/>
              <a:t>some </a:t>
            </a:r>
            <a:r>
              <a:rPr lang="en-GB" dirty="0"/>
              <a:t>programs in the /bin are not executable (this is a bug!), you as a user need to fix this by:</a:t>
            </a:r>
          </a:p>
          <a:p>
            <a:r>
              <a:rPr lang="en-GB" dirty="0" err="1"/>
              <a:t>chmod</a:t>
            </a:r>
            <a:r>
              <a:rPr lang="en-GB" dirty="0"/>
              <a:t> </a:t>
            </a:r>
            <a:r>
              <a:rPr lang="en-GB" dirty="0" err="1"/>
              <a:t>a+x</a:t>
            </a:r>
            <a:r>
              <a:rPr lang="en-GB" dirty="0"/>
              <a:t> </a:t>
            </a:r>
            <a:r>
              <a:rPr lang="en-GB" dirty="0" err="1"/>
              <a:t>programs_in_conda_env_bin</a:t>
            </a:r>
            <a:endParaRPr lang="en-GB" dirty="0"/>
          </a:p>
          <a:p>
            <a:endParaRPr lang="en-GB" dirty="0"/>
          </a:p>
          <a:p>
            <a:r>
              <a:rPr lang="en-GB" dirty="0"/>
              <a:t>Everything else is the same </a:t>
            </a:r>
            <a:r>
              <a:rPr lang="en-GB" i="1" dirty="0" err="1"/>
              <a:t>conda</a:t>
            </a:r>
            <a:r>
              <a:rPr lang="en-GB" dirty="0"/>
              <a:t> as </a:t>
            </a:r>
            <a:r>
              <a:rPr lang="en-GB" dirty="0" err="1"/>
              <a:t>marvin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225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3949-83D7-4B58-89BE-DC3A0D7DB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0"/>
            <a:ext cx="10515600" cy="1325563"/>
          </a:xfrm>
        </p:spPr>
        <p:txBody>
          <a:bodyPr/>
          <a:lstStyle/>
          <a:p>
            <a:r>
              <a:rPr lang="en-GB" dirty="0"/>
              <a:t>Samba like connection – this is worth it!!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E1C41-172E-4FB9-ACDB-81F65F5D7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408181"/>
            <a:ext cx="11575774" cy="5084693"/>
          </a:xfrm>
        </p:spPr>
        <p:txBody>
          <a:bodyPr>
            <a:normAutofit fontScale="92500" lnSpcReduction="10000"/>
          </a:bodyPr>
          <a:lstStyle/>
          <a:p>
            <a:r>
              <a:rPr lang="en-GB" sz="800" dirty="0"/>
              <a:t>3. Windows SSHFS equivalent</a:t>
            </a:r>
          </a:p>
          <a:p>
            <a:endParaRPr lang="en-GB" sz="800" dirty="0"/>
          </a:p>
          <a:p>
            <a:r>
              <a:rPr lang="en-GB" sz="800" dirty="0" err="1"/>
              <a:t>sshfs</a:t>
            </a:r>
            <a:r>
              <a:rPr lang="en-GB" sz="800" dirty="0"/>
              <a:t>-win: https://github.com/billziss-gh/sshfs-win </a:t>
            </a:r>
          </a:p>
          <a:p>
            <a:endParaRPr lang="en-GB" sz="800" dirty="0"/>
          </a:p>
          <a:p>
            <a:r>
              <a:rPr lang="en-GB" sz="800" dirty="0"/>
              <a:t>Requires </a:t>
            </a:r>
            <a:r>
              <a:rPr lang="en-GB" sz="800" dirty="0" err="1"/>
              <a:t>WinFsp</a:t>
            </a:r>
            <a:r>
              <a:rPr lang="en-GB" sz="800" dirty="0"/>
              <a:t> (https://github.com/billziss-gh/winfsp/releases/latest) to be installed with Cygwin FUSE support ticked in the installer.</a:t>
            </a:r>
          </a:p>
          <a:p>
            <a:endParaRPr lang="en-GB" sz="800" dirty="0"/>
          </a:p>
          <a:p>
            <a:r>
              <a:rPr lang="en-GB" sz="800" dirty="0"/>
              <a:t>For </a:t>
            </a:r>
            <a:r>
              <a:rPr lang="en-GB" sz="800" dirty="0" err="1"/>
              <a:t>passwordless</a:t>
            </a:r>
            <a:r>
              <a:rPr lang="en-GB" sz="800" dirty="0"/>
              <a:t> SSH to work, you must use a RSA key.</a:t>
            </a:r>
          </a:p>
          <a:p>
            <a:endParaRPr lang="en-GB" sz="800" dirty="0"/>
          </a:p>
          <a:p>
            <a:r>
              <a:rPr lang="en-GB" sz="800" dirty="0"/>
              <a:t>Copy your private SSH RSA key (e.g. </a:t>
            </a:r>
            <a:r>
              <a:rPr lang="en-GB" sz="800" dirty="0" err="1"/>
              <a:t>id_rsa</a:t>
            </a:r>
            <a:r>
              <a:rPr lang="en-GB" sz="800" dirty="0"/>
              <a:t>) to %USERPROFILE%\.</a:t>
            </a:r>
            <a:r>
              <a:rPr lang="en-GB" sz="800" dirty="0" err="1"/>
              <a:t>ssh</a:t>
            </a:r>
            <a:r>
              <a:rPr lang="en-GB" sz="800" dirty="0"/>
              <a:t>\</a:t>
            </a:r>
            <a:r>
              <a:rPr lang="en-GB" sz="800" dirty="0" err="1"/>
              <a:t>id_rsa</a:t>
            </a:r>
            <a:r>
              <a:rPr lang="en-GB" sz="800" dirty="0"/>
              <a:t> on your Windows desktop.</a:t>
            </a:r>
          </a:p>
          <a:p>
            <a:endParaRPr lang="en-GB" sz="800" dirty="0"/>
          </a:p>
          <a:p>
            <a:r>
              <a:rPr lang="en-GB" sz="800" dirty="0"/>
              <a:t>C:\Users\pjt6\.ssh&gt;cp </a:t>
            </a:r>
            <a:r>
              <a:rPr lang="en-GB" sz="800" dirty="0" err="1"/>
              <a:t>putty_priv.ppk</a:t>
            </a:r>
            <a:r>
              <a:rPr lang="en-GB" sz="800" dirty="0"/>
              <a:t> %USERPROFILE%\.</a:t>
            </a:r>
            <a:r>
              <a:rPr lang="en-GB" sz="800" dirty="0" err="1"/>
              <a:t>ssh.id_rsa</a:t>
            </a:r>
            <a:endParaRPr lang="en-GB" sz="800" dirty="0"/>
          </a:p>
          <a:p>
            <a:r>
              <a:rPr lang="en-GB" sz="800" dirty="0"/>
              <a:t>'cp' is not recognized as an internal or external command,</a:t>
            </a:r>
          </a:p>
          <a:p>
            <a:r>
              <a:rPr lang="en-GB" sz="800" dirty="0"/>
              <a:t>operable program or batch file.</a:t>
            </a:r>
          </a:p>
          <a:p>
            <a:endParaRPr lang="en-GB" sz="800" dirty="0"/>
          </a:p>
          <a:p>
            <a:r>
              <a:rPr lang="en-GB" sz="800" dirty="0"/>
              <a:t>C:\Users\pjt6\.ssh&gt;copy </a:t>
            </a:r>
            <a:r>
              <a:rPr lang="en-GB" sz="800" dirty="0" err="1"/>
              <a:t>putty_priv.ppk</a:t>
            </a:r>
            <a:r>
              <a:rPr lang="en-GB" sz="800" dirty="0"/>
              <a:t> %USERPROFILE%\.</a:t>
            </a:r>
            <a:r>
              <a:rPr lang="en-GB" sz="800" dirty="0" err="1"/>
              <a:t>ssh.id_rsa</a:t>
            </a:r>
            <a:endParaRPr lang="en-GB" sz="800" dirty="0"/>
          </a:p>
          <a:p>
            <a:r>
              <a:rPr lang="en-GB" sz="800" dirty="0"/>
              <a:t>        1 file(s) copied.</a:t>
            </a:r>
          </a:p>
          <a:p>
            <a:endParaRPr lang="en-GB" sz="800" dirty="0"/>
          </a:p>
          <a:p>
            <a:r>
              <a:rPr lang="en-GB" sz="800" dirty="0"/>
              <a:t>Now open Windows Explorer and go to “This PC”.</a:t>
            </a:r>
          </a:p>
          <a:p>
            <a:endParaRPr lang="en-GB" sz="800" dirty="0"/>
          </a:p>
          <a:p>
            <a:r>
              <a:rPr lang="en-GB" sz="800" dirty="0"/>
              <a:t>From the ribbon click “Map Network Drive”.</a:t>
            </a:r>
          </a:p>
          <a:p>
            <a:endParaRPr lang="en-GB" sz="800" dirty="0"/>
          </a:p>
          <a:p>
            <a:r>
              <a:rPr lang="en-GB" sz="800" dirty="0"/>
              <a:t>Enter:</a:t>
            </a:r>
          </a:p>
          <a:p>
            <a:endParaRPr lang="en-GB" sz="800" dirty="0"/>
          </a:p>
          <a:p>
            <a:r>
              <a:rPr lang="en-GB" sz="800" dirty="0"/>
              <a:t>\\sshfs.k\you@kennedy10</a:t>
            </a:r>
          </a:p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69515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C5A20C-4963-4DBA-87B6-B029C66F7FCF}"/>
              </a:ext>
            </a:extLst>
          </p:cNvPr>
          <p:cNvSpPr/>
          <p:nvPr/>
        </p:nvSpPr>
        <p:spPr>
          <a:xfrm>
            <a:off x="606287" y="327991"/>
            <a:ext cx="1132067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Windows net work connect in a samba like manner</a:t>
            </a:r>
          </a:p>
          <a:p>
            <a:r>
              <a:rPr lang="en-GB" sz="2800" dirty="0">
                <a:hlinkClick r:id="rId2"/>
              </a:rPr>
              <a:t>http://stab.st-andrews.ac.uk/wiki/index.php/Windows_network_connect</a:t>
            </a:r>
            <a:endParaRPr lang="en-GB" sz="2800" b="1" dirty="0"/>
          </a:p>
          <a:p>
            <a:r>
              <a:rPr lang="en-GB" dirty="0"/>
              <a:t>You probably don't know what samba is. This doesn't matter. </a:t>
            </a:r>
            <a:r>
              <a:rPr lang="en-GB" dirty="0" err="1"/>
              <a:t>ALl</a:t>
            </a:r>
            <a:r>
              <a:rPr lang="en-GB" dirty="0"/>
              <a:t> you need to know is - THIS IS COOL.</a:t>
            </a:r>
          </a:p>
          <a:p>
            <a:r>
              <a:rPr lang="en-GB" dirty="0"/>
              <a:t>install these on your windows or Linux PC. These are prebuilt installer and all you need to do it double click.</a:t>
            </a:r>
          </a:p>
          <a:p>
            <a:r>
              <a:rPr lang="en-GB" dirty="0" err="1"/>
              <a:t>sshfs</a:t>
            </a:r>
            <a:r>
              <a:rPr lang="en-GB" dirty="0"/>
              <a:t>-win: </a:t>
            </a:r>
            <a:r>
              <a:rPr lang="en-GB" dirty="0">
                <a:hlinkClick r:id="rId3"/>
              </a:rPr>
              <a:t>https://github.com/billziss-gh/sshfs-win</a:t>
            </a:r>
            <a:r>
              <a:rPr lang="en-GB" dirty="0"/>
              <a:t>  </a:t>
            </a:r>
          </a:p>
          <a:p>
            <a:r>
              <a:rPr lang="en-GB" dirty="0"/>
              <a:t>Requires </a:t>
            </a:r>
            <a:r>
              <a:rPr lang="en-GB" dirty="0" err="1"/>
              <a:t>WinFsp</a:t>
            </a:r>
            <a:r>
              <a:rPr lang="en-GB" dirty="0"/>
              <a:t> (</a:t>
            </a:r>
            <a:r>
              <a:rPr lang="en-GB" dirty="0">
                <a:hlinkClick r:id="rId4"/>
              </a:rPr>
              <a:t>https://github.com/billziss-gh/winfsp/releases/latest</a:t>
            </a:r>
            <a:r>
              <a:rPr lang="en-GB" dirty="0"/>
              <a:t> ) </a:t>
            </a:r>
          </a:p>
          <a:p>
            <a:r>
              <a:rPr lang="en-GB" dirty="0"/>
              <a:t># to be installed with Cygwin FUSE support ticked in the installer.</a:t>
            </a:r>
          </a:p>
          <a:p>
            <a:endParaRPr lang="en-GB" dirty="0"/>
          </a:p>
          <a:p>
            <a:r>
              <a:rPr lang="en-GB" dirty="0"/>
              <a:t>Now open Windows Explorer and go to “This PC”.</a:t>
            </a:r>
          </a:p>
          <a:p>
            <a:r>
              <a:rPr lang="en-GB" dirty="0"/>
              <a:t>From the ribbon click “Map Network Drive”. Map this to a letter of your choice, e.g. k for </a:t>
            </a:r>
            <a:r>
              <a:rPr lang="en-GB" dirty="0" err="1"/>
              <a:t>kennedy</a:t>
            </a:r>
            <a:endParaRPr lang="en-GB" dirty="0"/>
          </a:p>
          <a:p>
            <a:r>
              <a:rPr lang="en-GB" dirty="0"/>
              <a:t>Enter:</a:t>
            </a:r>
          </a:p>
          <a:p>
            <a:endParaRPr lang="en-GB" dirty="0"/>
          </a:p>
          <a:p>
            <a:r>
              <a:rPr lang="en-GB" dirty="0">
                <a:hlinkClick r:id="rId5" action="ppaction://hlinkfile"/>
              </a:rPr>
              <a:t>\\sshfs.k\you@kennedy10</a:t>
            </a:r>
            <a:endParaRPr lang="en-GB" dirty="0"/>
          </a:p>
          <a:p>
            <a:endParaRPr lang="en-GB" dirty="0"/>
          </a:p>
          <a:p>
            <a:r>
              <a:rPr lang="en-GB" dirty="0"/>
              <a:t>To map the scratch see the next slide. </a:t>
            </a:r>
          </a:p>
          <a:p>
            <a:endParaRPr lang="en-GB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164BE58-5F5D-4C6D-A527-D0E344FC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22" y="6231835"/>
            <a:ext cx="12192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Large file transfers, please use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filezilla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know how stable this is!!!!!!!!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149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3949-83D7-4B58-89BE-DC3A0D7D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Samba like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E1C41-172E-4FB9-ACDB-81F65F5D7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Same as previous page but ….Mount the scratch, you still have to navigate to it, like so:</a:t>
            </a:r>
          </a:p>
          <a:p>
            <a:r>
              <a:rPr lang="en-GB" dirty="0"/>
              <a:t>\\sshfs.k\USERNAME@kennedy10/../../scratch/bioinf/USERNAME</a:t>
            </a:r>
          </a:p>
        </p:txBody>
      </p:sp>
    </p:spTree>
    <p:extLst>
      <p:ext uri="{BB962C8B-B14F-4D97-AF65-F5344CB8AC3E}">
        <p14:creationId xmlns:p14="http://schemas.microsoft.com/office/powerpoint/2010/main" val="308446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35D1-6D3A-43EE-88A8-FA159BFA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Herbert’s excellent existing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CB3D7-82E8-4127-B030-DF2CD7D5C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Please also see here:</a:t>
            </a:r>
          </a:p>
          <a:p>
            <a:r>
              <a:rPr lang="en-GB" sz="1800" u="sng" dirty="0">
                <a:hlinkClick r:id="rId2"/>
              </a:rPr>
              <a:t>https://universityofstandrews907.sharepoint.com/sites/chemistry/CurrentStudents/Shared%20Documents/Forms/AllItems.aspx?id=%2Fsites%2Fchemistry%2FCurrentStudents%2FShared%20Documents%2Fug%2FERCF%5FIntroduction%2Epdf&amp;parent=%2Fsites%2Fchemistry%2FCurrentStudents%2FShared%20Documents%2Fug&amp;p=true&amp;originalPath=aHR0cHM6Ly91bml2ZXJzaXR5b2ZzdGFuZHJld3M5MDcuc2hhcmVwb2ludC5jb20vOmI6L3MvY2hlbWlzdHJ5L0N1cnJlbnRTdHVkZW50cy9FY1RrWjZzZ0xfaEZnZzFGY0dUZXRZNEJicHFCWHhvNF9Pc3cwRXF3NGlXNDFRP3J0aW1lPUEyLVl0YW5jMTBn</a:t>
            </a:r>
            <a:endParaRPr lang="en-GB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183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2EFB-29F6-4047-9F2C-2E06E6DC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Copy data from </a:t>
            </a:r>
            <a:r>
              <a:rPr lang="en-GB" dirty="0" err="1"/>
              <a:t>marvin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1B7F6-698A-4F90-BA7E-512A0F1A4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rsync</a:t>
            </a:r>
            <a:r>
              <a:rPr lang="en-GB" dirty="0"/>
              <a:t> -</a:t>
            </a:r>
            <a:r>
              <a:rPr lang="en-GB" dirty="0" err="1"/>
              <a:t>av</a:t>
            </a:r>
            <a:r>
              <a:rPr lang="en-GB" dirty="0"/>
              <a:t> &lt;user&gt;@</a:t>
            </a:r>
            <a:r>
              <a:rPr lang="en-GB" dirty="0" err="1"/>
              <a:t>marvin.st-andrews.ac.uk:path</a:t>
            </a:r>
            <a:r>
              <a:rPr lang="en-GB" dirty="0"/>
              <a:t>/ path/</a:t>
            </a:r>
          </a:p>
          <a:p>
            <a:r>
              <a:rPr lang="en-GB" dirty="0"/>
              <a:t>Type yes, then your </a:t>
            </a:r>
            <a:r>
              <a:rPr lang="en-GB" dirty="0" err="1"/>
              <a:t>marvin</a:t>
            </a:r>
            <a:r>
              <a:rPr lang="en-GB" dirty="0"/>
              <a:t> password</a:t>
            </a:r>
          </a:p>
        </p:txBody>
      </p:sp>
    </p:spTree>
    <p:extLst>
      <p:ext uri="{BB962C8B-B14F-4D97-AF65-F5344CB8AC3E}">
        <p14:creationId xmlns:p14="http://schemas.microsoft.com/office/powerpoint/2010/main" val="304908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8BBA-4E26-4720-B44A-C25097B1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syntax highlighting in </a:t>
            </a:r>
            <a:r>
              <a:rPr lang="en-GB" dirty="0" err="1"/>
              <a:t>nano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5517B-B709-4487-BD76-BB27212B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cp /gpfs1/apps/</a:t>
            </a:r>
            <a:r>
              <a:rPr lang="en-GB" dirty="0" err="1"/>
              <a:t>kennedy_sys_admin</a:t>
            </a:r>
            <a:r>
              <a:rPr lang="en-GB" dirty="0"/>
              <a:t>/</a:t>
            </a:r>
            <a:r>
              <a:rPr lang="en-GB" dirty="0" err="1"/>
              <a:t>misc</a:t>
            </a:r>
            <a:r>
              <a:rPr lang="en-GB" dirty="0"/>
              <a:t>/.</a:t>
            </a:r>
            <a:r>
              <a:rPr lang="en-GB" dirty="0" err="1"/>
              <a:t>nanorc</a:t>
            </a:r>
            <a:r>
              <a:rPr lang="en-GB" dirty="0"/>
              <a:t> ./</a:t>
            </a:r>
          </a:p>
        </p:txBody>
      </p:sp>
    </p:spTree>
    <p:extLst>
      <p:ext uri="{BB962C8B-B14F-4D97-AF65-F5344CB8AC3E}">
        <p14:creationId xmlns:p14="http://schemas.microsoft.com/office/powerpoint/2010/main" val="3776242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B16A-E1B9-4EBE-BABE-7BDE01068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CONDA and course material for old cluster (still mostly </a:t>
            </a:r>
            <a:r>
              <a:rPr lang="en-GB" dirty="0" err="1"/>
              <a:t>relavent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37DE4-25B0-4486-9415-7D311D60E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help: http://stab.st-andrews.ac.uk/wiki</a:t>
            </a:r>
          </a:p>
          <a:p>
            <a:r>
              <a:rPr lang="en-GB" dirty="0"/>
              <a:t>   CONDA: http://stab.st-andrews.ac.uk/wiki/index.php/Conda#conda</a:t>
            </a:r>
          </a:p>
          <a:p>
            <a:r>
              <a:rPr lang="en-GB" dirty="0"/>
              <a:t>   Training: github.com/peterthorpe5/</a:t>
            </a:r>
            <a:r>
              <a:rPr lang="en-GB" dirty="0" err="1"/>
              <a:t>Sys_admin</a:t>
            </a:r>
            <a:r>
              <a:rPr lang="en-GB" dirty="0"/>
              <a:t>/tree/master/</a:t>
            </a:r>
            <a:r>
              <a:rPr lang="en-GB" dirty="0" err="1"/>
              <a:t>cluster_course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36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6350-86FB-4277-9F9D-90A49935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Apple MAC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067AB-C799-4390-A614-CFA5D1F4E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a terminal and enter the command "</a:t>
            </a:r>
            <a:r>
              <a:rPr lang="en-GB" dirty="0" err="1"/>
              <a:t>ssh</a:t>
            </a:r>
            <a:r>
              <a:rPr lang="en-GB" dirty="0"/>
              <a:t>-keygen". Accept all default filenames. Choose a passphrase when asked for one. Then email the sys admins the file .</a:t>
            </a:r>
            <a:r>
              <a:rPr lang="en-GB" dirty="0" err="1"/>
              <a:t>ssh</a:t>
            </a:r>
            <a:r>
              <a:rPr lang="en-GB" dirty="0"/>
              <a:t>/id_rsa.pub. </a:t>
            </a:r>
          </a:p>
          <a:p>
            <a:r>
              <a:rPr lang="en-GB" dirty="0"/>
              <a:t>Directories starting with a . are normally not visible, so it might be easiest to first copy that file into your home</a:t>
            </a:r>
          </a:p>
          <a:p>
            <a:r>
              <a:rPr lang="en-GB" dirty="0"/>
              <a:t>directory: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cp ~/.</a:t>
            </a:r>
            <a:r>
              <a:rPr lang="en-GB" dirty="0" err="1"/>
              <a:t>ssh</a:t>
            </a:r>
            <a:r>
              <a:rPr lang="en-GB" dirty="0"/>
              <a:t>/id_rsa.pub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455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CC13-EAEC-4640-9325-DA4F1D4E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216038"/>
            <a:ext cx="10515600" cy="1325563"/>
          </a:xfrm>
        </p:spPr>
        <p:txBody>
          <a:bodyPr/>
          <a:lstStyle/>
          <a:p>
            <a:r>
              <a:rPr lang="en-GB" dirty="0"/>
              <a:t>Create a public and private key using putty-gen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54BF7-DD9A-400E-9673-4E435CC30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35" y="1690688"/>
            <a:ext cx="11065565" cy="448627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Type putty gen in the window search bar (download and install if needed)</a:t>
            </a:r>
          </a:p>
          <a:p>
            <a:r>
              <a:rPr lang="en-GB" dirty="0"/>
              <a:t>Click on generate and wiggle the mouse. </a:t>
            </a:r>
          </a:p>
          <a:p>
            <a:r>
              <a:rPr lang="en-GB" dirty="0"/>
              <a:t>Save private key to : C:\Users\username\.ssh\putty_priv.ppk</a:t>
            </a:r>
          </a:p>
          <a:p>
            <a:r>
              <a:rPr lang="en-GB" dirty="0"/>
              <a:t>Email the </a:t>
            </a:r>
            <a:r>
              <a:rPr lang="en-GB" b="1" u="sng" dirty="0"/>
              <a:t>public</a:t>
            </a:r>
            <a:r>
              <a:rPr lang="en-GB" dirty="0"/>
              <a:t> key to the sys admins. (this is used for authentication).  (do not ever share you private key)</a:t>
            </a:r>
          </a:p>
          <a:p>
            <a:r>
              <a:rPr lang="en-GB" b="1" dirty="0"/>
              <a:t>For those of you who use Windows and create a key with </a:t>
            </a:r>
            <a:r>
              <a:rPr lang="en-GB" b="1" dirty="0" err="1"/>
              <a:t>PuTTYgen</a:t>
            </a:r>
            <a:r>
              <a:rPr lang="en-GB" b="1" dirty="0"/>
              <a:t>: What you need to send is not the public key saved from </a:t>
            </a:r>
            <a:r>
              <a:rPr lang="en-GB" b="1" dirty="0" err="1"/>
              <a:t>PuTTYgen</a:t>
            </a:r>
            <a:r>
              <a:rPr lang="en-GB" b="1" dirty="0"/>
              <a:t>, but the string in the upper grey part of the </a:t>
            </a:r>
            <a:r>
              <a:rPr lang="en-GB" b="1" dirty="0" err="1"/>
              <a:t>PuTTYgen</a:t>
            </a:r>
            <a:r>
              <a:rPr lang="en-GB" b="1" dirty="0"/>
              <a:t> window that says "Public key for pasting into OpenSSH </a:t>
            </a:r>
            <a:r>
              <a:rPr lang="en-GB" b="1" dirty="0" err="1"/>
              <a:t>authorized_keys</a:t>
            </a:r>
            <a:r>
              <a:rPr lang="en-GB" b="1" dirty="0"/>
              <a:t> file". Copy and paste this into a text file or just into the email.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key should be called/renamed </a:t>
            </a:r>
            <a:r>
              <a:rPr lang="en-GB" dirty="0" err="1"/>
              <a:t>authorized_keys</a:t>
            </a:r>
            <a:r>
              <a:rPr lang="en-GB" dirty="0"/>
              <a:t> when put in the .</a:t>
            </a:r>
            <a:r>
              <a:rPr lang="en-GB" dirty="0" err="1"/>
              <a:t>ssh</a:t>
            </a:r>
            <a:r>
              <a:rPr lang="en-GB" dirty="0"/>
              <a:t> folder in the $HOME on </a:t>
            </a:r>
            <a:r>
              <a:rPr lang="en-GB" dirty="0" err="1"/>
              <a:t>kennedy</a:t>
            </a:r>
            <a:r>
              <a:rPr lang="en-GB" dirty="0"/>
              <a:t> – this will be done by the sys admin</a:t>
            </a:r>
          </a:p>
        </p:txBody>
      </p:sp>
    </p:spTree>
    <p:extLst>
      <p:ext uri="{BB962C8B-B14F-4D97-AF65-F5344CB8AC3E}">
        <p14:creationId xmlns:p14="http://schemas.microsoft.com/office/powerpoint/2010/main" val="429308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FD1A-A12F-4D56-BD2B-4ADF05E2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71" y="0"/>
            <a:ext cx="10515600" cy="1325563"/>
          </a:xfrm>
        </p:spPr>
        <p:txBody>
          <a:bodyPr/>
          <a:lstStyle/>
          <a:p>
            <a:r>
              <a:rPr lang="en-GB" b="1" dirty="0"/>
              <a:t>Log onto Kennedy using a terminal e.g. putty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078318-D604-43B6-B157-18EDB55AD441}"/>
              </a:ext>
            </a:extLst>
          </p:cNvPr>
          <p:cNvSpPr txBox="1"/>
          <p:nvPr/>
        </p:nvSpPr>
        <p:spPr>
          <a:xfrm>
            <a:off x="934453" y="1559094"/>
            <a:ext cx="97110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you have received a password from the sys admins. </a:t>
            </a:r>
          </a:p>
          <a:p>
            <a:endParaRPr lang="en-GB" dirty="0"/>
          </a:p>
          <a:p>
            <a:r>
              <a:rPr lang="en-GB" dirty="0"/>
              <a:t>You should be able to log onto </a:t>
            </a:r>
            <a:r>
              <a:rPr lang="en-GB" dirty="0" err="1"/>
              <a:t>kennedy</a:t>
            </a:r>
            <a:r>
              <a:rPr lang="en-GB" dirty="0"/>
              <a:t> from a terminal by doing: see next slide.</a:t>
            </a:r>
          </a:p>
          <a:p>
            <a:endParaRPr lang="en-GB" dirty="0"/>
          </a:p>
          <a:p>
            <a:r>
              <a:rPr lang="en-GB" dirty="0" err="1"/>
              <a:t>ssh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USERNAME@kennedy.st-Andrews.ac.uk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PASSWORD:</a:t>
            </a:r>
          </a:p>
          <a:p>
            <a:endParaRPr lang="en-GB" dirty="0"/>
          </a:p>
          <a:p>
            <a:r>
              <a:rPr lang="en-GB" dirty="0"/>
              <a:t>You will then be prompted for your password. </a:t>
            </a:r>
          </a:p>
          <a:p>
            <a:endParaRPr lang="en-GB" dirty="0"/>
          </a:p>
          <a:p>
            <a:r>
              <a:rPr lang="en-GB" dirty="0"/>
              <a:t>Please change your password on 1st log in conforming to the university requirements: </a:t>
            </a:r>
            <a:r>
              <a:rPr lang="en-GB" dirty="0">
                <a:hlinkClick r:id="rId3"/>
              </a:rPr>
              <a:t>https://www.st-andrews.ac.uk/it-support/security/password/</a:t>
            </a:r>
            <a:endParaRPr lang="en-GB" dirty="0"/>
          </a:p>
          <a:p>
            <a:endParaRPr lang="en-GB" dirty="0"/>
          </a:p>
          <a:p>
            <a:r>
              <a:rPr lang="en-GB" dirty="0"/>
              <a:t>A strong password is around 10 characters, including uppercase and lowercase letters, numbers and symbols.</a:t>
            </a:r>
          </a:p>
          <a:p>
            <a:endParaRPr lang="en-GB" dirty="0"/>
          </a:p>
          <a:p>
            <a:r>
              <a:rPr lang="en-GB" dirty="0"/>
              <a:t>Use the command:</a:t>
            </a:r>
          </a:p>
          <a:p>
            <a:r>
              <a:rPr lang="en-GB" dirty="0"/>
              <a:t>passwd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00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A54F-68CA-4BC0-8322-F61105DD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putty terminal: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C1D01-5C1B-43DA-85B8-33C1E2E535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52" y="1848048"/>
            <a:ext cx="3606348" cy="3688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F28683-C64F-44C5-A7B1-36CF70F91D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2756" y="1848048"/>
            <a:ext cx="4236212" cy="28829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11852B-194F-4345-A41A-834826E848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4536" y="1848048"/>
            <a:ext cx="4236212" cy="28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0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FD1A-A12F-4D56-BD2B-4ADF05E2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71" y="0"/>
            <a:ext cx="10515600" cy="1325563"/>
          </a:xfrm>
        </p:spPr>
        <p:txBody>
          <a:bodyPr/>
          <a:lstStyle/>
          <a:p>
            <a:r>
              <a:rPr lang="en-GB" dirty="0"/>
              <a:t>Log onto Kennedy using key and </a:t>
            </a:r>
            <a:r>
              <a:rPr lang="en-GB" dirty="0" err="1"/>
              <a:t>mobaxterm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035489-3326-432E-8010-A11E7FD04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805" y="4576815"/>
            <a:ext cx="8797450" cy="2281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078318-D604-43B6-B157-18EDB55AD441}"/>
              </a:ext>
            </a:extLst>
          </p:cNvPr>
          <p:cNvSpPr txBox="1"/>
          <p:nvPr/>
        </p:nvSpPr>
        <p:spPr>
          <a:xfrm>
            <a:off x="288408" y="1104530"/>
            <a:ext cx="1157891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highlight>
                  <a:srgbClr val="FFFF00"/>
                </a:highlight>
              </a:rPr>
              <a:t>If you use previously use MOBA and want to continue to use it. This is how. </a:t>
            </a:r>
            <a:r>
              <a:rPr lang="en-GB" sz="2000" b="1" u="sng" dirty="0">
                <a:highlight>
                  <a:srgbClr val="FFFF00"/>
                </a:highlight>
              </a:rPr>
              <a:t>You can use any </a:t>
            </a:r>
            <a:r>
              <a:rPr lang="en-GB" sz="2000" b="1" u="sng" dirty="0" err="1">
                <a:highlight>
                  <a:srgbClr val="FFFF00"/>
                </a:highlight>
              </a:rPr>
              <a:t>ssh</a:t>
            </a:r>
            <a:r>
              <a:rPr lang="en-GB" sz="2000" b="1" u="sng" dirty="0">
                <a:highlight>
                  <a:srgbClr val="FFFF00"/>
                </a:highlight>
              </a:rPr>
              <a:t> client you wish</a:t>
            </a:r>
          </a:p>
          <a:p>
            <a:endParaRPr lang="en-GB" b="1" dirty="0"/>
          </a:p>
          <a:p>
            <a:r>
              <a:rPr lang="en-GB" b="1" dirty="0"/>
              <a:t>NOTE: for myself, this was done before we changed the way people log in.  This may not work for you until we test it. </a:t>
            </a:r>
          </a:p>
          <a:p>
            <a:endParaRPr lang="en-GB" b="1" dirty="0"/>
          </a:p>
          <a:p>
            <a:r>
              <a:rPr lang="en-GB" b="1" dirty="0"/>
              <a:t>On </a:t>
            </a:r>
            <a:r>
              <a:rPr lang="en-GB" b="1" dirty="0" err="1"/>
              <a:t>mobaxterm</a:t>
            </a:r>
            <a:r>
              <a:rPr lang="en-GB" dirty="0"/>
              <a:t>:  ( you may need to change the permission of the </a:t>
            </a:r>
            <a:r>
              <a:rPr lang="en-GB" dirty="0" err="1"/>
              <a:t>ssh</a:t>
            </a:r>
            <a:r>
              <a:rPr lang="en-GB" dirty="0"/>
              <a:t> key folder). </a:t>
            </a:r>
          </a:p>
          <a:p>
            <a:endParaRPr lang="en-GB" dirty="0"/>
          </a:p>
          <a:p>
            <a:r>
              <a:rPr lang="en-GB" dirty="0" err="1"/>
              <a:t>ssh</a:t>
            </a:r>
            <a:r>
              <a:rPr lang="en-GB" dirty="0"/>
              <a:t> -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path_to_key</a:t>
            </a:r>
            <a:r>
              <a:rPr lang="en-GB" dirty="0"/>
              <a:t>  </a:t>
            </a:r>
            <a:r>
              <a:rPr lang="en-GB" dirty="0">
                <a:hlinkClick r:id="rId3"/>
              </a:rPr>
              <a:t>username@kennedy.st-andrews.ac.uk</a:t>
            </a:r>
            <a:endParaRPr lang="en-GB" dirty="0"/>
          </a:p>
          <a:p>
            <a:endParaRPr lang="en-GB" dirty="0"/>
          </a:p>
          <a:p>
            <a:r>
              <a:rPr lang="en-GB" dirty="0"/>
              <a:t>On windows, </a:t>
            </a:r>
            <a:r>
              <a:rPr lang="en-GB" dirty="0" err="1"/>
              <a:t>mobaxterm</a:t>
            </a:r>
            <a:r>
              <a:rPr lang="en-GB" dirty="0"/>
              <a:t> required: /drives/c/ ….</a:t>
            </a:r>
          </a:p>
          <a:p>
            <a:endParaRPr lang="en-GB" dirty="0"/>
          </a:p>
          <a:p>
            <a:r>
              <a:rPr lang="en-GB" dirty="0"/>
              <a:t>It is possible to save this session .. Google is your friend. </a:t>
            </a:r>
          </a:p>
        </p:txBody>
      </p:sp>
    </p:spTree>
    <p:extLst>
      <p:ext uri="{BB962C8B-B14F-4D97-AF65-F5344CB8AC3E}">
        <p14:creationId xmlns:p14="http://schemas.microsoft.com/office/powerpoint/2010/main" val="112836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4064-7F34-4E37-A4F8-F8945DD1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-120739"/>
            <a:ext cx="10515600" cy="1325563"/>
          </a:xfrm>
        </p:spPr>
        <p:txBody>
          <a:bodyPr/>
          <a:lstStyle/>
          <a:p>
            <a:r>
              <a:rPr lang="en-GB" dirty="0" err="1"/>
              <a:t>Filezilla</a:t>
            </a:r>
            <a:r>
              <a:rPr lang="en-GB" dirty="0"/>
              <a:t> file transfer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CD53F6-1964-4223-8161-EB76F4850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1" y="2791134"/>
            <a:ext cx="7020826" cy="407168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A3C607-9680-4897-B6D6-EE6554D3BD71}"/>
              </a:ext>
            </a:extLst>
          </p:cNvPr>
          <p:cNvCxnSpPr>
            <a:cxnSpLocks/>
          </p:cNvCxnSpPr>
          <p:nvPr/>
        </p:nvCxnSpPr>
        <p:spPr>
          <a:xfrm flipH="1">
            <a:off x="7103445" y="2339170"/>
            <a:ext cx="452386" cy="129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3BA696-2CA4-4D48-8CE0-79026004D64A}"/>
              </a:ext>
            </a:extLst>
          </p:cNvPr>
          <p:cNvSpPr txBox="1"/>
          <p:nvPr/>
        </p:nvSpPr>
        <p:spPr>
          <a:xfrm>
            <a:off x="7591108" y="2219351"/>
            <a:ext cx="212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to SFTP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FCD941-41D6-4CF4-B11B-FD482EBD00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6039" y="1081601"/>
            <a:ext cx="3407406" cy="150708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7EB67A-E045-4999-B695-79A70026A910}"/>
              </a:ext>
            </a:extLst>
          </p:cNvPr>
          <p:cNvCxnSpPr/>
          <p:nvPr/>
        </p:nvCxnSpPr>
        <p:spPr>
          <a:xfrm>
            <a:off x="2704699" y="1204824"/>
            <a:ext cx="1289785" cy="3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710933-1DF7-4DAE-91C1-90886D9940C2}"/>
              </a:ext>
            </a:extLst>
          </p:cNvPr>
          <p:cNvSpPr txBox="1"/>
          <p:nvPr/>
        </p:nvSpPr>
        <p:spPr>
          <a:xfrm>
            <a:off x="1078029" y="1081601"/>
            <a:ext cx="1511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Open new site manager</a:t>
            </a:r>
          </a:p>
        </p:txBody>
      </p:sp>
    </p:spTree>
    <p:extLst>
      <p:ext uri="{BB962C8B-B14F-4D97-AF65-F5344CB8AC3E}">
        <p14:creationId xmlns:p14="http://schemas.microsoft.com/office/powerpoint/2010/main" val="377239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4064-7F34-4E37-A4F8-F8945DD1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Filezilla</a:t>
            </a:r>
            <a:r>
              <a:rPr lang="en-GB" dirty="0"/>
              <a:t> file transfer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CD53F6-1964-4223-8161-EB76F4850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979" y="1491280"/>
            <a:ext cx="10074442" cy="494182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A3C607-9680-4897-B6D6-EE6554D3BD71}"/>
              </a:ext>
            </a:extLst>
          </p:cNvPr>
          <p:cNvCxnSpPr/>
          <p:nvPr/>
        </p:nvCxnSpPr>
        <p:spPr>
          <a:xfrm flipH="1">
            <a:off x="7016817" y="924025"/>
            <a:ext cx="952901" cy="220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6743C8-F1A5-416F-BBC7-9987DC5011A9}"/>
              </a:ext>
            </a:extLst>
          </p:cNvPr>
          <p:cNvCxnSpPr/>
          <p:nvPr/>
        </p:nvCxnSpPr>
        <p:spPr>
          <a:xfrm flipH="1">
            <a:off x="7180446" y="1010653"/>
            <a:ext cx="904775" cy="2418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8FF4CE-D9FA-4457-A383-FB38E13E5D68}"/>
              </a:ext>
            </a:extLst>
          </p:cNvPr>
          <p:cNvSpPr txBox="1"/>
          <p:nvPr/>
        </p:nvSpPr>
        <p:spPr>
          <a:xfrm>
            <a:off x="8248850" y="365125"/>
            <a:ext cx="3378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Select key file and put the path to it in the next box.</a:t>
            </a:r>
          </a:p>
          <a:p>
            <a:r>
              <a:rPr lang="en-GB" dirty="0"/>
              <a:t>Fill out host and your username</a:t>
            </a:r>
          </a:p>
        </p:txBody>
      </p:sp>
    </p:spTree>
    <p:extLst>
      <p:ext uri="{BB962C8B-B14F-4D97-AF65-F5344CB8AC3E}">
        <p14:creationId xmlns:p14="http://schemas.microsoft.com/office/powerpoint/2010/main" val="2746528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1492</Words>
  <Application>Microsoft Office PowerPoint</Application>
  <PresentationFormat>Widescreen</PresentationFormat>
  <Paragraphs>157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Kennedy HPC log on for Windows users MAC and Linux users please use a terminal </vt:lpstr>
      <vt:lpstr>Herbert’s excellent existing documentation</vt:lpstr>
      <vt:lpstr>Apple MAC people</vt:lpstr>
      <vt:lpstr>Create a public and private key using putty-gen</vt:lpstr>
      <vt:lpstr>Log onto Kennedy using a terminal e.g. putty</vt:lpstr>
      <vt:lpstr>putty terminal:</vt:lpstr>
      <vt:lpstr>Log onto Kennedy using key and mobaxterm</vt:lpstr>
      <vt:lpstr>Filezilla file transfer</vt:lpstr>
      <vt:lpstr>Filezilla file transfer</vt:lpstr>
      <vt:lpstr>Filezilla file transfer</vt:lpstr>
      <vt:lpstr>1 thread job and email me!</vt:lpstr>
      <vt:lpstr>Multi threading requesting 1250GB RAM command</vt:lpstr>
      <vt:lpstr>GPU nodes</vt:lpstr>
      <vt:lpstr>High memory</vt:lpstr>
      <vt:lpstr>Qubmit a job </vt:lpstr>
      <vt:lpstr>conda</vt:lpstr>
      <vt:lpstr>Samba like connection – this is worth it!!</vt:lpstr>
      <vt:lpstr>PowerPoint Presentation</vt:lpstr>
      <vt:lpstr>Samba like connection</vt:lpstr>
      <vt:lpstr>Copy data from marvin</vt:lpstr>
      <vt:lpstr>Get syntax highlighting in nano</vt:lpstr>
      <vt:lpstr>CONDA and course material for old cluster (still mostly relavent)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Kennedy log on </dc:title>
  <dc:creator>Peter Thorpe</dc:creator>
  <cp:lastModifiedBy>Peter Thorpe</cp:lastModifiedBy>
  <cp:revision>70</cp:revision>
  <dcterms:created xsi:type="dcterms:W3CDTF">2020-01-28T14:56:14Z</dcterms:created>
  <dcterms:modified xsi:type="dcterms:W3CDTF">2020-04-10T10:15:10Z</dcterms:modified>
</cp:coreProperties>
</file>