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3" r:id="rId2"/>
    <p:sldId id="264" r:id="rId3"/>
    <p:sldId id="335" r:id="rId4"/>
    <p:sldId id="316" r:id="rId5"/>
    <p:sldId id="337" r:id="rId6"/>
    <p:sldId id="265" r:id="rId7"/>
    <p:sldId id="336" r:id="rId8"/>
    <p:sldId id="332" r:id="rId9"/>
    <p:sldId id="333" r:id="rId10"/>
    <p:sldId id="334" r:id="rId11"/>
    <p:sldId id="338" r:id="rId12"/>
    <p:sldId id="339" r:id="rId13"/>
    <p:sldId id="340" r:id="rId14"/>
    <p:sldId id="341" r:id="rId15"/>
    <p:sldId id="306" r:id="rId16"/>
    <p:sldId id="342" r:id="rId17"/>
    <p:sldId id="266" r:id="rId18"/>
    <p:sldId id="267" r:id="rId19"/>
    <p:sldId id="33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7E29E9-986C-5D48-B304-8B60627227E2}" v="14" dt="2023-02-10T10:26:05.6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84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Thorpe (Staff)" userId="a7e1e93c-efb5-4600-9c72-d01a7d271166" providerId="ADAL" clId="{F27E29E9-986C-5D48-B304-8B60627227E2}"/>
    <pc:docChg chg="undo custSel addSld modSld sldOrd">
      <pc:chgData name="Peter Thorpe (Staff)" userId="a7e1e93c-efb5-4600-9c72-d01a7d271166" providerId="ADAL" clId="{F27E29E9-986C-5D48-B304-8B60627227E2}" dt="2023-02-10T10:26:09.230" v="688" actId="478"/>
      <pc:docMkLst>
        <pc:docMk/>
      </pc:docMkLst>
      <pc:sldChg chg="addSp delSp modSp mod">
        <pc:chgData name="Peter Thorpe (Staff)" userId="a7e1e93c-efb5-4600-9c72-d01a7d271166" providerId="ADAL" clId="{F27E29E9-986C-5D48-B304-8B60627227E2}" dt="2023-02-10T10:26:09.230" v="688" actId="478"/>
        <pc:sldMkLst>
          <pc:docMk/>
          <pc:sldMk cId="25763926" sldId="306"/>
        </pc:sldMkLst>
        <pc:picChg chg="add del mod">
          <ac:chgData name="Peter Thorpe (Staff)" userId="a7e1e93c-efb5-4600-9c72-d01a7d271166" providerId="ADAL" clId="{F27E29E9-986C-5D48-B304-8B60627227E2}" dt="2023-02-10T10:25:21.249" v="680" actId="478"/>
          <ac:picMkLst>
            <pc:docMk/>
            <pc:sldMk cId="25763926" sldId="306"/>
            <ac:picMk id="6" creationId="{89F5C2FB-D27C-197F-A7B0-E75A9D923265}"/>
          </ac:picMkLst>
        </pc:picChg>
        <pc:picChg chg="add del mod modCrop">
          <ac:chgData name="Peter Thorpe (Staff)" userId="a7e1e93c-efb5-4600-9c72-d01a7d271166" providerId="ADAL" clId="{F27E29E9-986C-5D48-B304-8B60627227E2}" dt="2023-02-10T10:26:09.230" v="688" actId="478"/>
          <ac:picMkLst>
            <pc:docMk/>
            <pc:sldMk cId="25763926" sldId="306"/>
            <ac:picMk id="8" creationId="{6ACEDD37-DE41-AB2D-7D1E-11CD346113E1}"/>
          </ac:picMkLst>
        </pc:picChg>
      </pc:sldChg>
      <pc:sldChg chg="modSp mod">
        <pc:chgData name="Peter Thorpe (Staff)" userId="a7e1e93c-efb5-4600-9c72-d01a7d271166" providerId="ADAL" clId="{F27E29E9-986C-5D48-B304-8B60627227E2}" dt="2023-02-10T10:11:49.032" v="676" actId="20577"/>
        <pc:sldMkLst>
          <pc:docMk/>
          <pc:sldMk cId="1605566831" sldId="323"/>
        </pc:sldMkLst>
        <pc:spChg chg="mod">
          <ac:chgData name="Peter Thorpe (Staff)" userId="a7e1e93c-efb5-4600-9c72-d01a7d271166" providerId="ADAL" clId="{F27E29E9-986C-5D48-B304-8B60627227E2}" dt="2023-02-10T10:11:49.032" v="676" actId="20577"/>
          <ac:spMkLst>
            <pc:docMk/>
            <pc:sldMk cId="1605566831" sldId="323"/>
            <ac:spMk id="3" creationId="{B7D7F1BD-ACA4-4C4D-B152-CF18FDF314D2}"/>
          </ac:spMkLst>
        </pc:spChg>
      </pc:sldChg>
      <pc:sldChg chg="addSp delSp modSp mod">
        <pc:chgData name="Peter Thorpe (Staff)" userId="a7e1e93c-efb5-4600-9c72-d01a7d271166" providerId="ADAL" clId="{F27E29E9-986C-5D48-B304-8B60627227E2}" dt="2023-02-09T09:20:30.910" v="27" actId="1076"/>
        <pc:sldMkLst>
          <pc:docMk/>
          <pc:sldMk cId="2201691890" sldId="334"/>
        </pc:sldMkLst>
        <pc:spChg chg="add del">
          <ac:chgData name="Peter Thorpe (Staff)" userId="a7e1e93c-efb5-4600-9c72-d01a7d271166" providerId="ADAL" clId="{F27E29E9-986C-5D48-B304-8B60627227E2}" dt="2023-02-09T09:16:08.438" v="1" actId="478"/>
          <ac:spMkLst>
            <pc:docMk/>
            <pc:sldMk cId="2201691890" sldId="334"/>
            <ac:spMk id="7" creationId="{2F5E6F3A-5D49-D23A-6164-51B794D79183}"/>
          </ac:spMkLst>
        </pc:spChg>
        <pc:spChg chg="add del">
          <ac:chgData name="Peter Thorpe (Staff)" userId="a7e1e93c-efb5-4600-9c72-d01a7d271166" providerId="ADAL" clId="{F27E29E9-986C-5D48-B304-8B60627227E2}" dt="2023-02-09T09:16:44.610" v="3" actId="22"/>
          <ac:spMkLst>
            <pc:docMk/>
            <pc:sldMk cId="2201691890" sldId="334"/>
            <ac:spMk id="9" creationId="{1E77319A-71D2-04B5-C512-547B7DCBEC96}"/>
          </ac:spMkLst>
        </pc:spChg>
        <pc:spChg chg="add del">
          <ac:chgData name="Peter Thorpe (Staff)" userId="a7e1e93c-efb5-4600-9c72-d01a7d271166" providerId="ADAL" clId="{F27E29E9-986C-5D48-B304-8B60627227E2}" dt="2023-02-09T09:16:55.616" v="5" actId="22"/>
          <ac:spMkLst>
            <pc:docMk/>
            <pc:sldMk cId="2201691890" sldId="334"/>
            <ac:spMk id="11" creationId="{573BEF9F-0140-E768-796B-86BA333236EA}"/>
          </ac:spMkLst>
        </pc:spChg>
        <pc:spChg chg="add del">
          <ac:chgData name="Peter Thorpe (Staff)" userId="a7e1e93c-efb5-4600-9c72-d01a7d271166" providerId="ADAL" clId="{F27E29E9-986C-5D48-B304-8B60627227E2}" dt="2023-02-09T09:17:03.960" v="7" actId="22"/>
          <ac:spMkLst>
            <pc:docMk/>
            <pc:sldMk cId="2201691890" sldId="334"/>
            <ac:spMk id="13" creationId="{FE8C963F-FDCE-FF71-5376-3625F1B55812}"/>
          </ac:spMkLst>
        </pc:spChg>
        <pc:spChg chg="add del">
          <ac:chgData name="Peter Thorpe (Staff)" userId="a7e1e93c-efb5-4600-9c72-d01a7d271166" providerId="ADAL" clId="{F27E29E9-986C-5D48-B304-8B60627227E2}" dt="2023-02-09T09:18:54.340" v="9" actId="22"/>
          <ac:spMkLst>
            <pc:docMk/>
            <pc:sldMk cId="2201691890" sldId="334"/>
            <ac:spMk id="15" creationId="{3988A074-1A96-FB35-A599-690E1F4EC8F8}"/>
          </ac:spMkLst>
        </pc:spChg>
        <pc:picChg chg="add mod modCrop">
          <ac:chgData name="Peter Thorpe (Staff)" userId="a7e1e93c-efb5-4600-9c72-d01a7d271166" providerId="ADAL" clId="{F27E29E9-986C-5D48-B304-8B60627227E2}" dt="2023-02-09T09:20:30.910" v="27" actId="1076"/>
          <ac:picMkLst>
            <pc:docMk/>
            <pc:sldMk cId="2201691890" sldId="334"/>
            <ac:picMk id="17" creationId="{03401800-D093-C29B-473C-F8225F88B9DA}"/>
          </ac:picMkLst>
        </pc:picChg>
        <pc:picChg chg="add mod modCrop">
          <ac:chgData name="Peter Thorpe (Staff)" userId="a7e1e93c-efb5-4600-9c72-d01a7d271166" providerId="ADAL" clId="{F27E29E9-986C-5D48-B304-8B60627227E2}" dt="2023-02-09T09:20:27.117" v="25" actId="1076"/>
          <ac:picMkLst>
            <pc:docMk/>
            <pc:sldMk cId="2201691890" sldId="334"/>
            <ac:picMk id="19" creationId="{5CC8501B-3BFC-2D49-E350-6EE5B21D9AA8}"/>
          </ac:picMkLst>
        </pc:picChg>
      </pc:sldChg>
      <pc:sldChg chg="addSp delSp modSp add mod">
        <pc:chgData name="Peter Thorpe (Staff)" userId="a7e1e93c-efb5-4600-9c72-d01a7d271166" providerId="ADAL" clId="{F27E29E9-986C-5D48-B304-8B60627227E2}" dt="2023-02-09T09:36:01.988" v="264" actId="1076"/>
        <pc:sldMkLst>
          <pc:docMk/>
          <pc:sldMk cId="2809549827" sldId="338"/>
        </pc:sldMkLst>
        <pc:spChg chg="mod">
          <ac:chgData name="Peter Thorpe (Staff)" userId="a7e1e93c-efb5-4600-9c72-d01a7d271166" providerId="ADAL" clId="{F27E29E9-986C-5D48-B304-8B60627227E2}" dt="2023-02-09T09:33:30.608" v="52" actId="20577"/>
          <ac:spMkLst>
            <pc:docMk/>
            <pc:sldMk cId="2809549827" sldId="338"/>
            <ac:spMk id="2" creationId="{1536064C-7C83-4153-B524-093E5CE385D2}"/>
          </ac:spMkLst>
        </pc:spChg>
        <pc:spChg chg="mod">
          <ac:chgData name="Peter Thorpe (Staff)" userId="a7e1e93c-efb5-4600-9c72-d01a7d271166" providerId="ADAL" clId="{F27E29E9-986C-5D48-B304-8B60627227E2}" dt="2023-02-09T09:35:41.393" v="260" actId="20577"/>
          <ac:spMkLst>
            <pc:docMk/>
            <pc:sldMk cId="2809549827" sldId="338"/>
            <ac:spMk id="5" creationId="{7E4A19D3-27B2-4B5C-BF70-AAE3E270AF3F}"/>
          </ac:spMkLst>
        </pc:spChg>
        <pc:picChg chg="add mod modCrop">
          <ac:chgData name="Peter Thorpe (Staff)" userId="a7e1e93c-efb5-4600-9c72-d01a7d271166" providerId="ADAL" clId="{F27E29E9-986C-5D48-B304-8B60627227E2}" dt="2023-02-09T09:36:01.988" v="264" actId="1076"/>
          <ac:picMkLst>
            <pc:docMk/>
            <pc:sldMk cId="2809549827" sldId="338"/>
            <ac:picMk id="7" creationId="{31240587-2680-AD20-15FC-125B2DC2474E}"/>
          </ac:picMkLst>
        </pc:picChg>
        <pc:picChg chg="del">
          <ac:chgData name="Peter Thorpe (Staff)" userId="a7e1e93c-efb5-4600-9c72-d01a7d271166" providerId="ADAL" clId="{F27E29E9-986C-5D48-B304-8B60627227E2}" dt="2023-02-09T09:33:32.835" v="53" actId="478"/>
          <ac:picMkLst>
            <pc:docMk/>
            <pc:sldMk cId="2809549827" sldId="338"/>
            <ac:picMk id="17" creationId="{03401800-D093-C29B-473C-F8225F88B9DA}"/>
          </ac:picMkLst>
        </pc:picChg>
        <pc:picChg chg="del">
          <ac:chgData name="Peter Thorpe (Staff)" userId="a7e1e93c-efb5-4600-9c72-d01a7d271166" providerId="ADAL" clId="{F27E29E9-986C-5D48-B304-8B60627227E2}" dt="2023-02-09T09:33:33.608" v="54" actId="478"/>
          <ac:picMkLst>
            <pc:docMk/>
            <pc:sldMk cId="2809549827" sldId="338"/>
            <ac:picMk id="19" creationId="{5CC8501B-3BFC-2D49-E350-6EE5B21D9AA8}"/>
          </ac:picMkLst>
        </pc:picChg>
      </pc:sldChg>
      <pc:sldChg chg="addSp delSp modSp add mod ord">
        <pc:chgData name="Peter Thorpe (Staff)" userId="a7e1e93c-efb5-4600-9c72-d01a7d271166" providerId="ADAL" clId="{F27E29E9-986C-5D48-B304-8B60627227E2}" dt="2023-02-09T09:44:40.042" v="467" actId="14100"/>
        <pc:sldMkLst>
          <pc:docMk/>
          <pc:sldMk cId="1554248782" sldId="339"/>
        </pc:sldMkLst>
        <pc:spChg chg="mod">
          <ac:chgData name="Peter Thorpe (Staff)" userId="a7e1e93c-efb5-4600-9c72-d01a7d271166" providerId="ADAL" clId="{F27E29E9-986C-5D48-B304-8B60627227E2}" dt="2023-02-09T09:36:13.122" v="266" actId="20577"/>
          <ac:spMkLst>
            <pc:docMk/>
            <pc:sldMk cId="1554248782" sldId="339"/>
            <ac:spMk id="5" creationId="{7E4A19D3-27B2-4B5C-BF70-AAE3E270AF3F}"/>
          </ac:spMkLst>
        </pc:spChg>
        <pc:picChg chg="mod modCrop">
          <ac:chgData name="Peter Thorpe (Staff)" userId="a7e1e93c-efb5-4600-9c72-d01a7d271166" providerId="ADAL" clId="{F27E29E9-986C-5D48-B304-8B60627227E2}" dt="2023-02-09T09:44:40.042" v="467" actId="14100"/>
          <ac:picMkLst>
            <pc:docMk/>
            <pc:sldMk cId="1554248782" sldId="339"/>
            <ac:picMk id="7" creationId="{31240587-2680-AD20-15FC-125B2DC2474E}"/>
          </ac:picMkLst>
        </pc:picChg>
        <pc:picChg chg="add del mod">
          <ac:chgData name="Peter Thorpe (Staff)" userId="a7e1e93c-efb5-4600-9c72-d01a7d271166" providerId="ADAL" clId="{F27E29E9-986C-5D48-B304-8B60627227E2}" dt="2023-02-09T09:41:54.425" v="274" actId="478"/>
          <ac:picMkLst>
            <pc:docMk/>
            <pc:sldMk cId="1554248782" sldId="339"/>
            <ac:picMk id="8" creationId="{651BBA5C-1DB1-2DF1-FD9F-06A5B0BE37A0}"/>
          </ac:picMkLst>
        </pc:picChg>
      </pc:sldChg>
      <pc:sldChg chg="delSp modSp add mod">
        <pc:chgData name="Peter Thorpe (Staff)" userId="a7e1e93c-efb5-4600-9c72-d01a7d271166" providerId="ADAL" clId="{F27E29E9-986C-5D48-B304-8B60627227E2}" dt="2023-02-09T10:31:02.660" v="472"/>
        <pc:sldMkLst>
          <pc:docMk/>
          <pc:sldMk cId="4165003528" sldId="340"/>
        </pc:sldMkLst>
        <pc:spChg chg="mod">
          <ac:chgData name="Peter Thorpe (Staff)" userId="a7e1e93c-efb5-4600-9c72-d01a7d271166" providerId="ADAL" clId="{F27E29E9-986C-5D48-B304-8B60627227E2}" dt="2023-02-09T10:31:02.660" v="472"/>
          <ac:spMkLst>
            <pc:docMk/>
            <pc:sldMk cId="4165003528" sldId="340"/>
            <ac:spMk id="5" creationId="{7E4A19D3-27B2-4B5C-BF70-AAE3E270AF3F}"/>
          </ac:spMkLst>
        </pc:spChg>
        <pc:picChg chg="del">
          <ac:chgData name="Peter Thorpe (Staff)" userId="a7e1e93c-efb5-4600-9c72-d01a7d271166" providerId="ADAL" clId="{F27E29E9-986C-5D48-B304-8B60627227E2}" dt="2023-02-09T09:41:57.687" v="275" actId="478"/>
          <ac:picMkLst>
            <pc:docMk/>
            <pc:sldMk cId="4165003528" sldId="340"/>
            <ac:picMk id="7" creationId="{31240587-2680-AD20-15FC-125B2DC2474E}"/>
          </ac:picMkLst>
        </pc:picChg>
        <pc:picChg chg="mod modCrop">
          <ac:chgData name="Peter Thorpe (Staff)" userId="a7e1e93c-efb5-4600-9c72-d01a7d271166" providerId="ADAL" clId="{F27E29E9-986C-5D48-B304-8B60627227E2}" dt="2023-02-09T09:44:50.526" v="469" actId="14100"/>
          <ac:picMkLst>
            <pc:docMk/>
            <pc:sldMk cId="4165003528" sldId="340"/>
            <ac:picMk id="8" creationId="{651BBA5C-1DB1-2DF1-FD9F-06A5B0BE37A0}"/>
          </ac:picMkLst>
        </pc:picChg>
      </pc:sldChg>
      <pc:sldChg chg="addSp delSp modSp add mod">
        <pc:chgData name="Peter Thorpe (Staff)" userId="a7e1e93c-efb5-4600-9c72-d01a7d271166" providerId="ADAL" clId="{F27E29E9-986C-5D48-B304-8B60627227E2}" dt="2023-02-09T10:34:16.532" v="675" actId="1076"/>
        <pc:sldMkLst>
          <pc:docMk/>
          <pc:sldMk cId="2007568218" sldId="341"/>
        </pc:sldMkLst>
        <pc:spChg chg="mod">
          <ac:chgData name="Peter Thorpe (Staff)" userId="a7e1e93c-efb5-4600-9c72-d01a7d271166" providerId="ADAL" clId="{F27E29E9-986C-5D48-B304-8B60627227E2}" dt="2023-02-09T10:34:12.289" v="674" actId="20577"/>
          <ac:spMkLst>
            <pc:docMk/>
            <pc:sldMk cId="2007568218" sldId="341"/>
            <ac:spMk id="5" creationId="{7E4A19D3-27B2-4B5C-BF70-AAE3E270AF3F}"/>
          </ac:spMkLst>
        </pc:spChg>
        <pc:picChg chg="add mod modCrop">
          <ac:chgData name="Peter Thorpe (Staff)" userId="a7e1e93c-efb5-4600-9c72-d01a7d271166" providerId="ADAL" clId="{F27E29E9-986C-5D48-B304-8B60627227E2}" dt="2023-02-09T10:34:16.532" v="675" actId="1076"/>
          <ac:picMkLst>
            <pc:docMk/>
            <pc:sldMk cId="2007568218" sldId="341"/>
            <ac:picMk id="7" creationId="{8B6FC43E-0915-7B25-968D-F7276F5553FA}"/>
          </ac:picMkLst>
        </pc:picChg>
        <pc:picChg chg="del">
          <ac:chgData name="Peter Thorpe (Staff)" userId="a7e1e93c-efb5-4600-9c72-d01a7d271166" providerId="ADAL" clId="{F27E29E9-986C-5D48-B304-8B60627227E2}" dt="2023-02-09T10:31:10.810" v="474" actId="478"/>
          <ac:picMkLst>
            <pc:docMk/>
            <pc:sldMk cId="2007568218" sldId="341"/>
            <ac:picMk id="8" creationId="{651BBA5C-1DB1-2DF1-FD9F-06A5B0BE37A0}"/>
          </ac:picMkLst>
        </pc:picChg>
        <pc:picChg chg="add mod">
          <ac:chgData name="Peter Thorpe (Staff)" userId="a7e1e93c-efb5-4600-9c72-d01a7d271166" providerId="ADAL" clId="{F27E29E9-986C-5D48-B304-8B60627227E2}" dt="2023-02-09T10:33:35.077" v="487" actId="1076"/>
          <ac:picMkLst>
            <pc:docMk/>
            <pc:sldMk cId="2007568218" sldId="341"/>
            <ac:picMk id="10" creationId="{87DC17E3-B0B6-C51A-1E28-50E487430A90}"/>
          </ac:picMkLst>
        </pc:picChg>
      </pc:sldChg>
      <pc:sldChg chg="add">
        <pc:chgData name="Peter Thorpe (Staff)" userId="a7e1e93c-efb5-4600-9c72-d01a7d271166" providerId="ADAL" clId="{F27E29E9-986C-5D48-B304-8B60627227E2}" dt="2023-02-10T10:26:05.685" v="687"/>
        <pc:sldMkLst>
          <pc:docMk/>
          <pc:sldMk cId="4228133328" sldId="34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6737E-D528-46DA-B1EB-1E6480237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3E7E58-3F30-4384-925E-6728590E1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2F372-F895-4919-8FC3-619E92238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E63-1E92-446A-91CA-01D88B6F0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C3607-3381-4D48-8FC4-1750EA2DB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622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EE7CC-7154-4243-A4FD-9ED1142CE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11600-3E83-4CAC-A516-9DF22084E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CAD66-F7F0-4D37-8050-AA73AF9F7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62E94-2653-4DCC-9345-220A6AE79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289DD-C773-42A3-9D2A-76674E93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65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7EB21A-0A45-4CFA-ACD0-94954652D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958C42-4B0F-4662-A130-E7FE06831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C260D-3FAD-452D-9CE0-692F566FA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76328-6AD5-4609-8389-138B4B3B5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73DC1-CB40-4C73-A910-B513B9076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902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82C6E-5CAC-4003-95D7-0AA0EEA9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0052F-18A5-417D-BAD8-5B68B2EDB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71804-592A-4DB9-A103-0DA676CF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AAEA4-DC15-4C90-974D-99BD1D105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80965-72AD-4A64-87B7-25435237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058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0787F-B9B9-44C4-A7FD-4B547537F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66677-A825-48C4-96D3-7522E6DCE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91BFB-E85D-4F9E-B509-F67AED7B9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06E72-D67D-4007-9394-2D2D156C0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2F571-F9EC-40A2-B7D3-C30DB4F6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904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18459-4C07-4D73-AAB6-642912826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A1B61-17B4-4245-A6F8-3BBC2DB750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2906E-3262-454A-B1E0-8BB4E9698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F4763-2B89-46FA-BFD8-15ADF5415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5F200-0898-461D-855E-F573CDA4F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33D81-BC61-43F9-BA53-CDF582420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544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3432C-CC68-4561-A07E-ADFAD1213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7F2FE-BDCD-456E-B47B-01DB4ADBC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E0655-38E2-4323-865D-0A35424E3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957DC0-A023-4F71-A36A-A4C080D81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E1A46-B752-4AD1-8A79-7C1B80F7BB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7D56C6-C487-4D32-952D-819F0B460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512102-A783-43C4-8671-0B631A197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F41A98-EF4C-4806-B613-63FD553DA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496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F7CA5-146E-48FB-AA19-86CA96A24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C8BC73-CEB7-4360-AF13-16C7439A0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D7E25F-74B0-446B-BA23-9729A7BA7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507B39-5708-4BE7-B20E-801A3ECE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691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632338-1534-433D-A716-C0B139EA9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BD4F87-81BD-4744-BFF9-4C2D02888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429CA-03B6-4A5C-AF0A-C4922AA88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352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42CCF-E64E-4135-ABC7-93E1D0709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DBA00-286B-4B42-859E-3D346B669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11F86-5AAD-45AC-AEDC-5A13E4A64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C6F05-B13F-4D41-AB9A-DEDABF64E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EA9C6-CF97-4FA2-8409-8677A7266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32232-CA66-457C-9741-8FF90DAB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134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94C7-6B0B-4CDD-85FB-74FFF7E1F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B18B45-5356-475D-A12F-F0FFFBC4E2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69412-730B-4671-966D-4095F8CE3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BC08C-4DD7-4BBC-A4EC-B6013A8D2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EB571-87F1-41EA-AFC0-0262208A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A975C-46FE-4FD1-9946-BCC8B293E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42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5455F9-1912-45FB-83A6-89B88BD4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1FD7D-BED6-41DD-BFB1-39AF92AA5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A1133-90C9-43B9-B535-04FE02CE0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55DFA-625E-4F2B-9A42-1E05F98E1771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3C03D-4C9A-44A0-AB0D-994C4EF29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761F9-8019-4EEB-AA7C-1FBEDE489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47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A0F29-CBF5-4F6F-8067-DDC8E390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3) Basic UNIX: Useful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7F1BD-ACA4-4C4D-B152-CF18FDF31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following slide has some really useful commands</a:t>
            </a:r>
          </a:p>
          <a:p>
            <a:r>
              <a:rPr lang="en-GB" dirty="0"/>
              <a:t>Don’t worry, it is a lot to learn (you wont remember them!)…. you can always look them up!!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5566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064C-7C83-4153-B524-093E5CE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-2179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pipes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D57D2-A71D-429F-8277-8464BDFC7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50" y="545620"/>
            <a:ext cx="1094105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A8CDC-443E-40C5-BE29-795B9D43590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E4A19D3-27B2-4B5C-BF70-AAE3E270AF3F}"/>
              </a:ext>
            </a:extLst>
          </p:cNvPr>
          <p:cNvSpPr txBox="1">
            <a:spLocks/>
          </p:cNvSpPr>
          <p:nvPr/>
        </p:nvSpPr>
        <p:spPr>
          <a:xfrm>
            <a:off x="311150" y="698020"/>
            <a:ext cx="109410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</a:t>
            </a:r>
          </a:p>
          <a:p>
            <a:r>
              <a:rPr lang="en-GB" dirty="0"/>
              <a:t>The output of commands can be piped to another: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ls </a:t>
            </a:r>
            <a:r>
              <a:rPr lang="en-GB" dirty="0"/>
              <a:t>   (what is in the directory)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ls | </a:t>
            </a:r>
            <a:r>
              <a:rPr lang="en-GB" dirty="0" err="1">
                <a:solidFill>
                  <a:srgbClr val="0070C0"/>
                </a:solidFill>
              </a:rPr>
              <a:t>wc</a:t>
            </a:r>
            <a:r>
              <a:rPr lang="en-GB" dirty="0">
                <a:solidFill>
                  <a:srgbClr val="0070C0"/>
                </a:solidFill>
              </a:rPr>
              <a:t> -l   </a:t>
            </a:r>
            <a:r>
              <a:rPr lang="en-GB" dirty="0"/>
              <a:t>(… pass this to word count)</a:t>
            </a:r>
          </a:p>
        </p:txBody>
      </p:sp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03401800-D093-C29B-473C-F8225F88B9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23" b="69795"/>
          <a:stretch/>
        </p:blipFill>
        <p:spPr>
          <a:xfrm>
            <a:off x="-279400" y="3123593"/>
            <a:ext cx="6811529" cy="3143730"/>
          </a:xfrm>
          <a:prstGeom prst="rect">
            <a:avLst/>
          </a:prstGeom>
        </p:spPr>
      </p:pic>
      <p:pic>
        <p:nvPicPr>
          <p:cNvPr id="19" name="Picture 18" descr="A screenshot of a computer&#10;&#10;Description automatically generated">
            <a:extLst>
              <a:ext uri="{FF2B5EF4-FFF2-40B4-BE49-F238E27FC236}">
                <a16:creationId xmlns:a16="http://schemas.microsoft.com/office/drawing/2014/main" id="{5CC8501B-3BFC-2D49-E350-6EE5B21D9A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41" b="66535"/>
          <a:stretch/>
        </p:blipFill>
        <p:spPr>
          <a:xfrm>
            <a:off x="5988049" y="3123593"/>
            <a:ext cx="5702301" cy="318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691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064C-7C83-4153-B524-093E5CE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-2179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prepare some reads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D57D2-A71D-429F-8277-8464BDFC7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50" y="545620"/>
            <a:ext cx="1094105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A8CDC-443E-40C5-BE29-795B9D43590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E4A19D3-27B2-4B5C-BF70-AAE3E270AF3F}"/>
              </a:ext>
            </a:extLst>
          </p:cNvPr>
          <p:cNvSpPr txBox="1">
            <a:spLocks/>
          </p:cNvSpPr>
          <p:nvPr/>
        </p:nvSpPr>
        <p:spPr>
          <a:xfrm>
            <a:off x="311150" y="698020"/>
            <a:ext cx="109410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</a:t>
            </a:r>
          </a:p>
          <a:p>
            <a:r>
              <a:rPr lang="en-GB" dirty="0"/>
              <a:t>For some input for the next example, we need to download some files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mkdir</a:t>
            </a:r>
            <a:r>
              <a:rPr lang="en-GB" dirty="0">
                <a:solidFill>
                  <a:srgbClr val="0070C0"/>
                </a:solidFill>
              </a:rPr>
              <a:t>  (</a:t>
            </a:r>
            <a:r>
              <a:rPr lang="en-GB" dirty="0"/>
              <a:t>make a directory/ folder)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wget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   (this downloads files from the internet)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1240587-2680-AD20-15FC-125B2DC247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51" b="48713"/>
          <a:stretch/>
        </p:blipFill>
        <p:spPr>
          <a:xfrm>
            <a:off x="782638" y="2340353"/>
            <a:ext cx="9567862" cy="435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549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064C-7C83-4153-B524-093E5CE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-2179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prepare some reads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D57D2-A71D-429F-8277-8464BDFC7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50" y="545620"/>
            <a:ext cx="1094105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A8CDC-443E-40C5-BE29-795B9D43590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E4A19D3-27B2-4B5C-BF70-AAE3E270AF3F}"/>
              </a:ext>
            </a:extLst>
          </p:cNvPr>
          <p:cNvSpPr txBox="1">
            <a:spLocks/>
          </p:cNvSpPr>
          <p:nvPr/>
        </p:nvSpPr>
        <p:spPr>
          <a:xfrm>
            <a:off x="311150" y="698020"/>
            <a:ext cx="109410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wget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   (this downloads files from the internet)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echo </a:t>
            </a:r>
            <a:r>
              <a:rPr lang="en-GB" dirty="0"/>
              <a:t>(… print a message to screen)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1240587-2680-AD20-15FC-125B2DC247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142"/>
          <a:stretch/>
        </p:blipFill>
        <p:spPr>
          <a:xfrm>
            <a:off x="158749" y="2252698"/>
            <a:ext cx="12494221" cy="517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248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064C-7C83-4153-B524-093E5CE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-2179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prepare some reads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D57D2-A71D-429F-8277-8464BDFC7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50" y="545620"/>
            <a:ext cx="1094105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A8CDC-443E-40C5-BE29-795B9D43590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E4A19D3-27B2-4B5C-BF70-AAE3E270AF3F}"/>
              </a:ext>
            </a:extLst>
          </p:cNvPr>
          <p:cNvSpPr txBox="1">
            <a:spLocks/>
          </p:cNvSpPr>
          <p:nvPr/>
        </p:nvSpPr>
        <p:spPr>
          <a:xfrm>
            <a:off x="330200" y="469706"/>
            <a:ext cx="109410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File downloads can be put into scripts, best practise if you have long and lots to download. (what you have just seen in a shell script, more on this later)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651BBA5C-1DB1-2DF1-FD9F-06A5B0BE37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82" r="41783" b="46996"/>
          <a:stretch/>
        </p:blipFill>
        <p:spPr>
          <a:xfrm>
            <a:off x="1612900" y="1973742"/>
            <a:ext cx="7799000" cy="478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003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064C-7C83-4153-B524-093E5CE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-2179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prepare some reads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D57D2-A71D-429F-8277-8464BDFC7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50" y="545620"/>
            <a:ext cx="1094105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A8CDC-443E-40C5-BE29-795B9D43590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E4A19D3-27B2-4B5C-BF70-AAE3E270AF3F}"/>
              </a:ext>
            </a:extLst>
          </p:cNvPr>
          <p:cNvSpPr txBox="1">
            <a:spLocks/>
          </p:cNvSpPr>
          <p:nvPr/>
        </p:nvSpPr>
        <p:spPr>
          <a:xfrm>
            <a:off x="330200" y="469706"/>
            <a:ext cx="109410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Subsample he reads files to take every 50</a:t>
            </a:r>
            <a:r>
              <a:rPr lang="en-GB" baseline="30000" dirty="0"/>
              <a:t>th</a:t>
            </a:r>
            <a:r>
              <a:rPr lang="en-GB" dirty="0"/>
              <a:t> read to reduce the time taken for processing. This is for training only and you wouldn’t do this with a real dataset. 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B6FC43E-0915-7B25-968D-F7276F5553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6" b="56438"/>
          <a:stretch/>
        </p:blipFill>
        <p:spPr>
          <a:xfrm>
            <a:off x="-46037" y="2721289"/>
            <a:ext cx="6899275" cy="2578100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87DC17E3-B0B6-C51A-1E28-50E487430A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450" y="1769869"/>
            <a:ext cx="7772400" cy="612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568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D450F-B67F-4D0B-B71F-6C789FFBC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4493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3) Basic UNIX: Grep a </a:t>
            </a:r>
            <a:r>
              <a:rPr lang="en-GB" dirty="0" err="1">
                <a:solidFill>
                  <a:srgbClr val="7030A0"/>
                </a:solidFill>
              </a:rPr>
              <a:t>zcat</a:t>
            </a:r>
            <a:r>
              <a:rPr lang="en-GB" dirty="0">
                <a:solidFill>
                  <a:srgbClr val="7030A0"/>
                </a:solidFill>
              </a:rPr>
              <a:t> through a pipe!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443B2-5CFE-41AD-A14C-90519DAB3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956" y="849311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To have a look at the read file, which is compressed we can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Don’t forget tab competition!</a:t>
            </a: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cd ./</a:t>
            </a:r>
            <a:r>
              <a:rPr lang="en-GB" dirty="0" err="1">
                <a:solidFill>
                  <a:srgbClr val="0070C0"/>
                </a:solidFill>
              </a:rPr>
              <a:t>genome_assembly_workshop</a:t>
            </a:r>
            <a:r>
              <a:rPr lang="en-GB" dirty="0">
                <a:solidFill>
                  <a:srgbClr val="0070C0"/>
                </a:solidFill>
              </a:rPr>
              <a:t>/reads/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zcat</a:t>
            </a:r>
            <a:r>
              <a:rPr lang="en-GB" dirty="0">
                <a:solidFill>
                  <a:srgbClr val="0070C0"/>
                </a:solidFill>
              </a:rPr>
              <a:t> subsampled_R1.fastq.gz | head</a:t>
            </a:r>
          </a:p>
          <a:p>
            <a:pPr marL="0" indent="0">
              <a:buNone/>
            </a:pPr>
            <a:r>
              <a:rPr lang="en-GB" dirty="0"/>
              <a:t>Count the number of reads in a file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zcat</a:t>
            </a:r>
            <a:r>
              <a:rPr lang="en-GB" dirty="0">
                <a:solidFill>
                  <a:srgbClr val="0070C0"/>
                </a:solidFill>
              </a:rPr>
              <a:t> subsampled_R1.fastq.gz | grep -c “@ERR”</a:t>
            </a:r>
          </a:p>
          <a:p>
            <a:pPr marL="0" indent="0">
              <a:buNone/>
            </a:pPr>
            <a:r>
              <a:rPr lang="en-GB" dirty="0"/>
              <a:t>Scroll through the file: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zcat</a:t>
            </a:r>
            <a:r>
              <a:rPr lang="en-GB" dirty="0">
                <a:solidFill>
                  <a:srgbClr val="0070C0"/>
                </a:solidFill>
              </a:rPr>
              <a:t> subsampled_R1.fastq.gz | more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C9C51-4236-4291-8284-7D5879E0FE07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9" name="Picture 8" descr="A picture containing mollusk, animal, invertebrate, looking&#10;&#10;Description generated with high confidence">
            <a:extLst>
              <a:ext uri="{FF2B5EF4-FFF2-40B4-BE49-F238E27FC236}">
                <a16:creationId xmlns:a16="http://schemas.microsoft.com/office/drawing/2014/main" id="{3A33CFCB-ED45-44A4-8BD6-28D92B620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496" y="3441801"/>
            <a:ext cx="1176630" cy="35176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FE6185-B903-4712-A489-2E1E3C00D2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69" y="4137520"/>
            <a:ext cx="3932261" cy="3231160"/>
          </a:xfrm>
          <a:prstGeom prst="rect">
            <a:avLst/>
          </a:prstGeom>
        </p:spPr>
      </p:pic>
      <p:pic>
        <p:nvPicPr>
          <p:cNvPr id="13" name="Picture 12" descr="A close up of a logo&#10;&#10;Description generated with high confidence">
            <a:extLst>
              <a:ext uri="{FF2B5EF4-FFF2-40B4-BE49-F238E27FC236}">
                <a16:creationId xmlns:a16="http://schemas.microsoft.com/office/drawing/2014/main" id="{BDC28AE3-F701-4F14-A53F-B877485D7C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383" y="4528471"/>
            <a:ext cx="3371380" cy="218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3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D450F-B67F-4D0B-B71F-6C789FFBC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4493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3) Basic UNIX: Grep a </a:t>
            </a:r>
            <a:r>
              <a:rPr lang="en-GB" dirty="0" err="1">
                <a:solidFill>
                  <a:srgbClr val="7030A0"/>
                </a:solidFill>
              </a:rPr>
              <a:t>zcat</a:t>
            </a:r>
            <a:r>
              <a:rPr lang="en-GB" dirty="0">
                <a:solidFill>
                  <a:srgbClr val="7030A0"/>
                </a:solidFill>
              </a:rPr>
              <a:t> through a pipe!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443B2-5CFE-41AD-A14C-90519DAB3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956" y="849311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To have a look at the read file, which is compressed we can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Don’t forget tab competition!</a:t>
            </a: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cd ./</a:t>
            </a:r>
            <a:r>
              <a:rPr lang="en-GB" dirty="0" err="1">
                <a:solidFill>
                  <a:srgbClr val="0070C0"/>
                </a:solidFill>
              </a:rPr>
              <a:t>genome_assembly_workshop</a:t>
            </a:r>
            <a:r>
              <a:rPr lang="en-GB" dirty="0">
                <a:solidFill>
                  <a:srgbClr val="0070C0"/>
                </a:solidFill>
              </a:rPr>
              <a:t>/reads/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zcat</a:t>
            </a:r>
            <a:r>
              <a:rPr lang="en-GB" dirty="0">
                <a:solidFill>
                  <a:srgbClr val="0070C0"/>
                </a:solidFill>
              </a:rPr>
              <a:t> subsampled_R1.fastq.gz | head</a:t>
            </a:r>
          </a:p>
          <a:p>
            <a:pPr marL="0" indent="0">
              <a:buNone/>
            </a:pPr>
            <a:r>
              <a:rPr lang="en-GB" dirty="0"/>
              <a:t>Count the number of reads in a file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zcat</a:t>
            </a:r>
            <a:r>
              <a:rPr lang="en-GB" dirty="0">
                <a:solidFill>
                  <a:srgbClr val="0070C0"/>
                </a:solidFill>
              </a:rPr>
              <a:t> subsampled_R1.fastq.gz | grep -c “@ERR”</a:t>
            </a:r>
          </a:p>
          <a:p>
            <a:pPr marL="0" indent="0">
              <a:buNone/>
            </a:pPr>
            <a:r>
              <a:rPr lang="en-GB" dirty="0"/>
              <a:t>Scroll through the file: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zcat</a:t>
            </a:r>
            <a:r>
              <a:rPr lang="en-GB" dirty="0">
                <a:solidFill>
                  <a:srgbClr val="0070C0"/>
                </a:solidFill>
              </a:rPr>
              <a:t> subsampled_R1.fastq.gz | more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C9C51-4236-4291-8284-7D5879E0FE07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9" name="Picture 8" descr="A picture containing mollusk, animal, invertebrate, looking&#10;&#10;Description generated with high confidence">
            <a:extLst>
              <a:ext uri="{FF2B5EF4-FFF2-40B4-BE49-F238E27FC236}">
                <a16:creationId xmlns:a16="http://schemas.microsoft.com/office/drawing/2014/main" id="{3A33CFCB-ED45-44A4-8BD6-28D92B620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496" y="3441801"/>
            <a:ext cx="1176630" cy="35176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FE6185-B903-4712-A489-2E1E3C00D2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69" y="4137520"/>
            <a:ext cx="3932261" cy="3231160"/>
          </a:xfrm>
          <a:prstGeom prst="rect">
            <a:avLst/>
          </a:prstGeom>
        </p:spPr>
      </p:pic>
      <p:pic>
        <p:nvPicPr>
          <p:cNvPr id="13" name="Picture 12" descr="A close up of a logo&#10;&#10;Description generated with high confidence">
            <a:extLst>
              <a:ext uri="{FF2B5EF4-FFF2-40B4-BE49-F238E27FC236}">
                <a16:creationId xmlns:a16="http://schemas.microsoft.com/office/drawing/2014/main" id="{BDC28AE3-F701-4F14-A53F-B877485D7C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383" y="4528471"/>
            <a:ext cx="3371380" cy="2182557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6ACEDD37-DE41-AB2D-7D1E-11CD346113E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857" b="79696"/>
          <a:stretch/>
        </p:blipFill>
        <p:spPr>
          <a:xfrm>
            <a:off x="-43446" y="4745284"/>
            <a:ext cx="7322646" cy="174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133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D4347-B1C2-41ED-9C8B-1320341AA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2584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Some “gotchas” (character changes)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10648-71C2-4CA3-9AED-9D9D65348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0" y="1054103"/>
            <a:ext cx="11586029" cy="5118097"/>
          </a:xfrm>
        </p:spPr>
        <p:txBody>
          <a:bodyPr>
            <a:normAutofit fontScale="92500"/>
          </a:bodyPr>
          <a:lstStyle/>
          <a:p>
            <a:r>
              <a:rPr lang="en-GB" dirty="0"/>
              <a:t>Line endings: Linux uses </a:t>
            </a:r>
            <a:r>
              <a:rPr lang="en-GB" dirty="0">
                <a:solidFill>
                  <a:srgbClr val="FF0000"/>
                </a:solidFill>
              </a:rPr>
              <a:t>/n</a:t>
            </a:r>
            <a:r>
              <a:rPr lang="en-GB" dirty="0"/>
              <a:t>  (newline) windows uses </a:t>
            </a:r>
            <a:r>
              <a:rPr lang="en-GB" dirty="0">
                <a:solidFill>
                  <a:srgbClr val="FF0000"/>
                </a:solidFill>
              </a:rPr>
              <a:t>/r/n </a:t>
            </a:r>
            <a:r>
              <a:rPr lang="en-GB" dirty="0"/>
              <a:t>(carriage return newline). </a:t>
            </a:r>
          </a:p>
          <a:p>
            <a:r>
              <a:rPr lang="en-GB" dirty="0"/>
              <a:t>Programs will fail is they come across this -  they don’t know what to do with it.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Either change the file with 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rgbClr val="0070C0"/>
                </a:solidFill>
              </a:rPr>
              <a:t>dos2unix Filename</a:t>
            </a:r>
          </a:p>
          <a:p>
            <a:pPr marL="0" indent="0">
              <a:buNone/>
            </a:pPr>
            <a:r>
              <a:rPr lang="en-GB" dirty="0"/>
              <a:t>Or in Notepad++:  Edit &gt; EOL &gt; UNIX</a:t>
            </a:r>
          </a:p>
          <a:p>
            <a:endParaRPr lang="en-GB" dirty="0"/>
          </a:p>
          <a:p>
            <a:r>
              <a:rPr lang="en-GB" dirty="0"/>
              <a:t>Change of characters in Microsoft Office products. </a:t>
            </a:r>
          </a:p>
          <a:p>
            <a:pPr marL="0" indent="0">
              <a:buNone/>
            </a:pPr>
            <a:r>
              <a:rPr lang="en-GB" dirty="0" err="1"/>
              <a:t>Ll</a:t>
            </a:r>
            <a:r>
              <a:rPr lang="en-GB" dirty="0"/>
              <a:t> –l         (capital when it is not supposed to be)</a:t>
            </a:r>
          </a:p>
          <a:p>
            <a:pPr marL="0" indent="0">
              <a:buNone/>
            </a:pPr>
            <a:r>
              <a:rPr lang="en-GB" dirty="0" err="1"/>
              <a:t>ll</a:t>
            </a:r>
            <a:r>
              <a:rPr lang="en-GB" dirty="0"/>
              <a:t> -l          ( - gets changed to a big dash)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87362A-E63C-4A47-8DD0-4964D8AF85B0}"/>
              </a:ext>
            </a:extLst>
          </p:cNvPr>
          <p:cNvCxnSpPr/>
          <p:nvPr/>
        </p:nvCxnSpPr>
        <p:spPr>
          <a:xfrm>
            <a:off x="0" y="5177971"/>
            <a:ext cx="4027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D91E3B-1A92-4B11-9F60-511B63D9C62F}"/>
              </a:ext>
            </a:extLst>
          </p:cNvPr>
          <p:cNvCxnSpPr/>
          <p:nvPr/>
        </p:nvCxnSpPr>
        <p:spPr>
          <a:xfrm flipH="1" flipV="1">
            <a:off x="816427" y="5343071"/>
            <a:ext cx="261257" cy="5225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26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078D-C40E-42C0-845E-B26F7AFFD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0" y="3968"/>
            <a:ext cx="11912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Some “gotchas”: Windows disable hide extensions.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4C442-ED12-40C1-9DD6-4ED972BDF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100" y="1329531"/>
            <a:ext cx="11753850" cy="4351338"/>
          </a:xfrm>
        </p:spPr>
        <p:txBody>
          <a:bodyPr/>
          <a:lstStyle/>
          <a:p>
            <a:r>
              <a:rPr lang="en-GB" dirty="0"/>
              <a:t>This is a useless feature and sooner or later will be the cause of something not working. CHANGE IT!! (control panel &gt; appearance …)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22BAD3-5EB9-49CE-8EB4-4D77EEB137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9500" y="2217738"/>
            <a:ext cx="9947402" cy="435133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57D0640-CE6B-4B22-A5F1-0836B6BF6DC3}"/>
              </a:ext>
            </a:extLst>
          </p:cNvPr>
          <p:cNvCxnSpPr/>
          <p:nvPr/>
        </p:nvCxnSpPr>
        <p:spPr>
          <a:xfrm>
            <a:off x="273050" y="5156200"/>
            <a:ext cx="13843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C642EA-85D0-4FD3-9CC4-98F101156E3F}"/>
              </a:ext>
            </a:extLst>
          </p:cNvPr>
          <p:cNvCxnSpPr/>
          <p:nvPr/>
        </p:nvCxnSpPr>
        <p:spPr>
          <a:xfrm>
            <a:off x="216904" y="5436936"/>
            <a:ext cx="13843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241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078D-C40E-42C0-845E-B26F7AFFD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0" y="-72232"/>
            <a:ext cx="11912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Spaces in filenames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4C442-ED12-40C1-9DD6-4ED972BDF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100" y="1253331"/>
            <a:ext cx="11753850" cy="4351338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Linux doesn’t like spaces in filenames</a:t>
            </a:r>
            <a:r>
              <a:rPr lang="en-GB" dirty="0"/>
              <a:t>. </a:t>
            </a:r>
          </a:p>
          <a:p>
            <a:r>
              <a:rPr lang="en-GB" dirty="0"/>
              <a:t>Linux sees spaces in commands as another command.</a:t>
            </a:r>
          </a:p>
          <a:p>
            <a:r>
              <a:rPr lang="en-GB" dirty="0"/>
              <a:t>You have the wrapped quotes around the filename if you want spaces... </a:t>
            </a:r>
          </a:p>
          <a:p>
            <a:r>
              <a:rPr lang="en-GB" dirty="0"/>
              <a:t>Easier just to get in the habit of not using spaces. </a:t>
            </a:r>
          </a:p>
          <a:p>
            <a:r>
              <a:rPr lang="en-GB" dirty="0"/>
              <a:t>You should see a file in the directory called: </a:t>
            </a:r>
            <a:r>
              <a:rPr lang="en-GB" dirty="0">
                <a:solidFill>
                  <a:srgbClr val="0070C0"/>
                </a:solidFill>
              </a:rPr>
              <a:t>I am  badly named file.txt </a:t>
            </a:r>
          </a:p>
          <a:p>
            <a:r>
              <a:rPr lang="en-GB" dirty="0"/>
              <a:t>Try looking at the contents of this file ….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E633D-9786-4AA8-BBB4-F1221554CB9A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96613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C25F6-0A44-4FEF-BD6F-5D63B7E53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0975"/>
            <a:ext cx="113538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Home directory ($HOME)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2DB17-ED93-4480-AAF6-00E3E952F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" y="1318200"/>
            <a:ext cx="11595100" cy="5419150"/>
          </a:xfrm>
        </p:spPr>
        <p:txBody>
          <a:bodyPr>
            <a:normAutofit/>
          </a:bodyPr>
          <a:lstStyle/>
          <a:p>
            <a:r>
              <a:rPr lang="en-GB" dirty="0"/>
              <a:t>(cheat sheets in the directory/ folder too…): 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pwd</a:t>
            </a:r>
            <a:r>
              <a:rPr lang="en-GB" dirty="0"/>
              <a:t>  (print working directory),  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cd</a:t>
            </a:r>
            <a:r>
              <a:rPr lang="en-GB" dirty="0"/>
              <a:t>  (change directory),  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ls </a:t>
            </a:r>
            <a:r>
              <a:rPr lang="en-GB" dirty="0"/>
              <a:t> (show me the files which are here),  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ll</a:t>
            </a:r>
            <a:r>
              <a:rPr lang="en-GB" dirty="0">
                <a:solidFill>
                  <a:srgbClr val="0070C0"/>
                </a:solidFill>
              </a:rPr>
              <a:t> -l  </a:t>
            </a:r>
            <a:r>
              <a:rPr lang="en-GB" dirty="0"/>
              <a:t>(see me more details about the files),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$HOME  </a:t>
            </a:r>
            <a:r>
              <a:rPr lang="en-GB" dirty="0"/>
              <a:t>(this is YOUR home directory),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(Directory is a folder)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AE3E33-074C-4A80-B1AC-91B2B91EAD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9031" y="1902618"/>
            <a:ext cx="5171370" cy="38377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F94661-F73F-4D60-A6D6-892DF695764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355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C25F6-0A44-4FEF-BD6F-5D63B7E53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0975"/>
            <a:ext cx="113538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Home directory ($HOME)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2DB17-ED93-4480-AAF6-00E3E952F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" y="1318200"/>
            <a:ext cx="11595100" cy="5419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(Directory is a folder)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head  </a:t>
            </a:r>
            <a:r>
              <a:rPr lang="en-GB" dirty="0"/>
              <a:t>(show me to top of a file)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mkdir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i="1" dirty="0">
                <a:solidFill>
                  <a:srgbClr val="00B050"/>
                </a:solidFill>
              </a:rPr>
              <a:t>name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(make a directory called name). 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touch </a:t>
            </a:r>
            <a:r>
              <a:rPr lang="en-GB" i="1" dirty="0">
                <a:solidFill>
                  <a:srgbClr val="00B050"/>
                </a:solidFill>
              </a:rPr>
              <a:t>file01.sh  </a:t>
            </a:r>
            <a:r>
              <a:rPr lang="en-GB" dirty="0"/>
              <a:t>(make a file called file01.sh)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more </a:t>
            </a:r>
            <a:r>
              <a:rPr lang="en-GB" i="1" dirty="0">
                <a:solidFill>
                  <a:srgbClr val="00B050"/>
                </a:solidFill>
              </a:rPr>
              <a:t>file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(scroll through a file)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less </a:t>
            </a:r>
            <a:r>
              <a:rPr lang="en-GB" i="1" dirty="0">
                <a:solidFill>
                  <a:srgbClr val="00B050"/>
                </a:solidFill>
              </a:rPr>
              <a:t>file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(scroll through a file)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AE3E33-074C-4A80-B1AC-91B2B91EAD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9031" y="1902618"/>
            <a:ext cx="5171370" cy="38377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F94661-F73F-4D60-A6D6-892DF695764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29456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62498-9E3C-4D1D-8875-2C25438B0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430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Filesystem 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E9356-917C-43E8-9E63-472EA4B59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6" y="1377950"/>
            <a:ext cx="11468100" cy="4351338"/>
          </a:xfrm>
        </p:spPr>
        <p:txBody>
          <a:bodyPr>
            <a:normAutofit/>
          </a:bodyPr>
          <a:lstStyle/>
          <a:p>
            <a:r>
              <a:rPr lang="en-GB" dirty="0"/>
              <a:t>Moving around the file system is hard, but it is vital!!</a:t>
            </a:r>
          </a:p>
          <a:p>
            <a:r>
              <a:rPr lang="en-GB" dirty="0">
                <a:solidFill>
                  <a:srgbClr val="0070C0"/>
                </a:solidFill>
              </a:rPr>
              <a:t>cd ../       </a:t>
            </a:r>
            <a:r>
              <a:rPr lang="en-GB" dirty="0"/>
              <a:t>(go back a directory)</a:t>
            </a:r>
          </a:p>
          <a:p>
            <a:r>
              <a:rPr lang="en-GB" dirty="0">
                <a:solidFill>
                  <a:srgbClr val="0070C0"/>
                </a:solidFill>
              </a:rPr>
              <a:t>cd ../../   </a:t>
            </a:r>
            <a:r>
              <a:rPr lang="en-GB" dirty="0"/>
              <a:t>(go back two directories)</a:t>
            </a:r>
          </a:p>
          <a:p>
            <a:r>
              <a:rPr lang="en-GB" dirty="0">
                <a:solidFill>
                  <a:srgbClr val="0070C0"/>
                </a:solidFill>
              </a:rPr>
              <a:t>cd -         </a:t>
            </a:r>
            <a:r>
              <a:rPr lang="en-GB" dirty="0"/>
              <a:t>(go back to where you were last - this is handy!!)</a:t>
            </a:r>
          </a:p>
          <a:p>
            <a:r>
              <a:rPr lang="en-GB" dirty="0">
                <a:solidFill>
                  <a:srgbClr val="0070C0"/>
                </a:solidFill>
              </a:rPr>
              <a:t>cd full/path/to/</a:t>
            </a:r>
            <a:r>
              <a:rPr lang="en-GB" dirty="0" err="1">
                <a:solidFill>
                  <a:srgbClr val="0070C0"/>
                </a:solidFill>
              </a:rPr>
              <a:t>where_you_want</a:t>
            </a:r>
            <a:endParaRPr lang="en-GB" dirty="0"/>
          </a:p>
          <a:p>
            <a:r>
              <a:rPr lang="en-GB" dirty="0">
                <a:solidFill>
                  <a:srgbClr val="0070C0"/>
                </a:solidFill>
              </a:rPr>
              <a:t>cd</a:t>
            </a:r>
            <a:r>
              <a:rPr lang="en-GB" dirty="0"/>
              <a:t> (nothing after), </a:t>
            </a:r>
            <a:r>
              <a:rPr lang="en-GB" dirty="0">
                <a:solidFill>
                  <a:srgbClr val="0070C0"/>
                </a:solidFill>
              </a:rPr>
              <a:t>cd $HOME</a:t>
            </a:r>
            <a:r>
              <a:rPr lang="en-GB" dirty="0"/>
              <a:t>,</a:t>
            </a:r>
            <a:r>
              <a:rPr lang="en-GB" dirty="0">
                <a:solidFill>
                  <a:srgbClr val="0070C0"/>
                </a:solidFill>
              </a:rPr>
              <a:t> cd ~  </a:t>
            </a:r>
            <a:r>
              <a:rPr lang="en-GB" dirty="0"/>
              <a:t>(all take you to you home directory)</a:t>
            </a:r>
          </a:p>
          <a:p>
            <a:r>
              <a:rPr lang="en-GB" dirty="0" err="1">
                <a:solidFill>
                  <a:srgbClr val="0070C0"/>
                </a:solidFill>
              </a:rPr>
              <a:t>pwd</a:t>
            </a:r>
            <a:r>
              <a:rPr lang="en-GB" dirty="0"/>
              <a:t>      (print the directory that I am in)</a:t>
            </a:r>
          </a:p>
          <a:p>
            <a:endParaRPr lang="en-GB" dirty="0"/>
          </a:p>
        </p:txBody>
      </p:sp>
      <p:pic>
        <p:nvPicPr>
          <p:cNvPr id="6" name="Picture 5" descr="A satellite in space&#10;&#10;Description generated with high confidence">
            <a:extLst>
              <a:ext uri="{FF2B5EF4-FFF2-40B4-BE49-F238E27FC236}">
                <a16:creationId xmlns:a16="http://schemas.microsoft.com/office/drawing/2014/main" id="{A4669C7E-EE67-4C8B-9572-3B2AA7646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456" y="4796063"/>
            <a:ext cx="4676037" cy="212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293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62498-9E3C-4D1D-8875-2C25438B0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430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Filesystem 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E9356-917C-43E8-9E63-472EA4B59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6" y="1377950"/>
            <a:ext cx="11468100" cy="4351338"/>
          </a:xfrm>
        </p:spPr>
        <p:txBody>
          <a:bodyPr>
            <a:normAutofit/>
          </a:bodyPr>
          <a:lstStyle/>
          <a:p>
            <a:r>
              <a:rPr lang="en-GB" dirty="0"/>
              <a:t>Note: windows uses \ to separate and path. Where as Linux uses /</a:t>
            </a:r>
          </a:p>
          <a:p>
            <a:r>
              <a:rPr lang="en-GB" dirty="0"/>
              <a:t>If you try this at the Windows command line you will soon find out. </a:t>
            </a:r>
          </a:p>
          <a:p>
            <a:r>
              <a:rPr lang="en-GB" dirty="0">
                <a:solidFill>
                  <a:srgbClr val="0070C0"/>
                </a:solidFill>
              </a:rPr>
              <a:t>cd ../ </a:t>
            </a:r>
            <a:endParaRPr lang="en-GB" dirty="0"/>
          </a:p>
        </p:txBody>
      </p:sp>
      <p:pic>
        <p:nvPicPr>
          <p:cNvPr id="6" name="Picture 5" descr="A satellite in space&#10;&#10;Description generated with high confidence">
            <a:extLst>
              <a:ext uri="{FF2B5EF4-FFF2-40B4-BE49-F238E27FC236}">
                <a16:creationId xmlns:a16="http://schemas.microsoft.com/office/drawing/2014/main" id="{A4669C7E-EE67-4C8B-9572-3B2AA7646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456" y="4796063"/>
            <a:ext cx="4676037" cy="212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004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064C-7C83-4153-B524-093E5CE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-3703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Copy files </a:t>
            </a:r>
            <a:r>
              <a:rPr lang="en-GB" dirty="0"/>
              <a:t>(</a:t>
            </a:r>
            <a:r>
              <a:rPr lang="en-GB" dirty="0" err="1">
                <a:solidFill>
                  <a:srgbClr val="0070C0"/>
                </a:solidFill>
              </a:rPr>
              <a:t>cp</a:t>
            </a:r>
            <a:r>
              <a:rPr lang="en-GB" dirty="0"/>
              <a:t>) </a:t>
            </a:r>
            <a:r>
              <a:rPr lang="en-GB" dirty="0">
                <a:solidFill>
                  <a:srgbClr val="7030A0"/>
                </a:solidFill>
              </a:rPr>
              <a:t>for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D57D2-A71D-429F-8277-8464BDFC7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50" y="393220"/>
            <a:ext cx="1094105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Lets copy the training files to your home directory (no spaces in paths):</a:t>
            </a:r>
          </a:p>
          <a:p>
            <a:pPr marL="0" indent="0">
              <a:buNone/>
            </a:pPr>
            <a:r>
              <a:rPr lang="en-GB" sz="2600" dirty="0">
                <a:solidFill>
                  <a:srgbClr val="FF0000"/>
                </a:solidFill>
              </a:rPr>
              <a:t>cp -</a:t>
            </a:r>
            <a:r>
              <a:rPr lang="en-GB" sz="2600" dirty="0" err="1">
                <a:solidFill>
                  <a:srgbClr val="FF0000"/>
                </a:solidFill>
              </a:rPr>
              <a:t>rv</a:t>
            </a:r>
            <a:r>
              <a:rPr lang="en-GB" sz="2600" dirty="0">
                <a:solidFill>
                  <a:srgbClr val="FF0000"/>
                </a:solidFill>
              </a:rPr>
              <a:t> /scratch/</a:t>
            </a:r>
            <a:r>
              <a:rPr lang="en-GB" sz="2600" dirty="0" err="1">
                <a:solidFill>
                  <a:srgbClr val="FF0000"/>
                </a:solidFill>
              </a:rPr>
              <a:t>bioinf</a:t>
            </a:r>
            <a:r>
              <a:rPr lang="en-GB" sz="2600" dirty="0">
                <a:solidFill>
                  <a:srgbClr val="FF0000"/>
                </a:solidFill>
              </a:rPr>
              <a:t>/BL4273/</a:t>
            </a:r>
            <a:r>
              <a:rPr lang="en-GB" sz="2600" dirty="0" err="1">
                <a:solidFill>
                  <a:srgbClr val="FF0000"/>
                </a:solidFill>
              </a:rPr>
              <a:t>genome_assembly_workshop</a:t>
            </a:r>
            <a:r>
              <a:rPr lang="en-GB" sz="2600" dirty="0">
                <a:solidFill>
                  <a:srgbClr val="FF0000"/>
                </a:solidFill>
              </a:rPr>
              <a:t> ~/scratch/</a:t>
            </a:r>
            <a:r>
              <a:rPr lang="en-GB" sz="2600" dirty="0" err="1">
                <a:solidFill>
                  <a:srgbClr val="FF0000"/>
                </a:solidFill>
              </a:rPr>
              <a:t>bioinf</a:t>
            </a:r>
            <a:r>
              <a:rPr lang="en-GB" sz="2600" dirty="0">
                <a:solidFill>
                  <a:srgbClr val="FF0000"/>
                </a:solidFill>
              </a:rPr>
              <a:t>/${USER}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	   </a:t>
            </a:r>
            <a:r>
              <a:rPr lang="en-GB" dirty="0"/>
              <a:t>(tip: </a:t>
            </a:r>
            <a:r>
              <a:rPr lang="en-GB" dirty="0">
                <a:solidFill>
                  <a:srgbClr val="FF0000"/>
                </a:solidFill>
              </a:rPr>
              <a:t>~</a:t>
            </a:r>
            <a:r>
              <a:rPr lang="en-GB" dirty="0"/>
              <a:t> is the same as </a:t>
            </a:r>
            <a:r>
              <a:rPr lang="en-GB" dirty="0">
                <a:solidFill>
                  <a:srgbClr val="FF0000"/>
                </a:solidFill>
              </a:rPr>
              <a:t>$HOME</a:t>
            </a:r>
            <a:r>
              <a:rPr lang="en-GB" dirty="0"/>
              <a:t>)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Change directory in </a:t>
            </a:r>
            <a:r>
              <a:rPr lang="en-GB" dirty="0" err="1">
                <a:solidFill>
                  <a:srgbClr val="0070C0"/>
                </a:solidFill>
              </a:rPr>
              <a:t>Computational_Genomics</a:t>
            </a:r>
            <a:r>
              <a:rPr lang="en-GB" dirty="0"/>
              <a:t> and have a look at what is in here: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cd </a:t>
            </a:r>
            <a:r>
              <a:rPr lang="en-GB" dirty="0" err="1">
                <a:solidFill>
                  <a:srgbClr val="0070C0"/>
                </a:solidFill>
              </a:rPr>
              <a:t>Computational_Genomics</a:t>
            </a:r>
            <a:r>
              <a:rPr lang="en-GB" dirty="0">
                <a:solidFill>
                  <a:srgbClr val="0070C0"/>
                </a:solidFill>
              </a:rPr>
              <a:t>     </a:t>
            </a:r>
            <a:r>
              <a:rPr lang="en-GB" dirty="0"/>
              <a:t>(tip: use the tab button to auto - complete)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ls </a:t>
            </a:r>
            <a:r>
              <a:rPr lang="en-GB" dirty="0"/>
              <a:t>  (see what is in here)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ll</a:t>
            </a:r>
            <a:r>
              <a:rPr lang="en-GB" dirty="0">
                <a:solidFill>
                  <a:srgbClr val="0070C0"/>
                </a:solidFill>
              </a:rPr>
              <a:t> -l   </a:t>
            </a:r>
            <a:r>
              <a:rPr lang="en-GB" dirty="0"/>
              <a:t>(more details)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A8CDC-443E-40C5-BE29-795B9D43590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A96A82-0F54-4E6D-9D90-815E822980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00725" y="3748019"/>
            <a:ext cx="5470525" cy="352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245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064C-7C83-4153-B524-093E5CE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-3703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Copy files </a:t>
            </a:r>
            <a:r>
              <a:rPr lang="en-GB" dirty="0"/>
              <a:t>(</a:t>
            </a:r>
            <a:r>
              <a:rPr lang="en-GB" dirty="0" err="1">
                <a:solidFill>
                  <a:srgbClr val="0070C0"/>
                </a:solidFill>
              </a:rPr>
              <a:t>cp</a:t>
            </a:r>
            <a:r>
              <a:rPr lang="en-GB" dirty="0"/>
              <a:t>) </a:t>
            </a:r>
            <a:r>
              <a:rPr lang="en-GB" dirty="0">
                <a:solidFill>
                  <a:srgbClr val="7030A0"/>
                </a:solidFill>
              </a:rPr>
              <a:t>for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D57D2-A71D-429F-8277-8464BDFC7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50" y="393219"/>
            <a:ext cx="10941050" cy="45693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i="1" dirty="0">
                <a:solidFill>
                  <a:srgbClr val="FF0000"/>
                </a:solidFill>
              </a:rPr>
              <a:t>“Drag and drop” </a:t>
            </a:r>
            <a:r>
              <a:rPr lang="en-GB" dirty="0">
                <a:solidFill>
                  <a:srgbClr val="FF0000"/>
                </a:solidFill>
              </a:rPr>
              <a:t>way</a:t>
            </a:r>
            <a:r>
              <a:rPr lang="en-GB" dirty="0"/>
              <a:t>: go into the </a:t>
            </a:r>
            <a:r>
              <a:rPr lang="en-GB" dirty="0">
                <a:solidFill>
                  <a:srgbClr val="0070C0"/>
                </a:solidFill>
              </a:rPr>
              <a:t>~/ </a:t>
            </a:r>
            <a:r>
              <a:rPr lang="en-GB" dirty="0" err="1">
                <a:solidFill>
                  <a:srgbClr val="0070C0"/>
                </a:solidFill>
              </a:rPr>
              <a:t>genome_assembly_workshop</a:t>
            </a:r>
            <a:r>
              <a:rPr lang="en-GB" dirty="0">
                <a:solidFill>
                  <a:srgbClr val="0070C0"/>
                </a:solidFill>
              </a:rPr>
              <a:t> /</a:t>
            </a:r>
            <a:r>
              <a:rPr lang="en-GB" dirty="0" err="1">
                <a:solidFill>
                  <a:srgbClr val="0070C0"/>
                </a:solidFill>
              </a:rPr>
              <a:t>powerpoint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folder (double click in the left file browser window). (TIP: if you don’t see the files, press refresh or F5)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Then </a:t>
            </a:r>
            <a:r>
              <a:rPr lang="en-GB" dirty="0">
                <a:solidFill>
                  <a:srgbClr val="FF0000"/>
                </a:solidFill>
              </a:rPr>
              <a:t>drag and drop </a:t>
            </a:r>
            <a:r>
              <a:rPr lang="en-GB" dirty="0"/>
              <a:t>the files </a:t>
            </a:r>
          </a:p>
          <a:p>
            <a:pPr marL="0" indent="0">
              <a:buNone/>
            </a:pPr>
            <a:r>
              <a:rPr lang="en-GB" dirty="0"/>
              <a:t>to your computer.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A8CDC-443E-40C5-BE29-795B9D43590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654B2C-EBCD-4D13-8CA7-6B856734BC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91224" y="4058227"/>
            <a:ext cx="6042025" cy="27927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Arrow: Left 7">
            <a:extLst>
              <a:ext uri="{FF2B5EF4-FFF2-40B4-BE49-F238E27FC236}">
                <a16:creationId xmlns:a16="http://schemas.microsoft.com/office/drawing/2014/main" id="{B0DE982A-3B66-4EA4-87FD-094C8A14680B}"/>
              </a:ext>
            </a:extLst>
          </p:cNvPr>
          <p:cNvSpPr/>
          <p:nvPr/>
        </p:nvSpPr>
        <p:spPr>
          <a:xfrm>
            <a:off x="5265570" y="5589636"/>
            <a:ext cx="922421" cy="3932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2B3C0A87-A4DB-4BFE-99FC-6682DD89D412}"/>
              </a:ext>
            </a:extLst>
          </p:cNvPr>
          <p:cNvSpPr/>
          <p:nvPr/>
        </p:nvSpPr>
        <p:spPr>
          <a:xfrm>
            <a:off x="6282892" y="5237744"/>
            <a:ext cx="45719" cy="1379621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BBA87C-80DB-4689-9AA7-6F2697CE72B3}"/>
              </a:ext>
            </a:extLst>
          </p:cNvPr>
          <p:cNvSpPr txBox="1"/>
          <p:nvPr/>
        </p:nvSpPr>
        <p:spPr>
          <a:xfrm>
            <a:off x="158750" y="6071937"/>
            <a:ext cx="473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*Remember this is an option throughout this course</a:t>
            </a:r>
          </a:p>
        </p:txBody>
      </p:sp>
    </p:spTree>
    <p:extLst>
      <p:ext uri="{BB962C8B-B14F-4D97-AF65-F5344CB8AC3E}">
        <p14:creationId xmlns:p14="http://schemas.microsoft.com/office/powerpoint/2010/main" val="1791962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064C-7C83-4153-B524-093E5CE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-1036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</a:t>
            </a:r>
            <a:r>
              <a:rPr lang="en-GB" u="sng" dirty="0">
                <a:solidFill>
                  <a:srgbClr val="FF0000"/>
                </a:solidFill>
              </a:rPr>
              <a:t>tab button</a:t>
            </a:r>
            <a:r>
              <a:rPr lang="en-GB" dirty="0">
                <a:solidFill>
                  <a:srgbClr val="7030A0"/>
                </a:solidFill>
              </a:rPr>
              <a:t>, auto complete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D57D2-A71D-429F-8277-8464BDFC7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50" y="659920"/>
            <a:ext cx="1094105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</a:p>
          <a:p>
            <a:r>
              <a:rPr lang="en-GB" dirty="0"/>
              <a:t>When you start typing the name of a file or folder.</a:t>
            </a:r>
          </a:p>
          <a:p>
            <a:r>
              <a:rPr lang="en-GB" dirty="0"/>
              <a:t>Instead of writing it correctly every time, which no one can do. </a:t>
            </a:r>
          </a:p>
          <a:p>
            <a:r>
              <a:rPr lang="en-GB" dirty="0"/>
              <a:t>Start typing the name and </a:t>
            </a:r>
            <a:r>
              <a:rPr lang="en-GB" dirty="0">
                <a:solidFill>
                  <a:srgbClr val="FF0000"/>
                </a:solidFill>
              </a:rPr>
              <a:t>press the tab button</a:t>
            </a:r>
            <a:r>
              <a:rPr lang="en-GB" dirty="0"/>
              <a:t>. </a:t>
            </a:r>
          </a:p>
          <a:p>
            <a:r>
              <a:rPr lang="en-GB" dirty="0"/>
              <a:t>If it does not </a:t>
            </a:r>
            <a:r>
              <a:rPr lang="en-GB" dirty="0">
                <a:solidFill>
                  <a:srgbClr val="FF0000"/>
                </a:solidFill>
              </a:rPr>
              <a:t>auto complete</a:t>
            </a:r>
            <a:r>
              <a:rPr lang="en-GB" dirty="0"/>
              <a:t>, then the spelling is wrong, it is not in the directory you are looking at, or there are multiple other reasons. </a:t>
            </a:r>
          </a:p>
          <a:p>
            <a:r>
              <a:rPr lang="en-GB" dirty="0"/>
              <a:t>Press the tab key twice to see all the possible options….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A8CDC-443E-40C5-BE29-795B9D43590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43309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064C-7C83-4153-B524-093E5CE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-2179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copy and paste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D57D2-A71D-429F-8277-8464BDFC7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50" y="545620"/>
            <a:ext cx="1094105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</a:p>
          <a:p>
            <a:r>
              <a:rPr lang="en-GB" dirty="0"/>
              <a:t>Every program is slightly different.</a:t>
            </a:r>
          </a:p>
          <a:p>
            <a:r>
              <a:rPr lang="en-GB" dirty="0"/>
              <a:t>.. But if you </a:t>
            </a:r>
            <a:r>
              <a:rPr lang="en-GB" dirty="0">
                <a:solidFill>
                  <a:srgbClr val="FF0000"/>
                </a:solidFill>
              </a:rPr>
              <a:t>highlight it</a:t>
            </a:r>
            <a:r>
              <a:rPr lang="en-GB" dirty="0"/>
              <a:t>. Then it is automatically </a:t>
            </a:r>
            <a:r>
              <a:rPr lang="en-GB" dirty="0">
                <a:solidFill>
                  <a:srgbClr val="FF0000"/>
                </a:solidFill>
              </a:rPr>
              <a:t>copied to your clipboard</a:t>
            </a:r>
            <a:r>
              <a:rPr lang="en-GB" dirty="0"/>
              <a:t>.</a:t>
            </a:r>
          </a:p>
          <a:p>
            <a:r>
              <a:rPr lang="en-GB" dirty="0"/>
              <a:t>This is super useful. </a:t>
            </a:r>
          </a:p>
          <a:p>
            <a:r>
              <a:rPr lang="en-GB" dirty="0"/>
              <a:t>To </a:t>
            </a:r>
            <a:r>
              <a:rPr lang="en-GB" dirty="0">
                <a:solidFill>
                  <a:srgbClr val="FF0000"/>
                </a:solidFill>
              </a:rPr>
              <a:t>paste</a:t>
            </a:r>
            <a:r>
              <a:rPr lang="en-GB" dirty="0"/>
              <a:t> (one of the following): centre mouse button, right click, right click and select paste (depends on the program you are using).</a:t>
            </a:r>
          </a:p>
          <a:p>
            <a:endParaRPr lang="en-GB" dirty="0"/>
          </a:p>
          <a:p>
            <a:r>
              <a:rPr lang="en-GB" dirty="0"/>
              <a:t>Windows command line is horrible for this, and for that reason I would not use it.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A8CDC-443E-40C5-BE29-795B9D43590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56511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1277</Words>
  <Application>Microsoft Macintosh PowerPoint</Application>
  <PresentationFormat>Widescreen</PresentationFormat>
  <Paragraphs>138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3) Basic UNIX: Useful commands</vt:lpstr>
      <vt:lpstr>3) Basic UNIX: Home directory ($HOME)</vt:lpstr>
      <vt:lpstr>3) Basic UNIX: Home directory ($HOME)</vt:lpstr>
      <vt:lpstr>3) Basic UNIX: Filesystem navigation</vt:lpstr>
      <vt:lpstr>3) Basic UNIX: Filesystem navigation</vt:lpstr>
      <vt:lpstr>3) Basic UNIX: Copy files (cp) for training</vt:lpstr>
      <vt:lpstr>3) Basic UNIX: Copy files (cp) for training</vt:lpstr>
      <vt:lpstr>3) Basic UNIX: tab button, auto complete</vt:lpstr>
      <vt:lpstr>3) Basic UNIX: copy and paste</vt:lpstr>
      <vt:lpstr>3) Basic UNIX: pipes</vt:lpstr>
      <vt:lpstr>3) Basic UNIX: prepare some reads files</vt:lpstr>
      <vt:lpstr>3) Basic UNIX: prepare some reads files</vt:lpstr>
      <vt:lpstr>3) Basic UNIX: prepare some reads files</vt:lpstr>
      <vt:lpstr>3) Basic UNIX: prepare some reads files</vt:lpstr>
      <vt:lpstr>3) Basic UNIX: Grep a zcat through a pipe!</vt:lpstr>
      <vt:lpstr>3) Basic UNIX: Grep a zcat through a pipe!</vt:lpstr>
      <vt:lpstr>3) Basic UNIX: Some “gotchas” (character changes)</vt:lpstr>
      <vt:lpstr>3) Basic UNIX: Some “gotchas”: Windows disable hide extensions. </vt:lpstr>
      <vt:lpstr>3) Basic UNIX: Spaces in filenames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3) Basic UNIX: Useful commands</dc:title>
  <dc:creator>Peter Thorpe</dc:creator>
  <cp:lastModifiedBy>Peter Thorpe (Staff)</cp:lastModifiedBy>
  <cp:revision>65</cp:revision>
  <dcterms:created xsi:type="dcterms:W3CDTF">2018-11-12T11:59:28Z</dcterms:created>
  <dcterms:modified xsi:type="dcterms:W3CDTF">2023-02-10T10:26:10Z</dcterms:modified>
</cp:coreProperties>
</file>