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264" r:id="rId3"/>
    <p:sldId id="335" r:id="rId4"/>
    <p:sldId id="316" r:id="rId5"/>
    <p:sldId id="337" r:id="rId6"/>
    <p:sldId id="265" r:id="rId7"/>
    <p:sldId id="336" r:id="rId8"/>
    <p:sldId id="332" r:id="rId9"/>
    <p:sldId id="333" r:id="rId10"/>
    <p:sldId id="334" r:id="rId11"/>
    <p:sldId id="306" r:id="rId12"/>
    <p:sldId id="266" r:id="rId13"/>
    <p:sldId id="267" r:id="rId14"/>
    <p:sldId id="3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737E-D528-46DA-B1EB-1E648023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E7E58-3F30-4384-925E-6728590E1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2F372-F895-4919-8FC3-619E9223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E63-1E92-446A-91CA-01D88B6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C3607-3381-4D48-8FC4-1750EA2D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6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E7CC-7154-4243-A4FD-9ED1142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1600-3E83-4CAC-A516-9DF22084E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AD66-F7F0-4D37-8050-AA73AF9F7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2E94-2653-4DCC-9345-220A6AE7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89DD-C773-42A3-9D2A-76674E93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6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EB21A-0A45-4CFA-ACD0-94954652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8C42-4B0F-4662-A130-E7FE06831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C260D-3FAD-452D-9CE0-692F566F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76328-6AD5-4609-8389-138B4B3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73DC1-CB40-4C73-A910-B513B907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0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2C6E-5CAC-4003-95D7-0AA0EEA9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052F-18A5-417D-BAD8-5B68B2E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1804-592A-4DB9-A103-0DA676CF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AAEA4-DC15-4C90-974D-99BD1D10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0965-72AD-4A64-87B7-25435237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05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87F-B9B9-44C4-A7FD-4B547537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6677-A825-48C4-96D3-7522E6DCE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1BFB-E85D-4F9E-B509-F67AED7B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E72-D67D-4007-9394-2D2D156C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2F571-F9EC-40A2-B7D3-C30DB4F6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0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8459-4C07-4D73-AAB6-642912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1B61-17B4-4245-A6F8-3BBC2DB75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2906E-3262-454A-B1E0-8BB4E9698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4763-2B89-46FA-BFD8-15ADF541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5F200-0898-461D-855E-F573CDA4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33D81-BC61-43F9-BA53-CDF5824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432C-CC68-4561-A07E-ADFAD121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F2FE-BDCD-456E-B47B-01DB4ADB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0655-38E2-4323-865D-0A35424E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57DC0-A023-4F71-A36A-A4C080D81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E1A46-B752-4AD1-8A79-7C1B80F7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D56C6-C487-4D32-952D-819F0B4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12102-A783-43C4-8671-0B631A19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F41A98-EF4C-4806-B613-63FD553D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49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7CA5-146E-48FB-AA19-86CA96A2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8BC73-CEB7-4360-AF13-16C7439A0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E25F-74B0-446B-BA23-9729A7B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07B39-5708-4BE7-B20E-801A3EC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6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32338-1534-433D-A716-C0B139EA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D4F87-81BD-4744-BFF9-4C2D0288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29CA-03B6-4A5C-AF0A-C4922AA88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2CCF-E64E-4135-ABC7-93E1D07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BA00-286B-4B42-859E-3D346B6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F86-5AAD-45AC-AEDC-5A13E4A64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C6F05-B13F-4D41-AB9A-DEDABF64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EA9C6-CF97-4FA2-8409-8677A726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32232-CA66-457C-9741-8FF90DAB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13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94C7-6B0B-4CDD-85FB-74FFF7E1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18B45-5356-475D-A12F-F0FFFBC4E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412-730B-4671-966D-4095F8CE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BC08C-4DD7-4BBC-A4EC-B6013A8D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B571-87F1-41EA-AFC0-0262208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A975C-46FE-4FD1-9946-BCC8B293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455F9-1912-45FB-83A6-89B88BD4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FD7D-BED6-41DD-BFB1-39AF92AA5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A1133-90C9-43B9-B535-04FE02CE0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5DFA-625E-4F2B-9A42-1E05F98E1771}" type="datetimeFigureOut">
              <a:rPr lang="en-GB" smtClean="0"/>
              <a:t>01/03/2021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3C03D-4C9A-44A0-AB0D-994C4EF29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761F9-8019-4EEB-AA7C-1FBEDE48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99B2D-184A-4DB7-B3DB-55B52CF1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0F29-CBF5-4F6F-8067-DDC8E39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F1BD-ACA4-4C4D-B152-CF18FD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slide has some really useful commands</a:t>
            </a:r>
          </a:p>
          <a:p>
            <a:r>
              <a:rPr lang="en-GB" dirty="0"/>
              <a:t>Don’t worry, it is a lot to learn (you wont remember them!)…. you can always look them up!!</a:t>
            </a:r>
          </a:p>
          <a:p>
            <a:endParaRPr lang="en-GB" dirty="0"/>
          </a:p>
          <a:p>
            <a:r>
              <a:rPr lang="en-GB" b="1" dirty="0"/>
              <a:t>AS YOU HAVE DONE UNIX WORKSHOP – we will end this here, you can always look back at it. </a:t>
            </a:r>
          </a:p>
        </p:txBody>
      </p:sp>
    </p:spTree>
    <p:extLst>
      <p:ext uri="{BB962C8B-B14F-4D97-AF65-F5344CB8AC3E}">
        <p14:creationId xmlns:p14="http://schemas.microsoft.com/office/powerpoint/2010/main" val="1605566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4A19D3-27B2-4B5C-BF70-AAE3E270AF3F}"/>
              </a:ext>
            </a:extLst>
          </p:cNvPr>
          <p:cNvSpPr txBox="1">
            <a:spLocks/>
          </p:cNvSpPr>
          <p:nvPr/>
        </p:nvSpPr>
        <p:spPr>
          <a:xfrm>
            <a:off x="311150" y="698020"/>
            <a:ext cx="10941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</a:t>
            </a:r>
          </a:p>
          <a:p>
            <a:r>
              <a:rPr lang="en-GB" dirty="0"/>
              <a:t>The output of commands can be piped to another: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 (what is in the directory)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| </a:t>
            </a:r>
            <a:r>
              <a:rPr lang="en-GB" dirty="0" err="1">
                <a:solidFill>
                  <a:srgbClr val="0070C0"/>
                </a:solidFill>
              </a:rPr>
              <a:t>wc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(… pass this to word count)</a:t>
            </a:r>
          </a:p>
        </p:txBody>
      </p:sp>
    </p:spTree>
    <p:extLst>
      <p:ext uri="{BB962C8B-B14F-4D97-AF65-F5344CB8AC3E}">
        <p14:creationId xmlns:p14="http://schemas.microsoft.com/office/powerpoint/2010/main" val="220169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450F-B67F-4D0B-B71F-6C789FF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449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3) Basic UNIX: Grep a </a:t>
            </a:r>
            <a:r>
              <a:rPr lang="en-GB" dirty="0" err="1">
                <a:solidFill>
                  <a:srgbClr val="7030A0"/>
                </a:solidFill>
              </a:rPr>
              <a:t>zcat</a:t>
            </a:r>
            <a:r>
              <a:rPr lang="en-GB" dirty="0">
                <a:solidFill>
                  <a:srgbClr val="7030A0"/>
                </a:solidFill>
              </a:rPr>
              <a:t> through a pipe!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3B2-5CFE-41AD-A14C-90519DAB3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" y="84931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have a look at the read file, which is compressed we can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Don’t forget tab competition!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cd ./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/reads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head</a:t>
            </a:r>
          </a:p>
          <a:p>
            <a:pPr marL="0" indent="0">
              <a:buNone/>
            </a:pPr>
            <a:r>
              <a:rPr lang="en-GB" dirty="0"/>
              <a:t>Count the number of reads in a file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grep -c “@ERR”</a:t>
            </a:r>
          </a:p>
          <a:p>
            <a:pPr marL="0" indent="0">
              <a:buNone/>
            </a:pPr>
            <a:r>
              <a:rPr lang="en-GB" dirty="0"/>
              <a:t>Scroll through the file: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zcat</a:t>
            </a:r>
            <a:r>
              <a:rPr lang="en-GB" dirty="0">
                <a:solidFill>
                  <a:srgbClr val="0070C0"/>
                </a:solidFill>
              </a:rPr>
              <a:t> subsampled_R1.fastq.gz |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C9C51-4236-4291-8284-7D5879E0FE07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 descr="A picture containing mollusk, animal, invertebrate, looking&#10;&#10;Description generated with high confidence">
            <a:extLst>
              <a:ext uri="{FF2B5EF4-FFF2-40B4-BE49-F238E27FC236}">
                <a16:creationId xmlns:a16="http://schemas.microsoft.com/office/drawing/2014/main" id="{3A33CFCB-ED45-44A4-8BD6-28D92B620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96" y="3441801"/>
            <a:ext cx="1176630" cy="3517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E6185-B903-4712-A489-2E1E3C00D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69" y="4137520"/>
            <a:ext cx="3932261" cy="323116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BDC28AE3-F701-4F14-A53F-B877485D7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3" y="4528471"/>
            <a:ext cx="3371380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347-B1C2-41ED-9C8B-1320341A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2584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 (character changes)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0648-71C2-4CA3-9AED-9D9D6534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0" y="1054103"/>
            <a:ext cx="11586029" cy="5118097"/>
          </a:xfrm>
        </p:spPr>
        <p:txBody>
          <a:bodyPr>
            <a:normAutofit fontScale="92500"/>
          </a:bodyPr>
          <a:lstStyle/>
          <a:p>
            <a:r>
              <a:rPr lang="en-GB" dirty="0"/>
              <a:t>Line endings: Linux uses </a:t>
            </a:r>
            <a:r>
              <a:rPr lang="en-GB" dirty="0">
                <a:solidFill>
                  <a:srgbClr val="FF0000"/>
                </a:solidFill>
              </a:rPr>
              <a:t>/n</a:t>
            </a:r>
            <a:r>
              <a:rPr lang="en-GB" dirty="0"/>
              <a:t>  (newline) windows uses </a:t>
            </a:r>
            <a:r>
              <a:rPr lang="en-GB" dirty="0">
                <a:solidFill>
                  <a:srgbClr val="FF0000"/>
                </a:solidFill>
              </a:rPr>
              <a:t>/r/n </a:t>
            </a:r>
            <a:r>
              <a:rPr lang="en-GB" dirty="0"/>
              <a:t>(carriage return newline). </a:t>
            </a:r>
          </a:p>
          <a:p>
            <a:r>
              <a:rPr lang="en-GB" dirty="0"/>
              <a:t>Programs will fail is they come across this -  they don’t know what to do with it.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Either change the file with 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dos2unix Filename</a:t>
            </a:r>
          </a:p>
          <a:p>
            <a:pPr marL="0" indent="0">
              <a:buNone/>
            </a:pPr>
            <a:r>
              <a:rPr lang="en-GB" dirty="0"/>
              <a:t>Or in Notepad++:  Edit &gt; EOL &gt; UNIX</a:t>
            </a:r>
          </a:p>
          <a:p>
            <a:endParaRPr lang="en-GB" dirty="0"/>
          </a:p>
          <a:p>
            <a:r>
              <a:rPr lang="en-GB" dirty="0"/>
              <a:t>Change of characters in Microsoft Office products. 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–l         (capital when it is not supposed to be)</a:t>
            </a:r>
          </a:p>
          <a:p>
            <a:pPr marL="0" indent="0">
              <a:buNone/>
            </a:pPr>
            <a:r>
              <a:rPr lang="en-GB" dirty="0" err="1"/>
              <a:t>ll</a:t>
            </a:r>
            <a:r>
              <a:rPr lang="en-GB" dirty="0"/>
              <a:t> -l          ( - gets changed to a big dash)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87362A-E63C-4A47-8DD0-4964D8AF85B0}"/>
              </a:ext>
            </a:extLst>
          </p:cNvPr>
          <p:cNvCxnSpPr/>
          <p:nvPr/>
        </p:nvCxnSpPr>
        <p:spPr>
          <a:xfrm>
            <a:off x="0" y="5177971"/>
            <a:ext cx="402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D91E3B-1A92-4B11-9F60-511B63D9C62F}"/>
              </a:ext>
            </a:extLst>
          </p:cNvPr>
          <p:cNvCxnSpPr/>
          <p:nvPr/>
        </p:nvCxnSpPr>
        <p:spPr>
          <a:xfrm flipH="1" flipV="1">
            <a:off x="816427" y="5343071"/>
            <a:ext cx="261257" cy="522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2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3968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Some “gotchas”: Windows disable hide extensions.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329531"/>
            <a:ext cx="11753850" cy="4351338"/>
          </a:xfrm>
        </p:spPr>
        <p:txBody>
          <a:bodyPr/>
          <a:lstStyle/>
          <a:p>
            <a:r>
              <a:rPr lang="en-GB" dirty="0"/>
              <a:t>This is a useless feature and sooner or later will be the cause of something not working. CHANGE IT!! (control panel &gt; appearance 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BAD3-5EB9-49CE-8EB4-4D77EEB13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500" y="2217738"/>
            <a:ext cx="9947402" cy="43513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D0640-CE6B-4B22-A5F1-0836B6BF6DC3}"/>
              </a:ext>
            </a:extLst>
          </p:cNvPr>
          <p:cNvCxnSpPr/>
          <p:nvPr/>
        </p:nvCxnSpPr>
        <p:spPr>
          <a:xfrm>
            <a:off x="273050" y="5156200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C642EA-85D0-4FD3-9CC4-98F101156E3F}"/>
              </a:ext>
            </a:extLst>
          </p:cNvPr>
          <p:cNvCxnSpPr/>
          <p:nvPr/>
        </p:nvCxnSpPr>
        <p:spPr>
          <a:xfrm>
            <a:off x="216904" y="5436936"/>
            <a:ext cx="13843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2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078D-C40E-42C0-845E-B26F7AF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-72232"/>
            <a:ext cx="11912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Spaces in filenames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C442-ED12-40C1-9DD6-4ED972BDF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253331"/>
            <a:ext cx="11753850" cy="435133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Linux doesn’t like spaces in filenames</a:t>
            </a:r>
            <a:r>
              <a:rPr lang="en-GB" dirty="0"/>
              <a:t>. </a:t>
            </a:r>
          </a:p>
          <a:p>
            <a:r>
              <a:rPr lang="en-GB" dirty="0"/>
              <a:t>Linux sees spaces in commands as another command.</a:t>
            </a:r>
          </a:p>
          <a:p>
            <a:r>
              <a:rPr lang="en-GB" dirty="0"/>
              <a:t>You have the wrapped quotes around the filename if you want spaces... </a:t>
            </a:r>
          </a:p>
          <a:p>
            <a:r>
              <a:rPr lang="en-GB" dirty="0"/>
              <a:t>Easier just to get in the habit of not using spaces. </a:t>
            </a:r>
          </a:p>
          <a:p>
            <a:r>
              <a:rPr lang="en-GB" dirty="0"/>
              <a:t>You should see a file in the directory called: </a:t>
            </a:r>
            <a:r>
              <a:rPr lang="en-GB" dirty="0">
                <a:solidFill>
                  <a:srgbClr val="0070C0"/>
                </a:solidFill>
              </a:rPr>
              <a:t>I am  badly named file.txt </a:t>
            </a:r>
          </a:p>
          <a:p>
            <a:r>
              <a:rPr lang="en-GB" dirty="0"/>
              <a:t>Try looking at the contents of this file ….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E633D-9786-4AA8-BBB4-F1221554CB9A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661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r>
              <a:rPr lang="en-GB" dirty="0"/>
              <a:t>(cheat sheets in the directory/ folder too…):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(print working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 (change directory), 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(show me the files which are here),  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</a:t>
            </a:r>
            <a:r>
              <a:rPr lang="en-GB" dirty="0"/>
              <a:t>(see me more details about the files),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$HOME  </a:t>
            </a:r>
            <a:r>
              <a:rPr lang="en-GB" dirty="0"/>
              <a:t>(this is YOUR home directory),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5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25F6-0A44-4FEF-BD6F-5D63B7E53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0975"/>
            <a:ext cx="113538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Home directory ($HOME)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DB17-ED93-4480-AAF6-00E3E952F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318200"/>
            <a:ext cx="11595100" cy="5419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(Directory is a folder)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head  </a:t>
            </a:r>
            <a:r>
              <a:rPr lang="en-GB" dirty="0"/>
              <a:t>(show me to top of a file)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mkdir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i="1" dirty="0">
                <a:solidFill>
                  <a:srgbClr val="00B050"/>
                </a:solidFill>
              </a:rPr>
              <a:t>name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(make a directory called name). 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touch </a:t>
            </a:r>
            <a:r>
              <a:rPr lang="en-GB" i="1" dirty="0">
                <a:solidFill>
                  <a:srgbClr val="00B050"/>
                </a:solidFill>
              </a:rPr>
              <a:t>file01.sh  </a:t>
            </a:r>
            <a:r>
              <a:rPr lang="en-GB" dirty="0"/>
              <a:t>(make a file called file01.sh)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more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less </a:t>
            </a:r>
            <a:r>
              <a:rPr lang="en-GB" i="1" dirty="0">
                <a:solidFill>
                  <a:srgbClr val="00B050"/>
                </a:solidFill>
              </a:rPr>
              <a:t>file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(scroll through a file)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E3E33-074C-4A80-B1AC-91B2B91EAD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9031" y="1902618"/>
            <a:ext cx="5171370" cy="38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F94661-F73F-4D60-A6D6-892DF695764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945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Moving around the file system is hard, but it is vital!!</a:t>
            </a:r>
          </a:p>
          <a:p>
            <a:r>
              <a:rPr lang="en-GB" dirty="0">
                <a:solidFill>
                  <a:srgbClr val="0070C0"/>
                </a:solidFill>
              </a:rPr>
              <a:t>cd ../       </a:t>
            </a:r>
            <a:r>
              <a:rPr lang="en-GB" dirty="0"/>
              <a:t>(go back a directory)</a:t>
            </a:r>
          </a:p>
          <a:p>
            <a:r>
              <a:rPr lang="en-GB" dirty="0">
                <a:solidFill>
                  <a:srgbClr val="0070C0"/>
                </a:solidFill>
              </a:rPr>
              <a:t>cd ../../   </a:t>
            </a:r>
            <a:r>
              <a:rPr lang="en-GB" dirty="0"/>
              <a:t>(go back two directories)</a:t>
            </a:r>
          </a:p>
          <a:p>
            <a:r>
              <a:rPr lang="en-GB" dirty="0">
                <a:solidFill>
                  <a:srgbClr val="0070C0"/>
                </a:solidFill>
              </a:rPr>
              <a:t>cd -         </a:t>
            </a:r>
            <a:r>
              <a:rPr lang="en-GB" dirty="0"/>
              <a:t>(go back to where you were last - this is handy!!)</a:t>
            </a:r>
          </a:p>
          <a:p>
            <a:r>
              <a:rPr lang="en-GB" dirty="0">
                <a:solidFill>
                  <a:srgbClr val="0070C0"/>
                </a:solidFill>
              </a:rPr>
              <a:t>cd full/path/to/</a:t>
            </a:r>
            <a:r>
              <a:rPr lang="en-GB" dirty="0" err="1">
                <a:solidFill>
                  <a:srgbClr val="0070C0"/>
                </a:solidFill>
              </a:rPr>
              <a:t>where_you_want</a:t>
            </a:r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cd</a:t>
            </a:r>
            <a:r>
              <a:rPr lang="en-GB" dirty="0"/>
              <a:t> (nothing after), </a:t>
            </a:r>
            <a:r>
              <a:rPr lang="en-GB" dirty="0">
                <a:solidFill>
                  <a:srgbClr val="0070C0"/>
                </a:solidFill>
              </a:rPr>
              <a:t>cd $HOME</a:t>
            </a:r>
            <a:r>
              <a:rPr lang="en-GB" dirty="0"/>
              <a:t>,</a:t>
            </a:r>
            <a:r>
              <a:rPr lang="en-GB" dirty="0">
                <a:solidFill>
                  <a:srgbClr val="0070C0"/>
                </a:solidFill>
              </a:rPr>
              <a:t> cd ~  </a:t>
            </a:r>
            <a:r>
              <a:rPr lang="en-GB" dirty="0"/>
              <a:t>(all take you to you home directory)</a:t>
            </a:r>
          </a:p>
          <a:p>
            <a:r>
              <a:rPr lang="en-GB" dirty="0" err="1">
                <a:solidFill>
                  <a:srgbClr val="0070C0"/>
                </a:solidFill>
              </a:rPr>
              <a:t>pwd</a:t>
            </a:r>
            <a:r>
              <a:rPr lang="en-GB" dirty="0"/>
              <a:t>      (print the directory that I am in)</a:t>
            </a:r>
          </a:p>
          <a:p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9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2498-9E3C-4D1D-8875-2C25438B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30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Filesystem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E9356-917C-43E8-9E63-472EA4B5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377950"/>
            <a:ext cx="11468100" cy="4351338"/>
          </a:xfrm>
        </p:spPr>
        <p:txBody>
          <a:bodyPr>
            <a:normAutofit/>
          </a:bodyPr>
          <a:lstStyle/>
          <a:p>
            <a:r>
              <a:rPr lang="en-GB" dirty="0"/>
              <a:t>Note: windows uses \ to separate and path. Where as Linux uses /</a:t>
            </a:r>
          </a:p>
          <a:p>
            <a:r>
              <a:rPr lang="en-GB" dirty="0"/>
              <a:t>If you try this at the Windows command line you will soon find out. </a:t>
            </a:r>
          </a:p>
          <a:p>
            <a:r>
              <a:rPr lang="en-GB" dirty="0">
                <a:solidFill>
                  <a:srgbClr val="0070C0"/>
                </a:solidFill>
              </a:rPr>
              <a:t>cd ../ </a:t>
            </a:r>
            <a:endParaRPr lang="en-GB" dirty="0"/>
          </a:p>
        </p:txBody>
      </p:sp>
      <p:pic>
        <p:nvPicPr>
          <p:cNvPr id="6" name="Picture 5" descr="A satellite in space&#10;&#10;Description generated with high confidence">
            <a:extLst>
              <a:ext uri="{FF2B5EF4-FFF2-40B4-BE49-F238E27FC236}">
                <a16:creationId xmlns:a16="http://schemas.microsoft.com/office/drawing/2014/main" id="{A4669C7E-EE67-4C8B-9572-3B2AA7646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56" y="4796063"/>
            <a:ext cx="4676037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20"/>
            <a:ext cx="109410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 (no spaces in paths):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cp -</a:t>
            </a:r>
            <a:r>
              <a:rPr lang="en-GB" dirty="0" err="1">
                <a:solidFill>
                  <a:srgbClr val="0070C0"/>
                </a:solidFill>
              </a:rPr>
              <a:t>rv</a:t>
            </a:r>
            <a:r>
              <a:rPr lang="en-GB" dirty="0">
                <a:solidFill>
                  <a:srgbClr val="0070C0"/>
                </a:solidFill>
              </a:rPr>
              <a:t>  /storage/home/users/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   ~/	   </a:t>
            </a:r>
            <a:r>
              <a:rPr lang="en-GB" dirty="0"/>
              <a:t>(tip: </a:t>
            </a:r>
            <a:r>
              <a:rPr lang="en-GB" dirty="0">
                <a:solidFill>
                  <a:srgbClr val="FF0000"/>
                </a:solidFill>
              </a:rPr>
              <a:t>~</a:t>
            </a:r>
            <a:r>
              <a:rPr lang="en-GB" dirty="0"/>
              <a:t> is the                         same as </a:t>
            </a:r>
            <a:r>
              <a:rPr lang="en-GB" dirty="0">
                <a:solidFill>
                  <a:srgbClr val="FF0000"/>
                </a:solidFill>
              </a:rPr>
              <a:t>$HOME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/>
              <a:t>Change directory in </a:t>
            </a:r>
            <a:r>
              <a:rPr lang="en-GB" dirty="0" err="1">
                <a:solidFill>
                  <a:srgbClr val="0070C0"/>
                </a:solidFill>
              </a:rPr>
              <a:t>Computational_Genomics</a:t>
            </a:r>
            <a:r>
              <a:rPr lang="en-GB" dirty="0"/>
              <a:t> and have a look at what is in here: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cd 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     </a:t>
            </a:r>
            <a:r>
              <a:rPr lang="en-GB" dirty="0"/>
              <a:t>(tip: use the tab button to auto - complete)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ls </a:t>
            </a:r>
            <a:r>
              <a:rPr lang="en-GB" dirty="0"/>
              <a:t>  (see what is in here)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ll</a:t>
            </a:r>
            <a:r>
              <a:rPr lang="en-GB" dirty="0">
                <a:solidFill>
                  <a:srgbClr val="0070C0"/>
                </a:solidFill>
              </a:rPr>
              <a:t> -l   </a:t>
            </a:r>
            <a:r>
              <a:rPr lang="en-GB" dirty="0"/>
              <a:t>(more details)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A96A82-0F54-4E6D-9D90-815E822980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515" y="3378170"/>
            <a:ext cx="5470525" cy="3520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383364"/>
            <a:ext cx="11228118" cy="894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22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3703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files </a:t>
            </a:r>
            <a:r>
              <a:rPr lang="en-GB" dirty="0"/>
              <a:t>(</a:t>
            </a:r>
            <a:r>
              <a:rPr lang="en-GB" dirty="0" err="1">
                <a:solidFill>
                  <a:srgbClr val="0070C0"/>
                </a:solidFill>
              </a:rPr>
              <a:t>cp</a:t>
            </a:r>
            <a:r>
              <a:rPr lang="en-GB" dirty="0"/>
              <a:t>) </a:t>
            </a:r>
            <a:r>
              <a:rPr lang="en-GB" dirty="0">
                <a:solidFill>
                  <a:srgbClr val="7030A0"/>
                </a:solidFill>
              </a:rPr>
              <a:t>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393219"/>
            <a:ext cx="10941050" cy="4569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Lets copy the training files to your home directory: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70C0"/>
                </a:solidFill>
              </a:rPr>
              <a:t>cp -</a:t>
            </a:r>
            <a:r>
              <a:rPr lang="en-GB" sz="2400" dirty="0" err="1">
                <a:solidFill>
                  <a:srgbClr val="0070C0"/>
                </a:solidFill>
              </a:rPr>
              <a:t>rv</a:t>
            </a:r>
            <a:r>
              <a:rPr lang="en-GB" sz="2400" dirty="0">
                <a:solidFill>
                  <a:srgbClr val="0070C0"/>
                </a:solidFill>
              </a:rPr>
              <a:t>  /storage/home/users/</a:t>
            </a:r>
            <a:r>
              <a:rPr lang="en-GB" sz="2400" dirty="0" err="1">
                <a:solidFill>
                  <a:srgbClr val="0070C0"/>
                </a:solidFill>
              </a:rPr>
              <a:t>Msc_Digital_Health</a:t>
            </a:r>
            <a:r>
              <a:rPr lang="en-GB" sz="2400" dirty="0">
                <a:solidFill>
                  <a:srgbClr val="0070C0"/>
                </a:solidFill>
              </a:rPr>
              <a:t>/   ~/</a:t>
            </a:r>
          </a:p>
          <a:p>
            <a:pPr marL="0" indent="0">
              <a:buNone/>
            </a:pPr>
            <a:r>
              <a:rPr lang="en-GB" i="1" dirty="0">
                <a:solidFill>
                  <a:srgbClr val="FF0000"/>
                </a:solidFill>
              </a:rPr>
              <a:t>“Drag and drop” </a:t>
            </a:r>
            <a:r>
              <a:rPr lang="en-GB" dirty="0">
                <a:solidFill>
                  <a:srgbClr val="FF0000"/>
                </a:solidFill>
              </a:rPr>
              <a:t>way</a:t>
            </a:r>
            <a:r>
              <a:rPr lang="en-GB" dirty="0"/>
              <a:t>: go into the </a:t>
            </a:r>
            <a:r>
              <a:rPr lang="en-GB" dirty="0">
                <a:solidFill>
                  <a:srgbClr val="0070C0"/>
                </a:solidFill>
              </a:rPr>
              <a:t>~/</a:t>
            </a:r>
            <a:r>
              <a:rPr lang="en-GB" dirty="0" err="1">
                <a:solidFill>
                  <a:srgbClr val="0070C0"/>
                </a:solidFill>
              </a:rPr>
              <a:t>Msc_Digital_Health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powerpoint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folder (double click in the left file browser window). (TIP: if you don’t see the files, press refresh or F5)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Then </a:t>
            </a:r>
            <a:r>
              <a:rPr lang="en-GB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the files </a:t>
            </a:r>
          </a:p>
          <a:p>
            <a:pPr marL="0" indent="0">
              <a:buNone/>
            </a:pPr>
            <a:r>
              <a:rPr lang="en-GB" dirty="0"/>
              <a:t>to your computer.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0289E7-AFD1-4447-9D64-1B10D9D95569}"/>
              </a:ext>
            </a:extLst>
          </p:cNvPr>
          <p:cNvSpPr/>
          <p:nvPr/>
        </p:nvSpPr>
        <p:spPr>
          <a:xfrm>
            <a:off x="158750" y="1261641"/>
            <a:ext cx="9533890" cy="638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4B2C-EBCD-4D13-8CA7-6B856734B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1224" y="4058227"/>
            <a:ext cx="6042025" cy="27927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0DE982A-3B66-4EA4-87FD-094C8A14680B}"/>
              </a:ext>
            </a:extLst>
          </p:cNvPr>
          <p:cNvSpPr/>
          <p:nvPr/>
        </p:nvSpPr>
        <p:spPr>
          <a:xfrm>
            <a:off x="5265570" y="5589636"/>
            <a:ext cx="922421" cy="3932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2B3C0A87-A4DB-4BFE-99FC-6682DD89D412}"/>
              </a:ext>
            </a:extLst>
          </p:cNvPr>
          <p:cNvSpPr/>
          <p:nvPr/>
        </p:nvSpPr>
        <p:spPr>
          <a:xfrm>
            <a:off x="6282892" y="5237744"/>
            <a:ext cx="45719" cy="137962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BBA87C-80DB-4689-9AA7-6F2697CE72B3}"/>
              </a:ext>
            </a:extLst>
          </p:cNvPr>
          <p:cNvSpPr txBox="1"/>
          <p:nvPr/>
        </p:nvSpPr>
        <p:spPr>
          <a:xfrm>
            <a:off x="158750" y="6071937"/>
            <a:ext cx="473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*Remember this is an option throughout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179196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1036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</a:t>
            </a:r>
            <a:r>
              <a:rPr lang="en-GB" u="sng" dirty="0">
                <a:solidFill>
                  <a:srgbClr val="FF0000"/>
                </a:solidFill>
              </a:rPr>
              <a:t>tab button</a:t>
            </a:r>
            <a:r>
              <a:rPr lang="en-GB" dirty="0">
                <a:solidFill>
                  <a:srgbClr val="7030A0"/>
                </a:solidFill>
              </a:rPr>
              <a:t>, auto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6599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When you start typing the name of a file or folder.</a:t>
            </a:r>
          </a:p>
          <a:p>
            <a:r>
              <a:rPr lang="en-GB" dirty="0"/>
              <a:t>Instead of writing it correctly every time, which no one can do. </a:t>
            </a:r>
          </a:p>
          <a:p>
            <a:r>
              <a:rPr lang="en-GB" dirty="0"/>
              <a:t>Start typing the name and </a:t>
            </a:r>
            <a:r>
              <a:rPr lang="en-GB" dirty="0">
                <a:solidFill>
                  <a:srgbClr val="FF0000"/>
                </a:solidFill>
              </a:rPr>
              <a:t>press the tab button</a:t>
            </a:r>
            <a:r>
              <a:rPr lang="en-GB" dirty="0"/>
              <a:t>. </a:t>
            </a:r>
          </a:p>
          <a:p>
            <a:r>
              <a:rPr lang="en-GB" dirty="0"/>
              <a:t>If it does not </a:t>
            </a:r>
            <a:r>
              <a:rPr lang="en-GB" dirty="0">
                <a:solidFill>
                  <a:srgbClr val="FF0000"/>
                </a:solidFill>
              </a:rPr>
              <a:t>auto complete</a:t>
            </a:r>
            <a:r>
              <a:rPr lang="en-GB" dirty="0"/>
              <a:t>, then the spelling is wrong, it is not in the directory you are looking at, or there are multiple other reasons. </a:t>
            </a:r>
          </a:p>
          <a:p>
            <a:r>
              <a:rPr lang="en-GB" dirty="0"/>
              <a:t>Press the tab key twice to see all the possible options….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3309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064C-7C83-4153-B524-093E5C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-21799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3) Basic UNIX: copy and 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57D2-A71D-429F-8277-8464BDFC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545620"/>
            <a:ext cx="1094105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Every program is slightly different.</a:t>
            </a:r>
          </a:p>
          <a:p>
            <a:r>
              <a:rPr lang="en-GB" dirty="0"/>
              <a:t>.. But if you </a:t>
            </a:r>
            <a:r>
              <a:rPr lang="en-GB" dirty="0">
                <a:solidFill>
                  <a:srgbClr val="FF0000"/>
                </a:solidFill>
              </a:rPr>
              <a:t>highlight it</a:t>
            </a:r>
            <a:r>
              <a:rPr lang="en-GB" dirty="0"/>
              <a:t>. Then it is automatically </a:t>
            </a:r>
            <a:r>
              <a:rPr lang="en-GB" dirty="0">
                <a:solidFill>
                  <a:srgbClr val="FF0000"/>
                </a:solidFill>
              </a:rPr>
              <a:t>copied to your clipboard</a:t>
            </a:r>
            <a:r>
              <a:rPr lang="en-GB" dirty="0"/>
              <a:t>.</a:t>
            </a:r>
          </a:p>
          <a:p>
            <a:r>
              <a:rPr lang="en-GB" dirty="0"/>
              <a:t>This is super useful. </a:t>
            </a:r>
          </a:p>
          <a:p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paste</a:t>
            </a:r>
            <a:r>
              <a:rPr lang="en-GB" dirty="0"/>
              <a:t> (one of the following): centre mouse button, right click, right click and select paste (depends on the program you are using).</a:t>
            </a:r>
          </a:p>
          <a:p>
            <a:endParaRPr lang="en-GB" dirty="0"/>
          </a:p>
          <a:p>
            <a:r>
              <a:rPr lang="en-GB" dirty="0"/>
              <a:t>Windows command line is horrible for this, and for that reason I would not use it.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8CDC-443E-40C5-BE29-795B9D43590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651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1064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3) Basic UNIX: Useful commands</vt:lpstr>
      <vt:lpstr>3) Basic UNIX: Home directory ($HOME)</vt:lpstr>
      <vt:lpstr>3) Basic UNIX: Home directory ($HOME)</vt:lpstr>
      <vt:lpstr>3) Basic UNIX: Filesystem navigation</vt:lpstr>
      <vt:lpstr>3) Basic UNIX: Filesystem navigation</vt:lpstr>
      <vt:lpstr>3) Basic UNIX: Copy files (cp) for training</vt:lpstr>
      <vt:lpstr>3) Basic UNIX: Copy files (cp) for training</vt:lpstr>
      <vt:lpstr>3) Basic UNIX: tab button, auto complete</vt:lpstr>
      <vt:lpstr>3) Basic UNIX: copy and paste</vt:lpstr>
      <vt:lpstr>3) Basic UNIX: pipes</vt:lpstr>
      <vt:lpstr>3) Basic UNIX: Grep a zcat through a pipe!</vt:lpstr>
      <vt:lpstr>3) Basic UNIX: Some “gotchas” (character changes)</vt:lpstr>
      <vt:lpstr>3) Basic UNIX: Some “gotchas”: Windows disable hide extensions. </vt:lpstr>
      <vt:lpstr>3) Basic UNIX: Spaces in filenames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3) Basic UNIX: Useful commands</dc:title>
  <dc:creator>Peter Thorpe</dc:creator>
  <cp:lastModifiedBy>Peter Thorpe</cp:lastModifiedBy>
  <cp:revision>70</cp:revision>
  <dcterms:created xsi:type="dcterms:W3CDTF">2018-11-12T11:59:28Z</dcterms:created>
  <dcterms:modified xsi:type="dcterms:W3CDTF">2021-03-01T09:30:34Z</dcterms:modified>
</cp:coreProperties>
</file>