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4" r:id="rId2"/>
    <p:sldId id="268" r:id="rId3"/>
    <p:sldId id="270" r:id="rId4"/>
    <p:sldId id="283" r:id="rId5"/>
    <p:sldId id="284" r:id="rId6"/>
    <p:sldId id="327" r:id="rId7"/>
    <p:sldId id="300" r:id="rId8"/>
    <p:sldId id="272" r:id="rId9"/>
    <p:sldId id="288" r:id="rId10"/>
    <p:sldId id="315" r:id="rId11"/>
    <p:sldId id="273" r:id="rId12"/>
    <p:sldId id="328" r:id="rId13"/>
    <p:sldId id="329" r:id="rId14"/>
    <p:sldId id="325" r:id="rId15"/>
    <p:sldId id="330" r:id="rId16"/>
    <p:sldId id="331" r:id="rId17"/>
    <p:sldId id="33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56" d="100"/>
          <a:sy n="56" d="100"/>
        </p:scale>
        <p:origin x="132" y="1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52F44-C8B7-4896-931D-55BAC05AFC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1B4AB0-F6A8-4C73-AE73-98F5BD568E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95152C-5600-446A-9B4F-7527A2FFA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4AFD0-6711-41F1-97ED-53C99FBC28F0}" type="datetimeFigureOut">
              <a:rPr lang="en-GB" smtClean="0"/>
              <a:t>01/03/2021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A55DF-E15A-4AAE-83B6-F5F7DA7C4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2B041-45B7-40BB-B12D-DF3733F0D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A9A90-6FEF-41CE-9DD4-0C327ACBB3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4229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2450A-845C-4657-AA41-C25C32A81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9848DB-3884-42D2-8D70-E98E8CD641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DF8D32-F181-4B56-BAA0-DE770DA47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4AFD0-6711-41F1-97ED-53C99FBC28F0}" type="datetimeFigureOut">
              <a:rPr lang="en-GB" smtClean="0"/>
              <a:t>01/03/2021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6C6A8B-EDD3-4441-8EB1-78C03CF80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D304F2-8D5C-4995-A214-A1054B91C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A9A90-6FEF-41CE-9DD4-0C327ACBB3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8086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9BA14E-2F88-45EB-ACA8-BA105058BB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94060A-68F9-4037-935E-36DE7CA163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851271-6DFF-4F13-A716-D66D8695F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4AFD0-6711-41F1-97ED-53C99FBC28F0}" type="datetimeFigureOut">
              <a:rPr lang="en-GB" smtClean="0"/>
              <a:t>01/03/2021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450B93-F02C-4EDE-98DA-824235F5D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D1B913-1B05-449D-9B81-B0D2E79C1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A9A90-6FEF-41CE-9DD4-0C327ACBB3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6334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9233B-227E-46EB-803C-293535DB8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CCD8C-F6EF-4B40-A440-156A323AD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E1E6FD-C5C9-409F-B641-F36572B4A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4AFD0-6711-41F1-97ED-53C99FBC28F0}" type="datetimeFigureOut">
              <a:rPr lang="en-GB" smtClean="0"/>
              <a:t>01/03/2021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B04616-931E-468F-B1CA-DBD08941B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61938C-E90D-4FF8-92B4-E175ED92A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A9A90-6FEF-41CE-9DD4-0C327ACBB3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83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701DA-94BE-4D1E-A3B6-6D71581E6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1E970F-39DE-4F22-84EF-70BCC36641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4A0168-44E3-4FAC-9ADF-579F5BC30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4AFD0-6711-41F1-97ED-53C99FBC28F0}" type="datetimeFigureOut">
              <a:rPr lang="en-GB" smtClean="0"/>
              <a:t>01/03/2021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1BDF2A-709C-4F6F-A8F5-B6999FDE7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3B4B6A-59AD-4031-AC09-0A3BED969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A9A90-6FEF-41CE-9DD4-0C327ACBB3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3122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08454-85D3-490B-BE9A-EB60B6475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470319-D507-45D4-93D8-AF17E9E92D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C97247-97A2-4310-A4E5-80463413E1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12B331-62D1-48BA-BFCA-599CB25DD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4AFD0-6711-41F1-97ED-53C99FBC28F0}" type="datetimeFigureOut">
              <a:rPr lang="en-GB" smtClean="0"/>
              <a:t>01/03/2021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F92577-02E2-434E-A209-A2B28A99E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782FC4-50FC-4BA6-ABD2-CF93486AE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A9A90-6FEF-41CE-9DD4-0C327ACBB3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592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E217C-C414-4E19-B7EE-996338E9A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05F3BE-0B76-4719-A0A1-444F17FD85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BF0BCE-2180-4B81-A596-FCC55609AC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4EAAA9-2F85-4DF9-A9A0-1EEFAEF0CF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EDE955-E2CF-4527-8556-A92B70B61A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9256CD-904E-4DB3-8054-15CA474C3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4AFD0-6711-41F1-97ED-53C99FBC28F0}" type="datetimeFigureOut">
              <a:rPr lang="en-GB" smtClean="0"/>
              <a:t>01/03/2021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6F254F-6030-4D8C-968C-E25EE4BD9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A242E8-5F9E-4079-85AD-CD58D762D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A9A90-6FEF-41CE-9DD4-0C327ACBB3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5503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22EFF-100B-48BB-BE32-E04C638C5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276DF5-179A-45FB-B1FB-09E5E51F0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4AFD0-6711-41F1-97ED-53C99FBC28F0}" type="datetimeFigureOut">
              <a:rPr lang="en-GB" smtClean="0"/>
              <a:t>01/03/2021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E65286-8F44-412A-8C7A-A8D8990D4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058837-8D01-40ED-B9EE-7781EF8F5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A9A90-6FEF-41CE-9DD4-0C327ACBB3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7106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CCB07B-E727-47DF-8551-017842D42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4AFD0-6711-41F1-97ED-53C99FBC28F0}" type="datetimeFigureOut">
              <a:rPr lang="en-GB" smtClean="0"/>
              <a:t>01/03/2021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59AE1A-22E9-4823-8EB3-BE2C6D27D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6B8D73-440E-4F65-A753-061B8691D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A9A90-6FEF-41CE-9DD4-0C327ACBB3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6677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D8B3C-C1B0-4A29-BF9A-4E934EE3A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1F45C7-37E9-48A5-942C-B9F031D82F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A3AB08-7E96-489C-A165-FB3C57F2F7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DB09FF-4DFE-4E3A-9595-5B081818B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4AFD0-6711-41F1-97ED-53C99FBC28F0}" type="datetimeFigureOut">
              <a:rPr lang="en-GB" smtClean="0"/>
              <a:t>01/03/2021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2A85DA-3850-4A1C-8711-D475F6585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F9CA28-472D-4ED8-8AB2-D711748D8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A9A90-6FEF-41CE-9DD4-0C327ACBB3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8803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465E0-71C2-49C1-96C7-C37147B95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92564E-861F-4616-B4A5-51B2101A02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0C537B-585C-4321-87E5-8F6BFDE37C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52542C-AA41-4125-8AA1-893DA08B5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4AFD0-6711-41F1-97ED-53C99FBC28F0}" type="datetimeFigureOut">
              <a:rPr lang="en-GB" smtClean="0"/>
              <a:t>01/03/2021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3BFD7C-D4F4-4E67-B792-31BF8C53A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4A4731-CC05-4E24-8294-EFC91C3BA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A9A90-6FEF-41CE-9DD4-0C327ACBB3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993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8CB15D-812C-4237-B3BD-6D2D0CD5A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7A9598-B4A9-49EB-9879-462F1D53A5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8C1ED2-D365-4D9F-A480-B2EF14E8AF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44AFD0-6711-41F1-97ED-53C99FBC28F0}" type="datetimeFigureOut">
              <a:rPr lang="en-GB" smtClean="0"/>
              <a:t>01/03/2021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EA969-779B-4DD8-8366-29C1546FD4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D7522-924E-4F5A-A00C-2DEEEEAB37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BA9A90-6FEF-41CE-9DD4-0C327ACBB3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7052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eterthorpe5/public_scripts/blob/master/metapy_tools/shell_scripts/Interogate_controls_all_folders.sh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cyberciti.biz/faq/linux-unix-bash-for-loop-one-line-command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inuxtechi.com/command-line-arguments-in-linux-shell-scripting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51008-F27C-4C1F-8F10-375807AB1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4) Shell scripting: prepare reads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CF147-5046-4E7A-BC9A-1D353C1C3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945" y="1825625"/>
            <a:ext cx="11388437" cy="4351338"/>
          </a:xfrm>
        </p:spPr>
        <p:txBody>
          <a:bodyPr/>
          <a:lstStyle/>
          <a:p>
            <a:r>
              <a:rPr lang="en-GB" dirty="0"/>
              <a:t>We will now go though an example process of preparing reads for bacterial genome assembly. </a:t>
            </a:r>
          </a:p>
          <a:p>
            <a:r>
              <a:rPr lang="en-GB" dirty="0"/>
              <a:t>There are many different tools that do each step. This is just an example. </a:t>
            </a:r>
          </a:p>
          <a:p>
            <a:r>
              <a:rPr lang="en-GB" dirty="0">
                <a:solidFill>
                  <a:srgbClr val="FF0000"/>
                </a:solidFill>
              </a:rPr>
              <a:t>QC -&gt; quality trim -&gt; QC -&gt; assembly -&gt; assembly stats -&gt; gene prediction</a:t>
            </a:r>
          </a:p>
          <a:p>
            <a:r>
              <a:rPr lang="en-GB" dirty="0"/>
              <a:t>BLAST: what have we just assembled?</a:t>
            </a:r>
          </a:p>
          <a:p>
            <a:r>
              <a:rPr lang="en-GB" dirty="0"/>
              <a:t>In order to do any of this, we need a way of talking to the computer … shell scripting. </a:t>
            </a:r>
          </a:p>
        </p:txBody>
      </p:sp>
    </p:spTree>
    <p:extLst>
      <p:ext uri="{BB962C8B-B14F-4D97-AF65-F5344CB8AC3E}">
        <p14:creationId xmlns:p14="http://schemas.microsoft.com/office/powerpoint/2010/main" val="17095960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A3A91-7B42-45E2-AF0C-1ABEDCB0C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0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4) Shell scripting: The .</a:t>
            </a:r>
            <a:r>
              <a:rPr lang="en-GB" dirty="0" err="1">
                <a:solidFill>
                  <a:srgbClr val="7030A0"/>
                </a:solidFill>
              </a:rPr>
              <a:t>sh</a:t>
            </a:r>
            <a:r>
              <a:rPr lang="en-GB" dirty="0">
                <a:solidFill>
                  <a:srgbClr val="7030A0"/>
                </a:solidFill>
              </a:rPr>
              <a:t> script has to be “executable”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C71EF4-1728-429F-AEAF-B2352A04F9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850" y="1325563"/>
            <a:ext cx="11207750" cy="515619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  <a:p>
            <a:r>
              <a:rPr lang="en-GB" dirty="0"/>
              <a:t>Now you can run this:</a:t>
            </a:r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        ./Example.sh  </a:t>
            </a:r>
            <a:r>
              <a:rPr lang="en-GB" dirty="0"/>
              <a:t>(this dot slash, just means “here”)</a:t>
            </a:r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  <a:p>
            <a:r>
              <a:rPr lang="en-GB" dirty="0"/>
              <a:t>This should just print “</a:t>
            </a:r>
            <a:r>
              <a:rPr lang="en-GB" i="1" dirty="0"/>
              <a:t>something</a:t>
            </a:r>
            <a:r>
              <a:rPr lang="en-GB" dirty="0"/>
              <a:t>” to the screen using the </a:t>
            </a:r>
            <a:r>
              <a:rPr lang="en-GB" dirty="0">
                <a:solidFill>
                  <a:srgbClr val="0070C0"/>
                </a:solidFill>
              </a:rPr>
              <a:t>echo</a:t>
            </a:r>
            <a:r>
              <a:rPr lang="en-GB" dirty="0"/>
              <a:t> command.</a:t>
            </a:r>
          </a:p>
          <a:p>
            <a:pPr marL="0" indent="0">
              <a:buNone/>
            </a:pPr>
            <a:r>
              <a:rPr lang="en-GB" dirty="0"/>
              <a:t>Change this and try again. (to save in </a:t>
            </a:r>
            <a:r>
              <a:rPr lang="en-GB" dirty="0" err="1"/>
              <a:t>nano</a:t>
            </a:r>
            <a:r>
              <a:rPr lang="en-GB" dirty="0"/>
              <a:t>: type </a:t>
            </a:r>
            <a:r>
              <a:rPr lang="en-GB" dirty="0">
                <a:solidFill>
                  <a:srgbClr val="0070C0"/>
                </a:solidFill>
              </a:rPr>
              <a:t>ctrl x</a:t>
            </a:r>
            <a:r>
              <a:rPr lang="en-GB" dirty="0"/>
              <a:t>, then </a:t>
            </a:r>
            <a:r>
              <a:rPr lang="en-GB" dirty="0">
                <a:solidFill>
                  <a:srgbClr val="0070C0"/>
                </a:solidFill>
              </a:rPr>
              <a:t>y</a:t>
            </a:r>
            <a:r>
              <a:rPr lang="en-GB" dirty="0"/>
              <a:t> for yes, </a:t>
            </a:r>
            <a:r>
              <a:rPr lang="en-GB" dirty="0">
                <a:solidFill>
                  <a:srgbClr val="0070C0"/>
                </a:solidFill>
              </a:rPr>
              <a:t>enter</a:t>
            </a:r>
            <a:r>
              <a:rPr lang="en-GB" dirty="0"/>
              <a:t>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        echo “something in quotes - boom”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662B38-7115-424B-8193-AB38552519CD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3228205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3E00C-44CB-43B4-AB72-A0B8C7DC8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257300" y="-78007"/>
            <a:ext cx="129540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4) Shell scripting/ </a:t>
            </a:r>
            <a:r>
              <a:rPr lang="en-GB" dirty="0" err="1">
                <a:solidFill>
                  <a:srgbClr val="7030A0"/>
                </a:solidFill>
              </a:rPr>
              <a:t>qsub</a:t>
            </a:r>
            <a:r>
              <a:rPr lang="en-GB" dirty="0">
                <a:solidFill>
                  <a:srgbClr val="7030A0"/>
                </a:solidFill>
              </a:rPr>
              <a:t>: Run something useful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55657-ACC7-4163-88F9-888110688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925" y="1185862"/>
            <a:ext cx="11036300" cy="4486275"/>
          </a:xfrm>
        </p:spPr>
        <p:txBody>
          <a:bodyPr>
            <a:normAutofit/>
          </a:bodyPr>
          <a:lstStyle/>
          <a:p>
            <a:r>
              <a:rPr lang="en-GB" dirty="0" err="1"/>
              <a:t>Fastqc</a:t>
            </a:r>
            <a:r>
              <a:rPr lang="en-GB" dirty="0"/>
              <a:t> on real Illumina data. Open the </a:t>
            </a:r>
            <a:r>
              <a:rPr lang="en-GB" dirty="0">
                <a:solidFill>
                  <a:srgbClr val="00B050"/>
                </a:solidFill>
              </a:rPr>
              <a:t>FastQC.sh </a:t>
            </a:r>
            <a:r>
              <a:rPr lang="en-GB" dirty="0"/>
              <a:t>file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        cd /storage/home/users/${USER}/</a:t>
            </a:r>
            <a:r>
              <a:rPr lang="en-GB" dirty="0" err="1">
                <a:solidFill>
                  <a:srgbClr val="0070C0"/>
                </a:solidFill>
              </a:rPr>
              <a:t>Msc_Digital_Health</a:t>
            </a:r>
            <a:r>
              <a:rPr lang="en-GB" dirty="0">
                <a:solidFill>
                  <a:srgbClr val="0070C0"/>
                </a:solidFill>
              </a:rPr>
              <a:t>/</a:t>
            </a:r>
            <a:r>
              <a:rPr lang="en-GB" dirty="0" err="1">
                <a:solidFill>
                  <a:srgbClr val="0070C0"/>
                </a:solidFill>
              </a:rPr>
              <a:t>shell_scripts</a:t>
            </a:r>
            <a:r>
              <a:rPr lang="en-GB" dirty="0">
                <a:solidFill>
                  <a:srgbClr val="0070C0"/>
                </a:solidFill>
              </a:rPr>
              <a:t>     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	</a:t>
            </a:r>
            <a:r>
              <a:rPr lang="en-GB" dirty="0">
                <a:solidFill>
                  <a:srgbClr val="FF0000"/>
                </a:solidFill>
              </a:rPr>
              <a:t>(tip: tab name completion…)</a:t>
            </a:r>
            <a:endParaRPr lang="en-GB" dirty="0"/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        </a:t>
            </a:r>
            <a:r>
              <a:rPr lang="en-GB" dirty="0" err="1">
                <a:solidFill>
                  <a:srgbClr val="0070C0"/>
                </a:solidFill>
              </a:rPr>
              <a:t>nano</a:t>
            </a:r>
            <a:r>
              <a:rPr lang="en-GB" dirty="0">
                <a:solidFill>
                  <a:srgbClr val="0070C0"/>
                </a:solidFill>
              </a:rPr>
              <a:t> FastQC.sh  </a:t>
            </a:r>
          </a:p>
          <a:p>
            <a:endParaRPr lang="en-GB" sz="2000" dirty="0"/>
          </a:p>
          <a:p>
            <a:r>
              <a:rPr lang="en-GB" dirty="0"/>
              <a:t> This script loads a module called </a:t>
            </a:r>
            <a:r>
              <a:rPr lang="en-GB" dirty="0" err="1"/>
              <a:t>fastqc</a:t>
            </a:r>
            <a:endParaRPr lang="en-GB" dirty="0"/>
          </a:p>
          <a:p>
            <a:endParaRPr lang="en-GB" sz="1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16F140-36DE-4AFB-BDE8-E1C2676C31C1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8927809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3E00C-44CB-43B4-AB72-A0B8C7DC8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95300" y="-78007"/>
            <a:ext cx="121920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4) Shell scripting/ </a:t>
            </a:r>
            <a:r>
              <a:rPr lang="en-GB" dirty="0" err="1">
                <a:solidFill>
                  <a:srgbClr val="7030A0"/>
                </a:solidFill>
              </a:rPr>
              <a:t>qsub</a:t>
            </a:r>
            <a:r>
              <a:rPr lang="en-GB" dirty="0">
                <a:solidFill>
                  <a:srgbClr val="7030A0"/>
                </a:solidFill>
              </a:rPr>
              <a:t>: Run something useful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55657-ACC7-4163-88F9-888110688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928688"/>
            <a:ext cx="11036300" cy="4486275"/>
          </a:xfrm>
        </p:spPr>
        <p:txBody>
          <a:bodyPr>
            <a:normAutofit/>
          </a:bodyPr>
          <a:lstStyle/>
          <a:p>
            <a:r>
              <a:rPr lang="en-GB" dirty="0" err="1"/>
              <a:t>Fastqc</a:t>
            </a:r>
            <a:r>
              <a:rPr lang="en-GB" dirty="0"/>
              <a:t> on real Illumina data. Open the </a:t>
            </a:r>
            <a:r>
              <a:rPr lang="en-GB" dirty="0">
                <a:solidFill>
                  <a:srgbClr val="00B050"/>
                </a:solidFill>
              </a:rPr>
              <a:t>FastQC.sh </a:t>
            </a:r>
            <a:r>
              <a:rPr lang="en-GB" dirty="0"/>
              <a:t>file</a:t>
            </a:r>
          </a:p>
          <a:p>
            <a:r>
              <a:rPr lang="en-GB" dirty="0" err="1">
                <a:solidFill>
                  <a:schemeClr val="accent1"/>
                </a:solidFill>
              </a:rPr>
              <a:t>moduleav</a:t>
            </a:r>
            <a:r>
              <a:rPr lang="en-GB" dirty="0"/>
              <a:t>     (see a list of pre installed programs/ modules).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F3628D-06FA-4587-995D-18179A3786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232" y="2450598"/>
            <a:ext cx="7975600" cy="580903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2C3E9B6-9367-4A87-8175-A1A29D5EAF12}"/>
              </a:ext>
            </a:extLst>
          </p:cNvPr>
          <p:cNvSpPr/>
          <p:nvPr/>
        </p:nvSpPr>
        <p:spPr>
          <a:xfrm>
            <a:off x="8128000" y="2450598"/>
            <a:ext cx="37465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/>
              <a:t>To load any of these programs from the list, e.g.</a:t>
            </a:r>
          </a:p>
          <a:p>
            <a:r>
              <a:rPr lang="en-GB" sz="2000" dirty="0">
                <a:solidFill>
                  <a:schemeClr val="accent1"/>
                </a:solidFill>
              </a:rPr>
              <a:t>module load </a:t>
            </a:r>
            <a:r>
              <a:rPr lang="en-GB" sz="2000" dirty="0" err="1">
                <a:solidFill>
                  <a:schemeClr val="accent1"/>
                </a:solidFill>
              </a:rPr>
              <a:t>name_of_package</a:t>
            </a:r>
            <a:endParaRPr lang="en-GB" sz="2000" dirty="0">
              <a:solidFill>
                <a:schemeClr val="accent1"/>
              </a:solidFill>
            </a:endParaRPr>
          </a:p>
          <a:p>
            <a:endParaRPr lang="en-GB" sz="2000" dirty="0">
              <a:solidFill>
                <a:schemeClr val="accent1"/>
              </a:solidFill>
            </a:endParaRPr>
          </a:p>
          <a:p>
            <a:r>
              <a:rPr lang="en-GB" sz="2000" dirty="0">
                <a:solidFill>
                  <a:schemeClr val="accent1"/>
                </a:solidFill>
              </a:rPr>
              <a:t>module load name/version</a:t>
            </a:r>
            <a:endParaRPr lang="en-GB" sz="2000" dirty="0"/>
          </a:p>
          <a:p>
            <a:endParaRPr lang="en-GB" sz="2000" dirty="0">
              <a:solidFill>
                <a:schemeClr val="accent1"/>
              </a:solidFill>
            </a:endParaRPr>
          </a:p>
          <a:p>
            <a:r>
              <a:rPr lang="en-GB" sz="2000" dirty="0">
                <a:solidFill>
                  <a:schemeClr val="accent1"/>
                </a:solidFill>
              </a:rPr>
              <a:t>module load </a:t>
            </a:r>
            <a:r>
              <a:rPr lang="en-GB" sz="2000" dirty="0" err="1">
                <a:solidFill>
                  <a:schemeClr val="accent1"/>
                </a:solidFill>
              </a:rPr>
              <a:t>MUMmer</a:t>
            </a:r>
            <a:r>
              <a:rPr lang="en-GB" sz="2000" dirty="0">
                <a:solidFill>
                  <a:schemeClr val="accent1"/>
                </a:solidFill>
              </a:rPr>
              <a:t>/3.23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16F140-36DE-4AFB-BDE8-E1C2676C31C1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0977961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3E00C-44CB-43B4-AB72-A0B8C7DC8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04159" y="98964"/>
            <a:ext cx="121920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4) Shell scripting: basic for loop. </a:t>
            </a:r>
            <a:r>
              <a:rPr lang="en-GB" dirty="0">
                <a:solidFill>
                  <a:srgbClr val="7030A0"/>
                </a:solidFill>
                <a:highlight>
                  <a:srgbClr val="FFFF00"/>
                </a:highlight>
              </a:rPr>
              <a:t>Advanced and wont be needed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55657-ACC7-4163-88F9-888110688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159" y="1338263"/>
            <a:ext cx="11036300" cy="551973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i="1" dirty="0"/>
              <a:t>loop </a:t>
            </a:r>
            <a:r>
              <a:rPr lang="en-GB" dirty="0"/>
              <a:t>and </a:t>
            </a:r>
            <a:r>
              <a:rPr lang="en-GB" i="1" dirty="0"/>
              <a:t>variables</a:t>
            </a:r>
            <a:r>
              <a:rPr lang="en-GB" dirty="0"/>
              <a:t>. To set up a variable: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        filenames=*.fasta    </a:t>
            </a:r>
            <a:r>
              <a:rPr lang="en-GB" dirty="0"/>
              <a:t>(all the fasta files in a directory -&gt; variable)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Now we can loop over all these files and do something</a:t>
            </a:r>
          </a:p>
          <a:p>
            <a:endParaRPr lang="en-GB" dirty="0"/>
          </a:p>
          <a:p>
            <a:r>
              <a:rPr lang="en-GB" dirty="0"/>
              <a:t>See next slide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r>
              <a:rPr lang="en-GB" sz="1600" dirty="0"/>
              <a:t>Example:</a:t>
            </a:r>
          </a:p>
          <a:p>
            <a:r>
              <a:rPr lang="en-GB" sz="1600" dirty="0">
                <a:hlinkClick r:id="rId2"/>
              </a:rPr>
              <a:t>https://github.com/peterthorpe5/public_scripts/blob/master/metapy_tools/shell_scripts/Interogate_controls_all_folders.sh</a:t>
            </a:r>
            <a:r>
              <a:rPr lang="en-GB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669468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3E00C-44CB-43B4-AB72-A0B8C7DC8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95300" y="-78007"/>
            <a:ext cx="121920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4) Shell scripting: basic for loop (easy)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55657-ACC7-4163-88F9-888110688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928688"/>
            <a:ext cx="11036300" cy="55197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u="sng" dirty="0"/>
              <a:t>For loop and variables</a:t>
            </a:r>
          </a:p>
          <a:p>
            <a:r>
              <a:rPr lang="en-GB" dirty="0"/>
              <a:t>This aligns and refines all</a:t>
            </a:r>
          </a:p>
          <a:p>
            <a:pPr marL="0" indent="0">
              <a:buNone/>
            </a:pPr>
            <a:r>
              <a:rPr lang="en-GB" dirty="0"/>
              <a:t>Fasta files in a directory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For loop set between the 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do</a:t>
            </a:r>
            <a:r>
              <a:rPr lang="en-GB" dirty="0"/>
              <a:t> and </a:t>
            </a:r>
            <a:r>
              <a:rPr lang="en-GB" dirty="0">
                <a:solidFill>
                  <a:srgbClr val="0070C0"/>
                </a:solidFill>
              </a:rPr>
              <a:t>done</a:t>
            </a:r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sz="1200" dirty="0">
                <a:hlinkClick r:id="rId2"/>
              </a:rPr>
              <a:t>https://www.cyberciti.biz/faq/linux-unix-bash-for-loop-one-line-command/</a:t>
            </a:r>
            <a:endParaRPr lang="en-GB" sz="1200" dirty="0">
              <a:solidFill>
                <a:srgbClr val="0070C0"/>
              </a:solidFill>
            </a:endParaRPr>
          </a:p>
          <a:p>
            <a:endParaRPr lang="en-GB" dirty="0"/>
          </a:p>
          <a:p>
            <a:r>
              <a:rPr lang="en-GB" dirty="0"/>
              <a:t>In one line:</a:t>
            </a:r>
          </a:p>
          <a:p>
            <a:r>
              <a:rPr lang="en-GB" dirty="0"/>
              <a:t>for f in ${filenames}; do muscle -in ${f} -o {f}.</a:t>
            </a:r>
            <a:r>
              <a:rPr lang="en-GB" dirty="0" err="1"/>
              <a:t>aln</a:t>
            </a:r>
            <a:r>
              <a:rPr lang="en-GB" dirty="0"/>
              <a:t>; done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A5FF03C-886F-4A4B-8A34-206EE7D6ACC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75630" y="1933074"/>
            <a:ext cx="5313070" cy="2807368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B447508-A73B-4E53-82C3-7009DF9D7150}"/>
              </a:ext>
            </a:extLst>
          </p:cNvPr>
          <p:cNvCxnSpPr>
            <a:cxnSpLocks/>
          </p:cNvCxnSpPr>
          <p:nvPr/>
        </p:nvCxnSpPr>
        <p:spPr>
          <a:xfrm flipV="1">
            <a:off x="2595418" y="4858327"/>
            <a:ext cx="3075132" cy="888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49123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3E00C-44CB-43B4-AB72-A0B8C7DC8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95300" y="-78007"/>
            <a:ext cx="121920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4) Shell scripting: basic for loop (more complex)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55657-ACC7-4163-88F9-888110688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550" y="926934"/>
            <a:ext cx="6430545" cy="55197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u="sng" dirty="0"/>
              <a:t>For loop and variables</a:t>
            </a:r>
          </a:p>
          <a:p>
            <a:r>
              <a:rPr lang="en-GB" sz="2400" dirty="0"/>
              <a:t>Aligns and refines all fasta files in a directory</a:t>
            </a:r>
          </a:p>
          <a:p>
            <a:r>
              <a:rPr lang="en-GB" sz="2400" dirty="0"/>
              <a:t>* is a wild card</a:t>
            </a:r>
          </a:p>
          <a:p>
            <a:r>
              <a:rPr lang="en-GB" dirty="0"/>
              <a:t>All *.fasta files are assigned to a variable called </a:t>
            </a:r>
            <a:r>
              <a:rPr lang="en-GB" dirty="0">
                <a:solidFill>
                  <a:srgbClr val="00B0F0"/>
                </a:solidFill>
              </a:rPr>
              <a:t>filenames</a:t>
            </a:r>
            <a:r>
              <a:rPr lang="en-GB" dirty="0"/>
              <a:t>.</a:t>
            </a:r>
          </a:p>
          <a:p>
            <a:r>
              <a:rPr lang="en-GB" dirty="0"/>
              <a:t>We then loop through all fasta files, each loop we assign “that” fasta file to the  variable </a:t>
            </a:r>
            <a:r>
              <a:rPr lang="en-GB" dirty="0">
                <a:solidFill>
                  <a:srgbClr val="00B0F0"/>
                </a:solidFill>
              </a:rPr>
              <a:t>f</a:t>
            </a:r>
          </a:p>
          <a:p>
            <a:r>
              <a:rPr lang="en-GB" dirty="0"/>
              <a:t>To call the variable in bash you need </a:t>
            </a:r>
            <a:r>
              <a:rPr lang="en-GB" dirty="0">
                <a:solidFill>
                  <a:srgbClr val="00B0F0"/>
                </a:solidFill>
              </a:rPr>
              <a:t>${variable}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F32DAE-1718-40B8-AC71-0224ACDF288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73515" y="926934"/>
            <a:ext cx="6185221" cy="5519737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5FD9683-F192-4AC9-BDF4-C519BA9B6AC2}"/>
              </a:ext>
            </a:extLst>
          </p:cNvPr>
          <p:cNvCxnSpPr>
            <a:cxnSpLocks/>
          </p:cNvCxnSpPr>
          <p:nvPr/>
        </p:nvCxnSpPr>
        <p:spPr>
          <a:xfrm>
            <a:off x="3151573" y="2871537"/>
            <a:ext cx="35219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C14A8F8-A803-407A-9784-EBAA1A9E61E1}"/>
              </a:ext>
            </a:extLst>
          </p:cNvPr>
          <p:cNvCxnSpPr>
            <a:cxnSpLocks/>
          </p:cNvCxnSpPr>
          <p:nvPr/>
        </p:nvCxnSpPr>
        <p:spPr>
          <a:xfrm>
            <a:off x="5839326" y="3208421"/>
            <a:ext cx="8341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42373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3E00C-44CB-43B4-AB72-A0B8C7DC8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95300" y="-78007"/>
            <a:ext cx="121920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4) Shell scripting: basic for loop (more complex)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55657-ACC7-4163-88F9-888110688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550" y="926934"/>
            <a:ext cx="6430545" cy="55197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u="sng" dirty="0"/>
              <a:t>For loop and variables</a:t>
            </a:r>
          </a:p>
          <a:p>
            <a:r>
              <a:rPr lang="en-GB" sz="2400" dirty="0"/>
              <a:t>Aligns and refines all Fasta files in a directory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000" dirty="0">
                <a:solidFill>
                  <a:srgbClr val="0070C0"/>
                </a:solidFill>
              </a:rPr>
              <a:t>set -e </a:t>
            </a:r>
            <a:r>
              <a:rPr lang="en-GB" sz="2000" dirty="0"/>
              <a:t>break the script at the First error (useful in pipelines)</a:t>
            </a:r>
          </a:p>
          <a:p>
            <a:pPr marL="0" indent="0">
              <a:buNone/>
            </a:pPr>
            <a:r>
              <a:rPr lang="en-GB" sz="2000" dirty="0">
                <a:solidFill>
                  <a:srgbClr val="0070C0"/>
                </a:solidFill>
              </a:rPr>
              <a:t>echo</a:t>
            </a:r>
            <a:r>
              <a:rPr lang="en-GB" sz="2000" dirty="0"/>
              <a:t> put useful info to .o file for future debugging</a:t>
            </a:r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r>
              <a:rPr lang="en-GB" sz="2000" dirty="0"/>
              <a:t>The command assigned to a variable called </a:t>
            </a:r>
            <a:r>
              <a:rPr lang="en-GB" sz="2000" dirty="0" err="1">
                <a:solidFill>
                  <a:srgbClr val="00B0F0"/>
                </a:solidFill>
              </a:rPr>
              <a:t>cmd</a:t>
            </a:r>
            <a:r>
              <a:rPr lang="en-GB" sz="2000" dirty="0"/>
              <a:t>, which is echoed to a file and set to </a:t>
            </a:r>
            <a:r>
              <a:rPr lang="en-GB" sz="2000" dirty="0" err="1">
                <a:solidFill>
                  <a:srgbClr val="0070C0"/>
                </a:solidFill>
              </a:rPr>
              <a:t>eval</a:t>
            </a:r>
            <a:r>
              <a:rPr lang="en-GB" sz="2000" dirty="0"/>
              <a:t> (evaluate) to be run</a:t>
            </a:r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r>
              <a:rPr lang="en-GB" sz="2000" dirty="0">
                <a:solidFill>
                  <a:srgbClr val="0070C0"/>
                </a:solidFill>
              </a:rPr>
              <a:t>wait</a:t>
            </a:r>
            <a:r>
              <a:rPr lang="en-GB" sz="2000" dirty="0"/>
              <a:t> is a Linux command to wait until all other Linux commands are completed. </a:t>
            </a:r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r>
              <a:rPr lang="en-GB" sz="2000" dirty="0">
                <a:solidFill>
                  <a:srgbClr val="0070C0"/>
                </a:solidFill>
              </a:rPr>
              <a:t>do</a:t>
            </a:r>
            <a:r>
              <a:rPr lang="en-GB" sz="2000" dirty="0"/>
              <a:t> and </a:t>
            </a:r>
            <a:r>
              <a:rPr lang="en-GB" sz="2000" dirty="0">
                <a:solidFill>
                  <a:srgbClr val="0070C0"/>
                </a:solidFill>
              </a:rPr>
              <a:t>done</a:t>
            </a:r>
            <a:r>
              <a:rPr lang="en-GB" sz="2000" dirty="0"/>
              <a:t> set the boundaries of the for loop. </a:t>
            </a:r>
          </a:p>
          <a:p>
            <a:pPr marL="0" indent="0">
              <a:buNone/>
            </a:pPr>
            <a:endParaRPr lang="en-GB" sz="2000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F32DAE-1718-40B8-AC71-0224ACDF288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73515" y="926934"/>
            <a:ext cx="6185221" cy="5519737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EA423C7-5AB3-4541-8FFD-08391F8D1958}"/>
              </a:ext>
            </a:extLst>
          </p:cNvPr>
          <p:cNvCxnSpPr>
            <a:cxnSpLocks/>
          </p:cNvCxnSpPr>
          <p:nvPr/>
        </p:nvCxnSpPr>
        <p:spPr>
          <a:xfrm flipV="1">
            <a:off x="5140171" y="2157663"/>
            <a:ext cx="1477197" cy="2126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4537101-7516-40D0-8842-F72AC374BFBA}"/>
              </a:ext>
            </a:extLst>
          </p:cNvPr>
          <p:cNvCxnSpPr>
            <a:cxnSpLocks/>
          </p:cNvCxnSpPr>
          <p:nvPr/>
        </p:nvCxnSpPr>
        <p:spPr>
          <a:xfrm>
            <a:off x="5397623" y="2967789"/>
            <a:ext cx="1548609" cy="5597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3FC722F-6E46-44EF-8860-974BCE9E6E1B}"/>
              </a:ext>
            </a:extLst>
          </p:cNvPr>
          <p:cNvCxnSpPr/>
          <p:nvPr/>
        </p:nvCxnSpPr>
        <p:spPr>
          <a:xfrm>
            <a:off x="5895473" y="3890211"/>
            <a:ext cx="105075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92AD7AF-C61B-4B9B-B976-D2A191EC6CCA}"/>
              </a:ext>
            </a:extLst>
          </p:cNvPr>
          <p:cNvCxnSpPr>
            <a:cxnSpLocks/>
          </p:cNvCxnSpPr>
          <p:nvPr/>
        </p:nvCxnSpPr>
        <p:spPr>
          <a:xfrm flipV="1">
            <a:off x="5518486" y="4154905"/>
            <a:ext cx="1339514" cy="4732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54099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3E00C-44CB-43B4-AB72-A0B8C7DC8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95300" y="-78007"/>
            <a:ext cx="121920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4) Shell scripting: command line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55657-ACC7-4163-88F9-888110688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550" y="926934"/>
            <a:ext cx="9495559" cy="551973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sz="2000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>
                <a:hlinkClick r:id="rId2"/>
              </a:rPr>
              <a:t>https://www.linuxtechi.com/command-line-arguments-in-linux-shell-scripting/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851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2B9BE-8FBF-4860-9DE2-081F3E75F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4) Shell scripting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CBD40-4DC8-479F-8D6A-23F0926BA0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en-GB" dirty="0"/>
              <a:t>Act as a way for the human to tell the computer what to do. </a:t>
            </a:r>
          </a:p>
          <a:p>
            <a:r>
              <a:rPr lang="en-GB" dirty="0"/>
              <a:t>You can add multiple commands in one shell script. </a:t>
            </a:r>
          </a:p>
          <a:p>
            <a:r>
              <a:rPr lang="en-GB" dirty="0"/>
              <a:t>The easiest way to run the shell script is using the </a:t>
            </a:r>
            <a:r>
              <a:rPr lang="en-GB" dirty="0" err="1">
                <a:solidFill>
                  <a:srgbClr val="0070C0"/>
                </a:solidFill>
              </a:rPr>
              <a:t>qsub</a:t>
            </a:r>
            <a:r>
              <a:rPr lang="en-GB" dirty="0"/>
              <a:t> manager on the cluster </a:t>
            </a:r>
            <a:r>
              <a:rPr lang="en-GB" b="1" dirty="0"/>
              <a:t>(more on this later …)</a:t>
            </a:r>
          </a:p>
          <a:p>
            <a:r>
              <a:rPr lang="en-GB" dirty="0"/>
              <a:t>Shell script filenames end in </a:t>
            </a:r>
            <a:r>
              <a:rPr lang="en-GB" dirty="0">
                <a:solidFill>
                  <a:srgbClr val="FF0000"/>
                </a:solidFill>
              </a:rPr>
              <a:t>.</a:t>
            </a:r>
            <a:r>
              <a:rPr lang="en-GB" dirty="0" err="1">
                <a:solidFill>
                  <a:srgbClr val="FF0000"/>
                </a:solidFill>
              </a:rPr>
              <a:t>sh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/>
              <a:t>and may have 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>
                <a:solidFill>
                  <a:srgbClr val="0070C0"/>
                </a:solidFill>
              </a:rPr>
              <a:t>#!/bin/bash </a:t>
            </a:r>
            <a:r>
              <a:rPr lang="en-GB" dirty="0"/>
              <a:t>on the first line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52158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E6CC0-E480-4C0D-BAC9-27356C5EB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47650" y="-183160"/>
            <a:ext cx="121920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4) Shell scripting: Open the Example.sh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85CB6-69C8-4A00-92C9-613302A9AE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324" y="948192"/>
            <a:ext cx="10515600" cy="4351338"/>
          </a:xfrm>
        </p:spPr>
        <p:txBody>
          <a:bodyPr/>
          <a:lstStyle/>
          <a:p>
            <a:r>
              <a:rPr lang="en-GB" dirty="0"/>
              <a:t>Either right click and open with default or </a:t>
            </a:r>
            <a:r>
              <a:rPr lang="en-GB" b="1" dirty="0" err="1"/>
              <a:t>nano</a:t>
            </a:r>
            <a:endParaRPr lang="en-GB" b="1" dirty="0"/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        cd ./</a:t>
            </a:r>
            <a:r>
              <a:rPr lang="en-GB" dirty="0" err="1">
                <a:solidFill>
                  <a:srgbClr val="0070C0"/>
                </a:solidFill>
                <a:highlight>
                  <a:srgbClr val="FFFF00"/>
                </a:highlight>
              </a:rPr>
              <a:t>shell_scripts</a:t>
            </a:r>
            <a:endParaRPr lang="en-GB" dirty="0">
              <a:solidFill>
                <a:srgbClr val="0070C0"/>
              </a:solidFill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        ls</a:t>
            </a:r>
          </a:p>
          <a:p>
            <a:pPr marL="0" indent="0">
              <a:buNone/>
            </a:pPr>
            <a:r>
              <a:rPr lang="en-GB" dirty="0"/>
              <a:t>        </a:t>
            </a:r>
            <a:r>
              <a:rPr lang="en-GB" dirty="0" err="1">
                <a:solidFill>
                  <a:srgbClr val="0070C0"/>
                </a:solidFill>
              </a:rPr>
              <a:t>nano</a:t>
            </a:r>
            <a:r>
              <a:rPr lang="en-GB" dirty="0">
                <a:solidFill>
                  <a:srgbClr val="0070C0"/>
                </a:solidFill>
              </a:rPr>
              <a:t> Example.sh   </a:t>
            </a:r>
            <a:r>
              <a:rPr lang="en-GB" sz="2000" dirty="0">
                <a:solidFill>
                  <a:srgbClr val="FF0000"/>
                </a:solidFill>
              </a:rPr>
              <a:t>(tip: tab name completion…)</a:t>
            </a:r>
            <a:endParaRPr lang="en-GB" dirty="0">
              <a:solidFill>
                <a:srgbClr val="FF0000"/>
              </a:solidFill>
            </a:endParaRPr>
          </a:p>
          <a:p>
            <a:endParaRPr lang="en-GB" dirty="0">
              <a:solidFill>
                <a:srgbClr val="00B0F0"/>
              </a:solidFill>
            </a:endParaRPr>
          </a:p>
          <a:p>
            <a:r>
              <a:rPr lang="en-GB" dirty="0">
                <a:solidFill>
                  <a:srgbClr val="00B0F0"/>
                </a:solidFill>
              </a:rPr>
              <a:t>#$</a:t>
            </a:r>
            <a:r>
              <a:rPr lang="en-GB" dirty="0"/>
              <a:t> are special commands. </a:t>
            </a:r>
          </a:p>
          <a:p>
            <a:pPr marL="0" indent="0">
              <a:buNone/>
            </a:pPr>
            <a:r>
              <a:rPr lang="en-GB" dirty="0"/>
              <a:t>You </a:t>
            </a:r>
            <a:r>
              <a:rPr lang="en-GB" b="1" dirty="0"/>
              <a:t>don’t</a:t>
            </a:r>
            <a:r>
              <a:rPr lang="en-GB" dirty="0"/>
              <a:t> actually need them,</a:t>
            </a:r>
          </a:p>
          <a:p>
            <a:pPr marL="0" indent="0">
              <a:buNone/>
            </a:pPr>
            <a:r>
              <a:rPr lang="en-GB" dirty="0"/>
              <a:t>but they are helpful</a:t>
            </a:r>
          </a:p>
          <a:p>
            <a:endParaRPr lang="en-GB" dirty="0"/>
          </a:p>
          <a:p>
            <a:endParaRPr lang="en-GB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24961B4-CC5D-413F-A0E0-BFE279D005DC}"/>
              </a:ext>
            </a:extLst>
          </p:cNvPr>
          <p:cNvCxnSpPr>
            <a:cxnSpLocks/>
          </p:cNvCxnSpPr>
          <p:nvPr/>
        </p:nvCxnSpPr>
        <p:spPr>
          <a:xfrm flipV="1">
            <a:off x="4470643" y="3574473"/>
            <a:ext cx="1865502" cy="815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1B651F7-4E59-4F42-8FA4-24178722ADB2}"/>
              </a:ext>
            </a:extLst>
          </p:cNvPr>
          <p:cNvCxnSpPr>
            <a:cxnSpLocks/>
          </p:cNvCxnSpPr>
          <p:nvPr/>
        </p:nvCxnSpPr>
        <p:spPr>
          <a:xfrm>
            <a:off x="6566660" y="2950839"/>
            <a:ext cx="0" cy="141034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F5CB1C0-DAEF-42F3-9148-75BFCB31664F}"/>
              </a:ext>
            </a:extLst>
          </p:cNvPr>
          <p:cNvSpPr txBox="1"/>
          <p:nvPr/>
        </p:nvSpPr>
        <p:spPr>
          <a:xfrm>
            <a:off x="10350500" y="11430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817311B-86D7-4D43-810C-F045ACCB296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14968" y="2400262"/>
            <a:ext cx="7339131" cy="4140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777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E6CC0-E480-4C0D-BAC9-27356C5EB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29" y="-225653"/>
            <a:ext cx="12137571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4) Shell scripting: Open the Example.sh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85CB6-69C8-4A00-92C9-613302A9AE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29" y="1099910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GB" dirty="0"/>
              <a:t>Either right click and open with default or </a:t>
            </a:r>
            <a:r>
              <a:rPr lang="en-GB" b="1" dirty="0" err="1"/>
              <a:t>nano</a:t>
            </a:r>
            <a:endParaRPr lang="en-GB" b="1" dirty="0"/>
          </a:p>
          <a:p>
            <a:pPr marL="0" indent="0">
              <a:buNone/>
            </a:pPr>
            <a:r>
              <a:rPr lang="en-GB" dirty="0"/>
              <a:t>        </a:t>
            </a:r>
            <a:r>
              <a:rPr lang="en-GB" dirty="0" err="1">
                <a:solidFill>
                  <a:srgbClr val="0070C0"/>
                </a:solidFill>
              </a:rPr>
              <a:t>nano</a:t>
            </a:r>
            <a:r>
              <a:rPr lang="en-GB" dirty="0">
                <a:solidFill>
                  <a:srgbClr val="0070C0"/>
                </a:solidFill>
              </a:rPr>
              <a:t> Example.sh</a:t>
            </a:r>
          </a:p>
          <a:p>
            <a:r>
              <a:rPr lang="en-GB" dirty="0"/>
              <a:t>#$ are special commands. You don’t actually need them, but they are helpful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cd </a:t>
            </a:r>
            <a:r>
              <a:rPr lang="en-GB" dirty="0" err="1">
                <a:solidFill>
                  <a:srgbClr val="0070C0"/>
                </a:solidFill>
              </a:rPr>
              <a:t>directory_where_to_run</a:t>
            </a:r>
            <a:endParaRPr lang="en-GB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command</a:t>
            </a:r>
          </a:p>
          <a:p>
            <a:endParaRPr lang="en-GB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D5DD382-D28A-4083-838E-B66375AACAF1}"/>
              </a:ext>
            </a:extLst>
          </p:cNvPr>
          <p:cNvCxnSpPr>
            <a:cxnSpLocks/>
          </p:cNvCxnSpPr>
          <p:nvPr/>
        </p:nvCxnSpPr>
        <p:spPr>
          <a:xfrm>
            <a:off x="4154526" y="4091244"/>
            <a:ext cx="542394" cy="472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24961B4-CC5D-413F-A0E0-BFE279D005DC}"/>
              </a:ext>
            </a:extLst>
          </p:cNvPr>
          <p:cNvCxnSpPr>
            <a:cxnSpLocks/>
          </p:cNvCxnSpPr>
          <p:nvPr/>
        </p:nvCxnSpPr>
        <p:spPr>
          <a:xfrm>
            <a:off x="1736203" y="2505075"/>
            <a:ext cx="2903629" cy="571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98BC2CD-5153-4F99-BC33-C3F1F3518EDE}"/>
              </a:ext>
            </a:extLst>
          </p:cNvPr>
          <p:cNvCxnSpPr>
            <a:cxnSpLocks/>
          </p:cNvCxnSpPr>
          <p:nvPr/>
        </p:nvCxnSpPr>
        <p:spPr>
          <a:xfrm>
            <a:off x="1736203" y="4918122"/>
            <a:ext cx="2903629" cy="31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4FABEA4-0AE5-42DD-8C83-AD3771F43508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AFF6A4E-F2F8-41AD-AE01-AB3C4C4DFC8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54008" y="2497662"/>
            <a:ext cx="7437992" cy="419582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4E9E489-ED01-4B74-AEF6-3181A3EFFA19}"/>
              </a:ext>
            </a:extLst>
          </p:cNvPr>
          <p:cNvSpPr txBox="1"/>
          <p:nvPr/>
        </p:nvSpPr>
        <p:spPr>
          <a:xfrm>
            <a:off x="1121128" y="6173662"/>
            <a:ext cx="35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Nano usage commands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B8BE0E6-AAE5-42A6-A85B-BDB47FF32514}"/>
              </a:ext>
            </a:extLst>
          </p:cNvPr>
          <p:cNvCxnSpPr/>
          <p:nvPr/>
        </p:nvCxnSpPr>
        <p:spPr>
          <a:xfrm>
            <a:off x="3750197" y="6425359"/>
            <a:ext cx="6184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783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E6CC0-E480-4C0D-BAC9-27356C5EB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28" y="-225653"/>
            <a:ext cx="12137572" cy="1325563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rgbClr val="7030A0"/>
                </a:solidFill>
              </a:rPr>
              <a:t>4) Shell scripting: Special commands at the top of shell </a:t>
            </a:r>
            <a:r>
              <a:rPr lang="en-GB" sz="4000" dirty="0">
                <a:solidFill>
                  <a:srgbClr val="FF0000"/>
                </a:solidFill>
              </a:rPr>
              <a:t>#$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85CB6-69C8-4A00-92C9-613302A9AE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28" y="1099910"/>
            <a:ext cx="11921672" cy="5465990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0070C0"/>
                </a:solidFill>
              </a:rPr>
              <a:t>#!/bin/bash</a:t>
            </a:r>
          </a:p>
          <a:p>
            <a:r>
              <a:rPr lang="en-GB" dirty="0">
                <a:solidFill>
                  <a:srgbClr val="0070C0"/>
                </a:solidFill>
              </a:rPr>
              <a:t>#$ -V                                                </a:t>
            </a:r>
            <a:r>
              <a:rPr lang="en-GB" dirty="0"/>
              <a:t># pass all environment variables to the job</a:t>
            </a:r>
          </a:p>
          <a:p>
            <a:r>
              <a:rPr lang="en-GB" dirty="0">
                <a:solidFill>
                  <a:srgbClr val="0070C0"/>
                </a:solidFill>
              </a:rPr>
              <a:t>#$ -N Mapping                               </a:t>
            </a:r>
            <a:r>
              <a:rPr lang="en-GB" dirty="0"/>
              <a:t># job name</a:t>
            </a:r>
          </a:p>
          <a:p>
            <a:r>
              <a:rPr lang="en-GB" dirty="0">
                <a:solidFill>
                  <a:srgbClr val="0070C0"/>
                </a:solidFill>
              </a:rPr>
              <a:t>#$ -</a:t>
            </a:r>
            <a:r>
              <a:rPr lang="en-GB" dirty="0" err="1">
                <a:solidFill>
                  <a:srgbClr val="0070C0"/>
                </a:solidFill>
              </a:rPr>
              <a:t>cwd</a:t>
            </a:r>
            <a:r>
              <a:rPr lang="en-GB" dirty="0">
                <a:solidFill>
                  <a:srgbClr val="0070C0"/>
                </a:solidFill>
              </a:rPr>
              <a:t>                                           </a:t>
            </a:r>
            <a:r>
              <a:rPr lang="en-GB" dirty="0"/>
              <a:t># Execute from the current working directory</a:t>
            </a:r>
          </a:p>
          <a:p>
            <a:r>
              <a:rPr lang="en-GB" dirty="0">
                <a:solidFill>
                  <a:srgbClr val="0070C0"/>
                </a:solidFill>
              </a:rPr>
              <a:t>#$ -pe multi 4                                </a:t>
            </a:r>
            <a:r>
              <a:rPr lang="en-GB" dirty="0"/>
              <a:t># how many core (4)</a:t>
            </a:r>
            <a:endParaRPr lang="en-GB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3095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E6CC0-E480-4C0D-BAC9-27356C5EB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95325" y="-225653"/>
            <a:ext cx="12887325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4) Shell scripting: Help - what command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20FE9B9-E20E-4F94-98A7-A76C1BD567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1124" y="1193857"/>
            <a:ext cx="10515600" cy="4351338"/>
          </a:xfrm>
        </p:spPr>
        <p:txBody>
          <a:bodyPr/>
          <a:lstStyle/>
          <a:p>
            <a:r>
              <a:rPr lang="en-GB" dirty="0"/>
              <a:t>The get info on what command you need to run from your tool and parameter.</a:t>
            </a:r>
          </a:p>
          <a:p>
            <a:r>
              <a:rPr lang="en-GB" dirty="0"/>
              <a:t>Type: </a:t>
            </a:r>
            <a:r>
              <a:rPr lang="en-GB" i="1" dirty="0" err="1">
                <a:solidFill>
                  <a:srgbClr val="0070C0"/>
                </a:solidFill>
              </a:rPr>
              <a:t>tool_name</a:t>
            </a:r>
            <a:r>
              <a:rPr lang="en-GB" i="1" dirty="0">
                <a:solidFill>
                  <a:srgbClr val="0070C0"/>
                </a:solidFill>
              </a:rPr>
              <a:t> </a:t>
            </a:r>
            <a:r>
              <a:rPr lang="en-GB" dirty="0">
                <a:solidFill>
                  <a:srgbClr val="0070C0"/>
                </a:solidFill>
              </a:rPr>
              <a:t>-h </a:t>
            </a:r>
            <a:r>
              <a:rPr lang="en-GB" dirty="0"/>
              <a:t>or (</a:t>
            </a:r>
            <a:r>
              <a:rPr lang="en-GB" dirty="0">
                <a:solidFill>
                  <a:srgbClr val="0070C0"/>
                </a:solidFill>
              </a:rPr>
              <a:t>--help, --h</a:t>
            </a:r>
            <a:r>
              <a:rPr lang="en-GB" dirty="0"/>
              <a:t>)        - some permutation of that</a:t>
            </a:r>
          </a:p>
          <a:p>
            <a:r>
              <a:rPr lang="en-GB" dirty="0"/>
              <a:t>Or look up the usage on their website. 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26653F2-EDC5-454D-B4B9-A4BF5901E0F6}"/>
              </a:ext>
            </a:extLst>
          </p:cNvPr>
          <p:cNvCxnSpPr>
            <a:cxnSpLocks/>
          </p:cNvCxnSpPr>
          <p:nvPr/>
        </p:nvCxnSpPr>
        <p:spPr>
          <a:xfrm>
            <a:off x="4904828" y="5757985"/>
            <a:ext cx="1070208" cy="1242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FCD9A7BA-993F-43DB-91B7-A67E65C01F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3251721"/>
            <a:ext cx="7934325" cy="447580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91DDC33-AEC3-4916-9122-4652CF1DF836}"/>
              </a:ext>
            </a:extLst>
          </p:cNvPr>
          <p:cNvSpPr txBox="1"/>
          <p:nvPr/>
        </p:nvSpPr>
        <p:spPr>
          <a:xfrm>
            <a:off x="866775" y="5074126"/>
            <a:ext cx="548926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Any command entered here will be run</a:t>
            </a:r>
          </a:p>
          <a:p>
            <a:r>
              <a:rPr lang="en-GB" sz="2400" dirty="0"/>
              <a:t>e.g. </a:t>
            </a:r>
            <a:r>
              <a:rPr lang="en-GB" sz="2400" dirty="0">
                <a:solidFill>
                  <a:srgbClr val="0070C0"/>
                </a:solidFill>
              </a:rPr>
              <a:t>python myscript.py</a:t>
            </a:r>
          </a:p>
          <a:p>
            <a:r>
              <a:rPr lang="en-GB" sz="2400" dirty="0" err="1">
                <a:solidFill>
                  <a:srgbClr val="0070C0"/>
                </a:solidFill>
              </a:rPr>
              <a:t>perl</a:t>
            </a:r>
            <a:r>
              <a:rPr lang="en-GB" sz="2400" dirty="0">
                <a:solidFill>
                  <a:srgbClr val="0070C0"/>
                </a:solidFill>
              </a:rPr>
              <a:t> myscript.pl</a:t>
            </a:r>
          </a:p>
          <a:p>
            <a:r>
              <a:rPr lang="en-GB" sz="2400" dirty="0"/>
              <a:t>Etc …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B7C9DD-679A-4ADE-A813-DA9A009101D4}"/>
              </a:ext>
            </a:extLst>
          </p:cNvPr>
          <p:cNvSpPr txBox="1"/>
          <p:nvPr/>
        </p:nvSpPr>
        <p:spPr>
          <a:xfrm>
            <a:off x="2417649" y="4148524"/>
            <a:ext cx="54892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Email when the job is done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B67CBE9-AE0A-45D8-BA9A-C82F21B4825B}"/>
              </a:ext>
            </a:extLst>
          </p:cNvPr>
          <p:cNvCxnSpPr/>
          <p:nvPr/>
        </p:nvCxnSpPr>
        <p:spPr>
          <a:xfrm>
            <a:off x="5748337" y="4498221"/>
            <a:ext cx="347663" cy="481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4950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5E32C-F685-402A-A06D-3501A3000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52423" y="-155575"/>
            <a:ext cx="11515723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4) Shell scripting: </a:t>
            </a:r>
            <a:r>
              <a:rPr lang="en-GB" dirty="0" err="1">
                <a:solidFill>
                  <a:srgbClr val="7030A0"/>
                </a:solidFill>
              </a:rPr>
              <a:t>nano</a:t>
            </a:r>
            <a:r>
              <a:rPr lang="en-GB" dirty="0">
                <a:solidFill>
                  <a:srgbClr val="7030A0"/>
                </a:solidFill>
              </a:rPr>
              <a:t> command line editor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E90A55-B2F4-457C-A749-172D08E80A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937" y="1107272"/>
            <a:ext cx="10515600" cy="4351338"/>
          </a:xfrm>
        </p:spPr>
        <p:txBody>
          <a:bodyPr/>
          <a:lstStyle/>
          <a:p>
            <a:r>
              <a:rPr lang="en-GB" dirty="0" err="1"/>
              <a:t>nano</a:t>
            </a:r>
            <a:r>
              <a:rPr lang="en-GB" dirty="0"/>
              <a:t> by default is black and white. However if you want colours, which I do, copy the </a:t>
            </a:r>
            <a:r>
              <a:rPr lang="en-GB" dirty="0">
                <a:solidFill>
                  <a:srgbClr val="FF0000"/>
                </a:solidFill>
              </a:rPr>
              <a:t>.</a:t>
            </a:r>
            <a:r>
              <a:rPr lang="en-GB" dirty="0" err="1">
                <a:solidFill>
                  <a:srgbClr val="FF0000"/>
                </a:solidFill>
              </a:rPr>
              <a:t>nanorc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/>
              <a:t>file from with the ./</a:t>
            </a:r>
            <a:r>
              <a:rPr lang="en-GB" dirty="0" err="1"/>
              <a:t>ngs</a:t>
            </a:r>
            <a:r>
              <a:rPr lang="en-GB" dirty="0"/>
              <a:t> folder to your home directory: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        </a:t>
            </a:r>
            <a:r>
              <a:rPr lang="en-GB" dirty="0" err="1">
                <a:solidFill>
                  <a:srgbClr val="0070C0"/>
                </a:solidFill>
              </a:rPr>
              <a:t>cp</a:t>
            </a:r>
            <a:r>
              <a:rPr lang="en-GB" dirty="0">
                <a:solidFill>
                  <a:srgbClr val="0070C0"/>
                </a:solidFill>
              </a:rPr>
              <a:t> ./.</a:t>
            </a:r>
            <a:r>
              <a:rPr lang="en-GB" dirty="0" err="1">
                <a:solidFill>
                  <a:srgbClr val="0070C0"/>
                </a:solidFill>
              </a:rPr>
              <a:t>nanorc</a:t>
            </a:r>
            <a:r>
              <a:rPr lang="en-GB" dirty="0">
                <a:solidFill>
                  <a:srgbClr val="0070C0"/>
                </a:solidFill>
              </a:rPr>
              <a:t> ~/</a:t>
            </a:r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sz="2400" dirty="0"/>
              <a:t>(Copy, from here, a file called, to my home)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40FE05-EE27-4BD9-B509-C588EB99369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23668" y="2025570"/>
            <a:ext cx="5629122" cy="4817961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B4049F0-6DA8-4E38-B7C2-F8588D8ACA8A}"/>
              </a:ext>
            </a:extLst>
          </p:cNvPr>
          <p:cNvCxnSpPr/>
          <p:nvPr/>
        </p:nvCxnSpPr>
        <p:spPr>
          <a:xfrm flipV="1">
            <a:off x="2057400" y="3343275"/>
            <a:ext cx="0" cy="447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9ACC8EB-2CF1-44A7-B093-361A84228C8F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825622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A3A91-7B42-45E2-AF0C-1ABEDCB0C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550" y="102968"/>
            <a:ext cx="11823700" cy="1325563"/>
          </a:xfrm>
        </p:spPr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4) Shell scripting: The .</a:t>
            </a:r>
            <a:r>
              <a:rPr lang="en-GB" dirty="0" err="1">
                <a:solidFill>
                  <a:srgbClr val="7030A0"/>
                </a:solidFill>
              </a:rPr>
              <a:t>sh</a:t>
            </a:r>
            <a:r>
              <a:rPr lang="en-GB" dirty="0">
                <a:solidFill>
                  <a:srgbClr val="7030A0"/>
                </a:solidFill>
              </a:rPr>
              <a:t> script has to be “executable”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C71EF4-1728-429F-AEAF-B2352A04F9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568" y="1411288"/>
            <a:ext cx="11607132" cy="5156199"/>
          </a:xfrm>
        </p:spPr>
        <p:txBody>
          <a:bodyPr>
            <a:normAutofit/>
          </a:bodyPr>
          <a:lstStyle/>
          <a:p>
            <a:r>
              <a:rPr lang="en-GB" dirty="0"/>
              <a:t>Type: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         </a:t>
            </a:r>
            <a:r>
              <a:rPr lang="en-GB" dirty="0" err="1">
                <a:solidFill>
                  <a:srgbClr val="0070C0"/>
                </a:solidFill>
              </a:rPr>
              <a:t>chmod</a:t>
            </a:r>
            <a:r>
              <a:rPr lang="en-GB" dirty="0">
                <a:solidFill>
                  <a:srgbClr val="0070C0"/>
                </a:solidFill>
              </a:rPr>
              <a:t> </a:t>
            </a:r>
            <a:r>
              <a:rPr lang="en-GB" dirty="0" err="1">
                <a:solidFill>
                  <a:srgbClr val="0070C0"/>
                </a:solidFill>
              </a:rPr>
              <a:t>a+x</a:t>
            </a:r>
            <a:r>
              <a:rPr lang="en-GB" dirty="0">
                <a:solidFill>
                  <a:srgbClr val="0070C0"/>
                </a:solidFill>
              </a:rPr>
              <a:t> Example.sh   </a:t>
            </a:r>
            <a:r>
              <a:rPr lang="en-GB" dirty="0"/>
              <a:t>(if it is not executable it will not run!!!)</a:t>
            </a:r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dirty="0"/>
              <a:t>Type</a:t>
            </a:r>
            <a:r>
              <a:rPr lang="en-GB" dirty="0">
                <a:solidFill>
                  <a:srgbClr val="0070C0"/>
                </a:solidFill>
              </a:rPr>
              <a:t> 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        ls   </a:t>
            </a:r>
            <a:r>
              <a:rPr lang="en-GB" sz="2400" dirty="0"/>
              <a:t>(</a:t>
            </a:r>
            <a:r>
              <a:rPr lang="en-GB" sz="2400" dirty="0">
                <a:solidFill>
                  <a:srgbClr val="00B050"/>
                </a:solidFill>
              </a:rPr>
              <a:t>executable files are green</a:t>
            </a:r>
            <a:r>
              <a:rPr lang="en-GB" sz="2400" dirty="0"/>
              <a:t>. </a:t>
            </a:r>
            <a:r>
              <a:rPr lang="en-GB" sz="2400" dirty="0">
                <a:solidFill>
                  <a:srgbClr val="FF0000"/>
                </a:solidFill>
              </a:rPr>
              <a:t>Compressed = red</a:t>
            </a:r>
            <a:r>
              <a:rPr lang="en-GB" sz="2400" dirty="0"/>
              <a:t>. Files = white, </a:t>
            </a:r>
            <a:r>
              <a:rPr lang="en-GB" sz="2400" dirty="0">
                <a:solidFill>
                  <a:srgbClr val="002060"/>
                </a:solidFill>
              </a:rPr>
              <a:t>Folders = blue</a:t>
            </a:r>
            <a:r>
              <a:rPr lang="en-GB" sz="2400" dirty="0"/>
              <a:t>)</a:t>
            </a:r>
            <a:endParaRPr lang="en-GB" dirty="0"/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662B38-7115-424B-8193-AB38552519CD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70C17A-C359-446D-A1CA-AA0F2A840BC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82900" y="4676775"/>
            <a:ext cx="5222750" cy="207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0707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746B1-9DCE-476E-96FB-95A6E438B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7644"/>
            <a:ext cx="113538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4) Shell scripting: Colours of files - may differ between programs.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080871-043E-4484-AA92-0F24D82261C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54400" y="2501900"/>
            <a:ext cx="7340600" cy="2921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6745D97-E67E-4C41-BD35-F85E4C6B0AF8}"/>
              </a:ext>
            </a:extLst>
          </p:cNvPr>
          <p:cNvSpPr txBox="1"/>
          <p:nvPr/>
        </p:nvSpPr>
        <p:spPr>
          <a:xfrm>
            <a:off x="622300" y="3733800"/>
            <a:ext cx="24765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Compressed</a:t>
            </a:r>
          </a:p>
          <a:p>
            <a:endParaRPr lang="en-GB" sz="2400" dirty="0"/>
          </a:p>
          <a:p>
            <a:r>
              <a:rPr lang="en-GB" sz="2400" dirty="0"/>
              <a:t>Just a file</a:t>
            </a:r>
          </a:p>
          <a:p>
            <a:endParaRPr lang="en-GB" sz="2400" dirty="0"/>
          </a:p>
          <a:p>
            <a:r>
              <a:rPr lang="en-GB" sz="2400" dirty="0"/>
              <a:t>folder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E8E406-BE71-4FC5-B5C1-88004D8AC51B}"/>
              </a:ext>
            </a:extLst>
          </p:cNvPr>
          <p:cNvSpPr txBox="1"/>
          <p:nvPr/>
        </p:nvSpPr>
        <p:spPr>
          <a:xfrm>
            <a:off x="5283200" y="1657628"/>
            <a:ext cx="2476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executable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7B223B-4F73-440C-94CE-6163E1EFE0EF}"/>
              </a:ext>
            </a:extLst>
          </p:cNvPr>
          <p:cNvSpPr txBox="1"/>
          <p:nvPr/>
        </p:nvSpPr>
        <p:spPr>
          <a:xfrm>
            <a:off x="5054600" y="6092071"/>
            <a:ext cx="2476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Symbolic link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964E002-DD3F-49EE-B2A6-19F84B6596EC}"/>
              </a:ext>
            </a:extLst>
          </p:cNvPr>
          <p:cNvCxnSpPr/>
          <p:nvPr/>
        </p:nvCxnSpPr>
        <p:spPr>
          <a:xfrm>
            <a:off x="6292850" y="2119293"/>
            <a:ext cx="228600" cy="20463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492776D-1094-4234-8ECC-8C088FA46346}"/>
              </a:ext>
            </a:extLst>
          </p:cNvPr>
          <p:cNvCxnSpPr>
            <a:cxnSpLocks/>
          </p:cNvCxnSpPr>
          <p:nvPr/>
        </p:nvCxnSpPr>
        <p:spPr>
          <a:xfrm>
            <a:off x="2451100" y="3962400"/>
            <a:ext cx="1052512" cy="1413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D075155-21F3-46B7-8335-78B492E95A26}"/>
              </a:ext>
            </a:extLst>
          </p:cNvPr>
          <p:cNvCxnSpPr>
            <a:cxnSpLocks/>
          </p:cNvCxnSpPr>
          <p:nvPr/>
        </p:nvCxnSpPr>
        <p:spPr>
          <a:xfrm>
            <a:off x="2057400" y="4781103"/>
            <a:ext cx="156765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C48D724-F842-4BE2-B07E-64CCE2C8A30D}"/>
              </a:ext>
            </a:extLst>
          </p:cNvPr>
          <p:cNvCxnSpPr>
            <a:cxnSpLocks/>
          </p:cNvCxnSpPr>
          <p:nvPr/>
        </p:nvCxnSpPr>
        <p:spPr>
          <a:xfrm flipV="1">
            <a:off x="1667272" y="5130800"/>
            <a:ext cx="1787128" cy="2980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54A720E-E523-4B3C-B0C0-1A2B2D629E65}"/>
              </a:ext>
            </a:extLst>
          </p:cNvPr>
          <p:cNvCxnSpPr>
            <a:cxnSpLocks/>
          </p:cNvCxnSpPr>
          <p:nvPr/>
        </p:nvCxnSpPr>
        <p:spPr>
          <a:xfrm flipV="1">
            <a:off x="5555456" y="5373896"/>
            <a:ext cx="0" cy="7181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2243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</TotalTime>
  <Words>1106</Words>
  <Application>Microsoft Office PowerPoint</Application>
  <PresentationFormat>Widescreen</PresentationFormat>
  <Paragraphs>175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4) Shell scripting: prepare reads </vt:lpstr>
      <vt:lpstr>4) Shell scripting</vt:lpstr>
      <vt:lpstr>4) Shell scripting: Open the Example.sh</vt:lpstr>
      <vt:lpstr>4) Shell scripting: Open the Example.sh</vt:lpstr>
      <vt:lpstr>4) Shell scripting: Special commands at the top of shell #$</vt:lpstr>
      <vt:lpstr>4) Shell scripting: Help - what command</vt:lpstr>
      <vt:lpstr>4) Shell scripting: nano command line editor</vt:lpstr>
      <vt:lpstr>4) Shell scripting: The .sh script has to be “executable”</vt:lpstr>
      <vt:lpstr>4) Shell scripting: Colours of files - may differ between programs. </vt:lpstr>
      <vt:lpstr>4) Shell scripting: The .sh script has to be “executable”</vt:lpstr>
      <vt:lpstr>4) Shell scripting/ qsub: Run something useful</vt:lpstr>
      <vt:lpstr>4) Shell scripting/ qsub: Run something useful</vt:lpstr>
      <vt:lpstr>4) Shell scripting: basic for loop. Advanced and wont be needed here</vt:lpstr>
      <vt:lpstr>4) Shell scripting: basic for loop (easy)</vt:lpstr>
      <vt:lpstr>4) Shell scripting: basic for loop (more complex)</vt:lpstr>
      <vt:lpstr>4) Shell scripting: basic for loop (more complex)</vt:lpstr>
      <vt:lpstr>4) Shell scripting: command line arguments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4) Shell scripting: prepare reads </dc:title>
  <dc:creator>Peter Thorpe</dc:creator>
  <cp:lastModifiedBy>Peter Thorpe</cp:lastModifiedBy>
  <cp:revision>78</cp:revision>
  <dcterms:created xsi:type="dcterms:W3CDTF">2018-11-12T12:01:25Z</dcterms:created>
  <dcterms:modified xsi:type="dcterms:W3CDTF">2021-03-01T09:32:17Z</dcterms:modified>
</cp:coreProperties>
</file>