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351" r:id="rId3"/>
    <p:sldId id="333" r:id="rId4"/>
    <p:sldId id="360" r:id="rId5"/>
    <p:sldId id="273" r:id="rId6"/>
    <p:sldId id="336" r:id="rId7"/>
    <p:sldId id="353" r:id="rId8"/>
    <p:sldId id="352" r:id="rId9"/>
    <p:sldId id="337" r:id="rId10"/>
    <p:sldId id="356" r:id="rId11"/>
    <p:sldId id="330" r:id="rId12"/>
    <p:sldId id="326" r:id="rId13"/>
    <p:sldId id="354" r:id="rId14"/>
    <p:sldId id="361" r:id="rId15"/>
    <p:sldId id="276" r:id="rId16"/>
    <p:sldId id="357" r:id="rId17"/>
    <p:sldId id="339" r:id="rId18"/>
    <p:sldId id="271" r:id="rId19"/>
    <p:sldId id="304" r:id="rId20"/>
    <p:sldId id="303" r:id="rId21"/>
    <p:sldId id="358" r:id="rId22"/>
    <p:sldId id="355" r:id="rId23"/>
    <p:sldId id="327" r:id="rId24"/>
    <p:sldId id="359" r:id="rId25"/>
    <p:sldId id="321" r:id="rId26"/>
    <p:sldId id="332" r:id="rId27"/>
    <p:sldId id="365" r:id="rId28"/>
    <p:sldId id="362" r:id="rId29"/>
    <p:sldId id="366" r:id="rId30"/>
    <p:sldId id="367" r:id="rId31"/>
    <p:sldId id="363" r:id="rId32"/>
    <p:sldId id="329" r:id="rId33"/>
    <p:sldId id="335" r:id="rId34"/>
    <p:sldId id="338" r:id="rId35"/>
    <p:sldId id="340" r:id="rId36"/>
    <p:sldId id="341" r:id="rId37"/>
    <p:sldId id="368" r:id="rId38"/>
    <p:sldId id="364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54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D2BC0-3302-466E-9BE7-A91FC99FC2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BFC0D6-B1D0-4C2B-B68F-2F172F55B2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AF61E-4AC9-4E8F-80D5-57D915AF8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EF36-47C2-4AA3-A387-F39AC0889363}" type="datetimeFigureOut">
              <a:rPr lang="en-GB" smtClean="0"/>
              <a:t>01/03/2021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233995-DB24-46A5-9F2F-1CB513B4E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C59F5-0D67-449C-983B-CB727875B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0353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A68A6-4AE3-4804-A9C2-7D9E5453F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322054-BD05-479B-A436-6DBD31680E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414C9-D5BC-4947-9F84-54B0E64BA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EF36-47C2-4AA3-A387-F39AC0889363}" type="datetimeFigureOut">
              <a:rPr lang="en-GB" smtClean="0"/>
              <a:t>01/03/2021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1F768-EC05-4F6E-962B-FDA3B707B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6E39B-AA2E-4A15-ABDC-78B1BE954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7446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7A5147-2D57-43A3-BBC1-64CF4DF47C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8D45BE-B06F-43CC-AA16-25A3200D25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AC9B91-1EA3-488A-8C72-CC537406A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EF36-47C2-4AA3-A387-F39AC0889363}" type="datetimeFigureOut">
              <a:rPr lang="en-GB" smtClean="0"/>
              <a:t>01/03/2021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277ACB-6ECF-418A-96E3-AF17A566F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D51325-95B2-47E5-9185-1176FAE99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8548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DAA1D-5498-4CB2-881F-F04AA8345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7805C-AFA5-47B9-AC4E-71E1CBB17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E16241-7892-4048-9BE6-57DABEB3D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EF36-47C2-4AA3-A387-F39AC0889363}" type="datetimeFigureOut">
              <a:rPr lang="en-GB" smtClean="0"/>
              <a:t>01/03/2021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9E795F-372D-4A54-B3C7-B148495EF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BB9A8-8856-40BF-AD16-4A7157BD8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9451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47E01-0719-47D3-A634-3C89CBB1F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F4F13B-307F-40DA-802A-BEADBB05DD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25B15-7344-4F70-8466-644A08F56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EF36-47C2-4AA3-A387-F39AC0889363}" type="datetimeFigureOut">
              <a:rPr lang="en-GB" smtClean="0"/>
              <a:t>01/03/2021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E1AB39-1E4F-451C-81B9-7F25770A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62BCD-EC38-4D24-BCC5-9D7D1BB92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1812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8439B-8558-4CE2-A15C-23712DE76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3038D-325F-41DA-BFD6-F9CB4AD660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13A88B-59D7-4CA4-BE1F-176154BF3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9BD03D-4EFD-48E9-9DA9-7EFB50BA6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EF36-47C2-4AA3-A387-F39AC0889363}" type="datetimeFigureOut">
              <a:rPr lang="en-GB" smtClean="0"/>
              <a:t>01/03/2021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13DFC2-074E-47D6-AA37-132B9AC79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F78609-A0D8-4B35-B052-8589AC990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1791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8945F-1522-4AF6-B8D8-C210DE892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81AD58-BF1D-43A6-85C7-6A24266502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339FF2-1997-4B4A-874B-C501700455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0913FE-426F-411C-AA53-AEB7410E3E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CB2DB4-0DD1-4D76-AD79-F5FCE1151C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C3C2C5-B0F6-4649-88AA-B9CB74DF8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EF36-47C2-4AA3-A387-F39AC0889363}" type="datetimeFigureOut">
              <a:rPr lang="en-GB" smtClean="0"/>
              <a:t>01/03/2021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506E0B-AE4D-45ED-B67A-E49138377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1D6E39-3490-4894-8BA8-36FA31435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5018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447F2-CF93-4227-9D8F-8D1A31DB7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A049AE-5735-46DB-86CD-729F8FCCB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EF36-47C2-4AA3-A387-F39AC0889363}" type="datetimeFigureOut">
              <a:rPr lang="en-GB" smtClean="0"/>
              <a:t>01/03/2021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875E2A-998E-4C54-BBE6-8136BAD81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E122FB-8AE0-4558-BAC5-62659AB03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3105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129F09-9C84-4225-B601-1BE468C80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EF36-47C2-4AA3-A387-F39AC0889363}" type="datetimeFigureOut">
              <a:rPr lang="en-GB" smtClean="0"/>
              <a:t>01/03/2021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0F82B2-DC92-4D91-8ED9-F8077679D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75F58A-01BC-40C4-9C6E-D12F5175E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1809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C0564-5065-48F6-989D-E54E9B415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6DC53-421F-4266-A464-E5A9855D1B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2D6F1D-2463-4A37-94E1-2413FC8BD3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74D516-E8A9-43A2-AF6E-510B1AD9B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EF36-47C2-4AA3-A387-F39AC0889363}" type="datetimeFigureOut">
              <a:rPr lang="en-GB" smtClean="0"/>
              <a:t>01/03/2021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6C7768-39AA-4190-97F6-297E07D4A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73D954-D28E-4A84-A0C2-651F1670E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691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1553A-C053-487F-A42F-20D228E51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EB5155-CC7D-4B49-AC9D-5956D5B84D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52B924-1066-4720-A751-F79489F3CF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0535B5-84D4-4700-BC8F-F55A17818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EF36-47C2-4AA3-A387-F39AC0889363}" type="datetimeFigureOut">
              <a:rPr lang="en-GB" smtClean="0"/>
              <a:t>01/03/2021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B24CF-437C-4FAC-A549-530584D0F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B0C26E-F8BD-40EF-9A16-D9731F953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6390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4FD14B-8F1F-45DB-BCC8-34EB37811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DB8F21-901E-41E2-B9DD-1C2DF23F23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3674D1-4153-4847-A12E-EC13CE78F8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3EF36-47C2-4AA3-A387-F39AC0889363}" type="datetimeFigureOut">
              <a:rPr lang="en-GB" smtClean="0"/>
              <a:t>01/03/2021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7EDE2-F0D8-45F0-837E-FA58400EBD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936DD5-C5F6-4FD2-8299-7F0D0D8596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7847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usadellab.org/cms/?page=trimmomatic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ASTQ_format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Velvet_assembler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angus.readthedocs.io/en/2017/prokka_genome_annotation.html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blast.ncbi.nlm.nih.gov/Blast.cgi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blast.ncbi.nlm.nih.gov/Blast.cgi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blast.ncbi.nlm.nih.gov/Blast.cgi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www.metagenomics.wiki/tools/blast/blastn-output-format-6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etagenomics.wiki/tools/blast/blastn-output-format-6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cogenomics/GtdbTk" TargetMode="External"/><Relationship Id="rId2" Type="http://schemas.openxmlformats.org/officeDocument/2006/relationships/hyperlink" Target="https://gtdb.ecogenomic.org/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ncbi.nlm.nih.gov/assembly/basics/" TargetMode="External"/><Relationship Id="rId13" Type="http://schemas.openxmlformats.org/officeDocument/2006/relationships/hyperlink" Target="http://sepsis-omics.github.io/tutorials/modules/velvet/" TargetMode="External"/><Relationship Id="rId3" Type="http://schemas.openxmlformats.org/officeDocument/2006/relationships/hyperlink" Target="http://data-science-sequencing.github.io/Win2018/lectures/lecture6/" TargetMode="External"/><Relationship Id="rId7" Type="http://schemas.openxmlformats.org/officeDocument/2006/relationships/hyperlink" Target="http://www.ee.surrey.ac.uk/Teaching/Unix/unixintro.html" TargetMode="External"/><Relationship Id="rId12" Type="http://schemas.openxmlformats.org/officeDocument/2006/relationships/hyperlink" Target="https://github.com/rrwick/Unicycler" TargetMode="External"/><Relationship Id="rId2" Type="http://schemas.openxmlformats.org/officeDocument/2006/relationships/hyperlink" Target="http://data-science-sequencing.github.io/Win2018/lectures/lecture5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last.ncbi.nlm.nih.gov/Blast.cgi?CMD=Web&amp;PAGE_TYPE=BlastDocs" TargetMode="External"/><Relationship Id="rId11" Type="http://schemas.openxmlformats.org/officeDocument/2006/relationships/hyperlink" Target="ftp://ftp.ncbi.nlm.nih.gov/pub/factsheets/HowTo_BLASTGuide.pdf" TargetMode="External"/><Relationship Id="rId5" Type="http://schemas.openxmlformats.org/officeDocument/2006/relationships/hyperlink" Target="https://www.liebertpub.com/doi/full/10.1089/cmb.2012.0021" TargetMode="External"/><Relationship Id="rId10" Type="http://schemas.openxmlformats.org/officeDocument/2006/relationships/hyperlink" Target="https://github.com/peterthorpe5/Sys_admin" TargetMode="External"/><Relationship Id="rId4" Type="http://schemas.openxmlformats.org/officeDocument/2006/relationships/hyperlink" Target="http://data-science-sequencing.github.io/Win2018/lectures/lecture7/" TargetMode="External"/><Relationship Id="rId9" Type="http://schemas.openxmlformats.org/officeDocument/2006/relationships/hyperlink" Target="https://github.com/peterthorpe5/genome_assembly_workshop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ioinformatics.babraham.ac.uk/projects/fastqc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FASTQ_forma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ASTQ_format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ASTQ_format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8C6AF-E509-4279-9039-EC1F56C4D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43394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GB" sz="5400" dirty="0">
                <a:solidFill>
                  <a:srgbClr val="7030A0"/>
                </a:solidFill>
              </a:rPr>
              <a:t>6) assembly: Bacterial genome assembly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B3916DF-CE9A-451E-AB5E-9B45541F21A3}"/>
              </a:ext>
            </a:extLst>
          </p:cNvPr>
          <p:cNvSpPr/>
          <p:nvPr/>
        </p:nvSpPr>
        <p:spPr>
          <a:xfrm>
            <a:off x="111967" y="5495730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02908D5-49E9-4819-9184-D08FB2DFD0BA}"/>
              </a:ext>
            </a:extLst>
          </p:cNvPr>
          <p:cNvCxnSpPr>
            <a:stCxn id="3" idx="3"/>
          </p:cNvCxnSpPr>
          <p:nvPr/>
        </p:nvCxnSpPr>
        <p:spPr>
          <a:xfrm flipV="1">
            <a:off x="1101012" y="5794310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F9CF9CE-A51F-4355-8FF6-32A249368E5D}"/>
              </a:ext>
            </a:extLst>
          </p:cNvPr>
          <p:cNvSpPr txBox="1"/>
          <p:nvPr/>
        </p:nvSpPr>
        <p:spPr>
          <a:xfrm>
            <a:off x="130629" y="5507215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99273A-A93D-4020-A40C-28BB16AE881D}"/>
              </a:ext>
            </a:extLst>
          </p:cNvPr>
          <p:cNvSpPr/>
          <p:nvPr/>
        </p:nvSpPr>
        <p:spPr>
          <a:xfrm>
            <a:off x="1813250" y="5480176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D58644C-515D-4695-9C74-FAB971BD4FBD}"/>
              </a:ext>
            </a:extLst>
          </p:cNvPr>
          <p:cNvCxnSpPr>
            <a:stCxn id="6" idx="3"/>
          </p:cNvCxnSpPr>
          <p:nvPr/>
        </p:nvCxnSpPr>
        <p:spPr>
          <a:xfrm flipV="1">
            <a:off x="2802295" y="5778756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F3C32D5-DA3B-4728-A064-1D1B304DB021}"/>
              </a:ext>
            </a:extLst>
          </p:cNvPr>
          <p:cNvSpPr txBox="1"/>
          <p:nvPr/>
        </p:nvSpPr>
        <p:spPr>
          <a:xfrm>
            <a:off x="1831912" y="5491661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trim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3AC724C-839A-4428-B739-4641E8741BB4}"/>
              </a:ext>
            </a:extLst>
          </p:cNvPr>
          <p:cNvSpPr/>
          <p:nvPr/>
        </p:nvSpPr>
        <p:spPr>
          <a:xfrm>
            <a:off x="3558073" y="5470844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65A3E1D-8C51-43F8-B82A-24A8B2E51BCE}"/>
              </a:ext>
            </a:extLst>
          </p:cNvPr>
          <p:cNvCxnSpPr>
            <a:stCxn id="9" idx="3"/>
          </p:cNvCxnSpPr>
          <p:nvPr/>
        </p:nvCxnSpPr>
        <p:spPr>
          <a:xfrm flipV="1">
            <a:off x="454711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AB3DFED-DC34-481E-B5E2-A867B429A5E4}"/>
              </a:ext>
            </a:extLst>
          </p:cNvPr>
          <p:cNvSpPr txBox="1"/>
          <p:nvPr/>
        </p:nvSpPr>
        <p:spPr>
          <a:xfrm>
            <a:off x="3576735" y="5482329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9EDC6-1692-4B47-811D-F272CA2488AF}"/>
              </a:ext>
            </a:extLst>
          </p:cNvPr>
          <p:cNvSpPr/>
          <p:nvPr/>
        </p:nvSpPr>
        <p:spPr>
          <a:xfrm>
            <a:off x="5274908" y="5452183"/>
            <a:ext cx="1331165" cy="13361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578FA5-822C-4AE8-AADF-EA32FD3465AB}"/>
              </a:ext>
            </a:extLst>
          </p:cNvPr>
          <p:cNvSpPr txBox="1"/>
          <p:nvPr/>
        </p:nvSpPr>
        <p:spPr>
          <a:xfrm>
            <a:off x="5274907" y="5491661"/>
            <a:ext cx="14244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Assemble </a:t>
            </a:r>
            <a:r>
              <a:rPr lang="en-GB" sz="1600" dirty="0"/>
              <a:t>(different </a:t>
            </a:r>
            <a:r>
              <a:rPr lang="en-GB" sz="1600" dirty="0" err="1"/>
              <a:t>kmers</a:t>
            </a:r>
            <a:r>
              <a:rPr lang="en-GB" sz="1600" dirty="0"/>
              <a:t>, different tools)</a:t>
            </a:r>
            <a:endParaRPr lang="en-GB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E0F0489-B58C-4DCD-8942-0C869D4FBD92}"/>
              </a:ext>
            </a:extLst>
          </p:cNvPr>
          <p:cNvCxnSpPr/>
          <p:nvPr/>
        </p:nvCxnSpPr>
        <p:spPr>
          <a:xfrm flipV="1">
            <a:off x="662784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2B18D37-AC10-4285-9DFD-DCB168D31771}"/>
              </a:ext>
            </a:extLst>
          </p:cNvPr>
          <p:cNvSpPr/>
          <p:nvPr/>
        </p:nvSpPr>
        <p:spPr>
          <a:xfrm>
            <a:off x="7327644" y="5459659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B842756-C159-4E09-9251-EB7C659C291F}"/>
              </a:ext>
            </a:extLst>
          </p:cNvPr>
          <p:cNvCxnSpPr>
            <a:stCxn id="15" idx="3"/>
          </p:cNvCxnSpPr>
          <p:nvPr/>
        </p:nvCxnSpPr>
        <p:spPr>
          <a:xfrm flipV="1">
            <a:off x="8316689" y="5758239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A1B405F-EC59-411D-9D39-26510515F199}"/>
              </a:ext>
            </a:extLst>
          </p:cNvPr>
          <p:cNvSpPr txBox="1"/>
          <p:nvPr/>
        </p:nvSpPr>
        <p:spPr>
          <a:xfrm>
            <a:off x="7346306" y="5471144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Predict genes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DABA140-2B6B-4ACE-91EF-60C3899D38FB}"/>
              </a:ext>
            </a:extLst>
          </p:cNvPr>
          <p:cNvSpPr/>
          <p:nvPr/>
        </p:nvSpPr>
        <p:spPr>
          <a:xfrm>
            <a:off x="9035147" y="5452183"/>
            <a:ext cx="989045" cy="13275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F3F1A4F-61AD-4B30-91C0-1DF6DE4ACA01}"/>
              </a:ext>
            </a:extLst>
          </p:cNvPr>
          <p:cNvSpPr txBox="1"/>
          <p:nvPr/>
        </p:nvSpPr>
        <p:spPr>
          <a:xfrm>
            <a:off x="9186770" y="5515807"/>
            <a:ext cx="9252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Draw a genome diagram with the genes marked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255AD49A-0860-4AA3-97B6-4F024BDF079A}"/>
              </a:ext>
            </a:extLst>
          </p:cNvPr>
          <p:cNvCxnSpPr>
            <a:cxnSpLocks/>
          </p:cNvCxnSpPr>
          <p:nvPr/>
        </p:nvCxnSpPr>
        <p:spPr>
          <a:xfrm flipV="1">
            <a:off x="5987143" y="4516016"/>
            <a:ext cx="2802294" cy="879820"/>
          </a:xfrm>
          <a:prstGeom prst="bentConnector3">
            <a:avLst>
              <a:gd name="adj1" fmla="val -9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1DB08E71-3D8D-4F0F-B5BA-23E1EB80A470}"/>
              </a:ext>
            </a:extLst>
          </p:cNvPr>
          <p:cNvSpPr/>
          <p:nvPr/>
        </p:nvSpPr>
        <p:spPr>
          <a:xfrm>
            <a:off x="8789435" y="4231775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FEA7CFD-0E84-4FDE-96A9-28658441DE8F}"/>
              </a:ext>
            </a:extLst>
          </p:cNvPr>
          <p:cNvSpPr txBox="1"/>
          <p:nvPr/>
        </p:nvSpPr>
        <p:spPr>
          <a:xfrm>
            <a:off x="8808097" y="4243260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BLAST: identify</a:t>
            </a:r>
          </a:p>
        </p:txBody>
      </p:sp>
    </p:spTree>
    <p:extLst>
      <p:ext uri="{BB962C8B-B14F-4D97-AF65-F5344CB8AC3E}">
        <p14:creationId xmlns:p14="http://schemas.microsoft.com/office/powerpoint/2010/main" val="2025898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8C6AF-E509-4279-9039-EC1F56C4D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1034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6) assembly: Trim reads for quality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2E5A0-784D-4BAF-A742-3FA5474D9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4" y="1253330"/>
            <a:ext cx="10515600" cy="5078585"/>
          </a:xfrm>
        </p:spPr>
        <p:txBody>
          <a:bodyPr>
            <a:normAutofit/>
          </a:bodyPr>
          <a:lstStyle/>
          <a:p>
            <a:r>
              <a:rPr lang="en-GB" dirty="0"/>
              <a:t>The avoid assembling errors, or low quality bases (base calling is based on the probability of that base being called correctly)- we need to trim the raw reads before using them, using tools such as:</a:t>
            </a:r>
          </a:p>
          <a:p>
            <a:pPr marL="0" indent="0">
              <a:buNone/>
            </a:pPr>
            <a:r>
              <a:rPr lang="en-GB" sz="2000" dirty="0" err="1"/>
              <a:t>trimmomatic</a:t>
            </a:r>
            <a:r>
              <a:rPr lang="en-GB" sz="2000" dirty="0"/>
              <a:t>:  </a:t>
            </a:r>
            <a:r>
              <a:rPr lang="en-GB" sz="2000" dirty="0">
                <a:hlinkClick r:id="rId2"/>
              </a:rPr>
              <a:t>http://www.usadellab.org/cms/?page=trimmomatic</a:t>
            </a:r>
            <a:endParaRPr lang="en-GB" sz="2000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EFF476-8E87-4801-80D7-1421E8B318C3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4171A5-4244-4D72-B132-9DE25BE247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151" y="2349909"/>
            <a:ext cx="952506" cy="435133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629CF66-5930-4D83-AB40-63136E80E6BA}"/>
              </a:ext>
            </a:extLst>
          </p:cNvPr>
          <p:cNvSpPr/>
          <p:nvPr/>
        </p:nvSpPr>
        <p:spPr>
          <a:xfrm>
            <a:off x="111967" y="5495730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0F8913A-320E-44D5-ABEA-5A79491684C6}"/>
              </a:ext>
            </a:extLst>
          </p:cNvPr>
          <p:cNvCxnSpPr>
            <a:stCxn id="10" idx="3"/>
          </p:cNvCxnSpPr>
          <p:nvPr/>
        </p:nvCxnSpPr>
        <p:spPr>
          <a:xfrm flipV="1">
            <a:off x="1101012" y="5794310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6905D33-6F88-4129-90AC-556AF2A64A04}"/>
              </a:ext>
            </a:extLst>
          </p:cNvPr>
          <p:cNvSpPr txBox="1"/>
          <p:nvPr/>
        </p:nvSpPr>
        <p:spPr>
          <a:xfrm>
            <a:off x="130629" y="5507215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19A0BFE-FB54-4C07-8AF7-F6E243558C8A}"/>
              </a:ext>
            </a:extLst>
          </p:cNvPr>
          <p:cNvSpPr/>
          <p:nvPr/>
        </p:nvSpPr>
        <p:spPr>
          <a:xfrm>
            <a:off x="1813250" y="5480176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446A996-6DA0-455C-90D3-4BB0AE29429F}"/>
              </a:ext>
            </a:extLst>
          </p:cNvPr>
          <p:cNvCxnSpPr>
            <a:stCxn id="13" idx="3"/>
          </p:cNvCxnSpPr>
          <p:nvPr/>
        </p:nvCxnSpPr>
        <p:spPr>
          <a:xfrm flipV="1">
            <a:off x="2802295" y="5778756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B5BA483-B1FF-4D70-A433-2C405C59C220}"/>
              </a:ext>
            </a:extLst>
          </p:cNvPr>
          <p:cNvSpPr txBox="1"/>
          <p:nvPr/>
        </p:nvSpPr>
        <p:spPr>
          <a:xfrm>
            <a:off x="1831912" y="5491661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highlight>
                  <a:srgbClr val="FFFF00"/>
                </a:highlight>
              </a:rPr>
              <a:t>Quality trim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494711F-CF6A-473C-A5E8-57EA570574C6}"/>
              </a:ext>
            </a:extLst>
          </p:cNvPr>
          <p:cNvSpPr/>
          <p:nvPr/>
        </p:nvSpPr>
        <p:spPr>
          <a:xfrm>
            <a:off x="3558073" y="5470844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0BDE087-869B-4E9F-80D0-527B2471CE82}"/>
              </a:ext>
            </a:extLst>
          </p:cNvPr>
          <p:cNvCxnSpPr>
            <a:stCxn id="16" idx="3"/>
          </p:cNvCxnSpPr>
          <p:nvPr/>
        </p:nvCxnSpPr>
        <p:spPr>
          <a:xfrm flipV="1">
            <a:off x="454711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101753A-90D0-4480-9801-F47D2B353FCB}"/>
              </a:ext>
            </a:extLst>
          </p:cNvPr>
          <p:cNvSpPr txBox="1"/>
          <p:nvPr/>
        </p:nvSpPr>
        <p:spPr>
          <a:xfrm>
            <a:off x="3576735" y="5482329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7B00A3C-1C92-48E8-9B86-A48F07600A31}"/>
              </a:ext>
            </a:extLst>
          </p:cNvPr>
          <p:cNvSpPr/>
          <p:nvPr/>
        </p:nvSpPr>
        <p:spPr>
          <a:xfrm>
            <a:off x="5274908" y="5452183"/>
            <a:ext cx="1331165" cy="13361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A787ADB-00B9-47AC-BFA4-3957F23065F0}"/>
              </a:ext>
            </a:extLst>
          </p:cNvPr>
          <p:cNvSpPr txBox="1"/>
          <p:nvPr/>
        </p:nvSpPr>
        <p:spPr>
          <a:xfrm>
            <a:off x="5274907" y="5491661"/>
            <a:ext cx="14244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Assemble </a:t>
            </a:r>
            <a:r>
              <a:rPr lang="en-GB" sz="1600" dirty="0"/>
              <a:t>(different </a:t>
            </a:r>
            <a:r>
              <a:rPr lang="en-GB" sz="1600" dirty="0" err="1"/>
              <a:t>kmers</a:t>
            </a:r>
            <a:r>
              <a:rPr lang="en-GB" sz="1600" dirty="0"/>
              <a:t>, different tools)</a:t>
            </a:r>
            <a:endParaRPr lang="en-GB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730649E-7A9E-4595-B298-3570E9B28209}"/>
              </a:ext>
            </a:extLst>
          </p:cNvPr>
          <p:cNvCxnSpPr/>
          <p:nvPr/>
        </p:nvCxnSpPr>
        <p:spPr>
          <a:xfrm flipV="1">
            <a:off x="662784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7AB345B8-45FE-4A75-AE91-916D169098C8}"/>
              </a:ext>
            </a:extLst>
          </p:cNvPr>
          <p:cNvSpPr/>
          <p:nvPr/>
        </p:nvSpPr>
        <p:spPr>
          <a:xfrm>
            <a:off x="7327644" y="5459659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6A48416-009F-4C37-91FE-AF480156551B}"/>
              </a:ext>
            </a:extLst>
          </p:cNvPr>
          <p:cNvCxnSpPr>
            <a:stCxn id="22" idx="3"/>
          </p:cNvCxnSpPr>
          <p:nvPr/>
        </p:nvCxnSpPr>
        <p:spPr>
          <a:xfrm flipV="1">
            <a:off x="8316689" y="5758239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93C8D25-3C64-45D4-986F-2E5A63B2BCD9}"/>
              </a:ext>
            </a:extLst>
          </p:cNvPr>
          <p:cNvSpPr txBox="1"/>
          <p:nvPr/>
        </p:nvSpPr>
        <p:spPr>
          <a:xfrm>
            <a:off x="7346306" y="5471144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Predict genes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73FDE5D-EB67-4593-8D3B-A0753D613A4A}"/>
              </a:ext>
            </a:extLst>
          </p:cNvPr>
          <p:cNvSpPr/>
          <p:nvPr/>
        </p:nvSpPr>
        <p:spPr>
          <a:xfrm>
            <a:off x="9035147" y="5452183"/>
            <a:ext cx="989045" cy="13275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93F6144-5ABF-4561-98D3-F4C872449A4C}"/>
              </a:ext>
            </a:extLst>
          </p:cNvPr>
          <p:cNvSpPr txBox="1"/>
          <p:nvPr/>
        </p:nvSpPr>
        <p:spPr>
          <a:xfrm>
            <a:off x="9186770" y="5515807"/>
            <a:ext cx="9252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Draw a genome diagram with the genes marked</a:t>
            </a: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9375480B-7DD7-49E2-88AE-95029688B631}"/>
              </a:ext>
            </a:extLst>
          </p:cNvPr>
          <p:cNvCxnSpPr>
            <a:cxnSpLocks/>
          </p:cNvCxnSpPr>
          <p:nvPr/>
        </p:nvCxnSpPr>
        <p:spPr>
          <a:xfrm flipV="1">
            <a:off x="5987143" y="4516016"/>
            <a:ext cx="2802294" cy="879820"/>
          </a:xfrm>
          <a:prstGeom prst="bentConnector3">
            <a:avLst>
              <a:gd name="adj1" fmla="val -9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2E888E4E-D824-404C-9BE2-6FF6E17326DD}"/>
              </a:ext>
            </a:extLst>
          </p:cNvPr>
          <p:cNvSpPr/>
          <p:nvPr/>
        </p:nvSpPr>
        <p:spPr>
          <a:xfrm>
            <a:off x="8789435" y="4231775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A014732-C664-4AA4-907E-A54E5066887A}"/>
              </a:ext>
            </a:extLst>
          </p:cNvPr>
          <p:cNvSpPr txBox="1"/>
          <p:nvPr/>
        </p:nvSpPr>
        <p:spPr>
          <a:xfrm>
            <a:off x="8808097" y="4243260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BLAST: identify</a:t>
            </a:r>
          </a:p>
        </p:txBody>
      </p:sp>
    </p:spTree>
    <p:extLst>
      <p:ext uri="{BB962C8B-B14F-4D97-AF65-F5344CB8AC3E}">
        <p14:creationId xmlns:p14="http://schemas.microsoft.com/office/powerpoint/2010/main" val="4282801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8C6AF-E509-4279-9039-EC1F56C4D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1034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6) assembly: Trim reads for quality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2E5A0-784D-4BAF-A742-3FA5474D9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4" y="1253330"/>
            <a:ext cx="10515600" cy="5078585"/>
          </a:xfrm>
        </p:spPr>
        <p:txBody>
          <a:bodyPr>
            <a:normAutofit/>
          </a:bodyPr>
          <a:lstStyle/>
          <a:p>
            <a:r>
              <a:rPr lang="en-GB" dirty="0"/>
              <a:t>Remove low quality bases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Trim command:   </a:t>
            </a:r>
            <a:r>
              <a:rPr lang="en-GB" dirty="0" err="1">
                <a:solidFill>
                  <a:srgbClr val="0070C0"/>
                </a:solidFill>
              </a:rPr>
              <a:t>qsub</a:t>
            </a:r>
            <a:r>
              <a:rPr lang="en-GB" dirty="0">
                <a:solidFill>
                  <a:srgbClr val="0070C0"/>
                </a:solidFill>
              </a:rPr>
              <a:t> trimmmomatic.sh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70C0"/>
                </a:solidFill>
              </a:rPr>
              <a:t>java -jar /shelf/training/Trimmomatic-0.38/trimmomatic-0.38.jar PE -summary trim_summary.txt -threads 2 -phred33  ./reads/subsampled_R1.fastq.gz  ./reads/subsampled_R2.fastq.gz subsampled_R1_paired.fastq.gz subsampled_R1_unpaired.fastq.gz subsampled_R2_paired.fastq.gz subsampled_R2_unpaired.fastq.gz ILLUMINACLIP:/shelf/training/Trimmomatic-0.38/adapters/TruSeq3-PE.fa:2:30:10 LEADING:3 TRAILING:3 SLIDINGWINDOW:4:</a:t>
            </a:r>
            <a:r>
              <a:rPr lang="en-GB" sz="1800" dirty="0">
                <a:solidFill>
                  <a:srgbClr val="0070C0"/>
                </a:solidFill>
                <a:highlight>
                  <a:srgbClr val="FFFF00"/>
                </a:highlight>
              </a:rPr>
              <a:t>15 </a:t>
            </a:r>
            <a:r>
              <a:rPr lang="en-GB" sz="1800" dirty="0">
                <a:solidFill>
                  <a:srgbClr val="0070C0"/>
                </a:solidFill>
              </a:rPr>
              <a:t>MINLEN:45 </a:t>
            </a:r>
            <a:endParaRPr lang="en-GB" sz="2000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EFF476-8E87-4801-80D7-1421E8B318C3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4171A5-4244-4D72-B132-9DE25BE247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151" y="2349909"/>
            <a:ext cx="952506" cy="43513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FBB67C5-2BDE-41DF-BAAA-E30E450FF70C}"/>
              </a:ext>
            </a:extLst>
          </p:cNvPr>
          <p:cNvSpPr txBox="1"/>
          <p:nvPr/>
        </p:nvSpPr>
        <p:spPr>
          <a:xfrm>
            <a:off x="80343" y="6562748"/>
            <a:ext cx="92853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*Note in the shell script line lines are split up with \ character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668B465-5106-4A9A-BFD5-A8B7C873EC87}"/>
              </a:ext>
            </a:extLst>
          </p:cNvPr>
          <p:cNvCxnSpPr>
            <a:cxnSpLocks/>
          </p:cNvCxnSpPr>
          <p:nvPr/>
        </p:nvCxnSpPr>
        <p:spPr>
          <a:xfrm flipH="1">
            <a:off x="1568759" y="4196018"/>
            <a:ext cx="744455" cy="329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3F61941-02F1-47A8-B3ED-4C8D08B2D74D}"/>
              </a:ext>
            </a:extLst>
          </p:cNvPr>
          <p:cNvSpPr txBox="1"/>
          <p:nvPr/>
        </p:nvSpPr>
        <p:spPr>
          <a:xfrm>
            <a:off x="838200" y="4782415"/>
            <a:ext cx="5859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Min Q value: for example is 30 was here, it is 1 in 1000 chance of being correct. Q15 P = 0.03. </a:t>
            </a:r>
          </a:p>
        </p:txBody>
      </p:sp>
    </p:spTree>
    <p:extLst>
      <p:ext uri="{BB962C8B-B14F-4D97-AF65-F5344CB8AC3E}">
        <p14:creationId xmlns:p14="http://schemas.microsoft.com/office/powerpoint/2010/main" val="1086503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8C6AF-E509-4279-9039-EC1F56C4D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1034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6) assembly: </a:t>
            </a:r>
            <a:r>
              <a:rPr lang="en-GB" dirty="0" err="1">
                <a:solidFill>
                  <a:srgbClr val="7030A0"/>
                </a:solidFill>
              </a:rPr>
              <a:t>Fastqc</a:t>
            </a:r>
            <a:r>
              <a:rPr lang="en-GB" dirty="0">
                <a:solidFill>
                  <a:srgbClr val="7030A0"/>
                </a:solidFill>
              </a:rPr>
              <a:t> Trim reads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2E5A0-784D-4BAF-A742-3FA5474D9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4" y="1253331"/>
            <a:ext cx="10287001" cy="4351338"/>
          </a:xfrm>
        </p:spPr>
        <p:txBody>
          <a:bodyPr>
            <a:normAutofit/>
          </a:bodyPr>
          <a:lstStyle/>
          <a:p>
            <a:r>
              <a:rPr lang="en-GB" dirty="0"/>
              <a:t>First look at the trim summary file. </a:t>
            </a:r>
          </a:p>
          <a:p>
            <a:r>
              <a:rPr lang="en-GB" dirty="0"/>
              <a:t>Run </a:t>
            </a:r>
            <a:r>
              <a:rPr lang="en-GB" dirty="0" err="1"/>
              <a:t>fastqc</a:t>
            </a:r>
            <a:r>
              <a:rPr lang="en-GB" dirty="0"/>
              <a:t> on the trimmed reads</a:t>
            </a:r>
            <a:endParaRPr lang="en-GB" sz="2400" dirty="0">
              <a:solidFill>
                <a:srgbClr val="0070C0"/>
              </a:solidFill>
            </a:endParaRPr>
          </a:p>
          <a:p>
            <a:pPr lvl="2"/>
            <a:r>
              <a:rPr lang="en-GB" sz="1600" dirty="0"/>
              <a:t>Input Read Pairs: 500000</a:t>
            </a:r>
          </a:p>
          <a:p>
            <a:pPr lvl="2"/>
            <a:r>
              <a:rPr lang="en-GB" sz="1600" dirty="0"/>
              <a:t>Both Surviving Reads: 487861</a:t>
            </a:r>
          </a:p>
          <a:p>
            <a:pPr lvl="2"/>
            <a:r>
              <a:rPr lang="en-GB" sz="1600" dirty="0"/>
              <a:t>Both Surviving Read Percent: 97.57</a:t>
            </a:r>
          </a:p>
          <a:p>
            <a:pPr lvl="2"/>
            <a:r>
              <a:rPr lang="en-GB" sz="1600" dirty="0"/>
              <a:t>Forward Only Surviving Reads: 10907</a:t>
            </a:r>
          </a:p>
          <a:p>
            <a:pPr lvl="2"/>
            <a:r>
              <a:rPr lang="en-GB" sz="1600" dirty="0"/>
              <a:t>Forward Only Surviving Read Percent: 2.18</a:t>
            </a:r>
          </a:p>
          <a:p>
            <a:pPr lvl="2"/>
            <a:r>
              <a:rPr lang="en-GB" sz="1600" dirty="0"/>
              <a:t>Reverse Only Surviving Reads: 692</a:t>
            </a:r>
          </a:p>
          <a:p>
            <a:pPr lvl="2"/>
            <a:r>
              <a:rPr lang="en-GB" sz="1600" dirty="0"/>
              <a:t>Reverse Only Surviving Read Percent: 0.14</a:t>
            </a:r>
          </a:p>
          <a:p>
            <a:pPr lvl="2"/>
            <a:r>
              <a:rPr lang="en-GB" sz="1600" dirty="0"/>
              <a:t>Dropped Reads: 540</a:t>
            </a:r>
          </a:p>
          <a:p>
            <a:pPr lvl="2"/>
            <a:r>
              <a:rPr lang="en-GB" sz="1600" b="1" dirty="0"/>
              <a:t>Dropped Read Percent: 0.11</a:t>
            </a:r>
          </a:p>
          <a:p>
            <a:pPr lvl="2"/>
            <a:endParaRPr lang="en-GB" sz="1600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EFF476-8E87-4801-80D7-1421E8B318C3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81715D-ECAF-412D-8114-5D1F9D030B8E}"/>
              </a:ext>
            </a:extLst>
          </p:cNvPr>
          <p:cNvSpPr/>
          <p:nvPr/>
        </p:nvSpPr>
        <p:spPr>
          <a:xfrm>
            <a:off x="111967" y="5495730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8113F69-8159-4900-9C85-7DBB78083EDD}"/>
              </a:ext>
            </a:extLst>
          </p:cNvPr>
          <p:cNvCxnSpPr>
            <a:stCxn id="5" idx="3"/>
          </p:cNvCxnSpPr>
          <p:nvPr/>
        </p:nvCxnSpPr>
        <p:spPr>
          <a:xfrm flipV="1">
            <a:off x="1101012" y="5794310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B08E040-B78D-4275-AFF2-E869FD080FD3}"/>
              </a:ext>
            </a:extLst>
          </p:cNvPr>
          <p:cNvSpPr txBox="1"/>
          <p:nvPr/>
        </p:nvSpPr>
        <p:spPr>
          <a:xfrm>
            <a:off x="130629" y="5507215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C12E2B8-EF79-4B3F-A5B8-859C108F2AE4}"/>
              </a:ext>
            </a:extLst>
          </p:cNvPr>
          <p:cNvSpPr/>
          <p:nvPr/>
        </p:nvSpPr>
        <p:spPr>
          <a:xfrm>
            <a:off x="1813250" y="5480176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21D8202-C2C1-4FA4-AF19-9E0693CE091B}"/>
              </a:ext>
            </a:extLst>
          </p:cNvPr>
          <p:cNvCxnSpPr>
            <a:stCxn id="8" idx="3"/>
          </p:cNvCxnSpPr>
          <p:nvPr/>
        </p:nvCxnSpPr>
        <p:spPr>
          <a:xfrm flipV="1">
            <a:off x="2802295" y="5778756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1D5D664-2257-4742-9667-38DDDE5360C7}"/>
              </a:ext>
            </a:extLst>
          </p:cNvPr>
          <p:cNvSpPr txBox="1"/>
          <p:nvPr/>
        </p:nvSpPr>
        <p:spPr>
          <a:xfrm>
            <a:off x="1831912" y="5491661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highlight>
                  <a:srgbClr val="FFFF00"/>
                </a:highlight>
              </a:rPr>
              <a:t>Quality trim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06BBEA-54DD-45FD-927D-3776D413E49F}"/>
              </a:ext>
            </a:extLst>
          </p:cNvPr>
          <p:cNvSpPr/>
          <p:nvPr/>
        </p:nvSpPr>
        <p:spPr>
          <a:xfrm>
            <a:off x="3558073" y="5470844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B89F7B7-23F7-4521-AF7C-728ABD3CD1CF}"/>
              </a:ext>
            </a:extLst>
          </p:cNvPr>
          <p:cNvCxnSpPr>
            <a:stCxn id="11" idx="3"/>
          </p:cNvCxnSpPr>
          <p:nvPr/>
        </p:nvCxnSpPr>
        <p:spPr>
          <a:xfrm flipV="1">
            <a:off x="454711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7311142-6468-4A0B-B8C6-C94420383216}"/>
              </a:ext>
            </a:extLst>
          </p:cNvPr>
          <p:cNvSpPr txBox="1"/>
          <p:nvPr/>
        </p:nvSpPr>
        <p:spPr>
          <a:xfrm>
            <a:off x="3576735" y="5482329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FB98211-E97D-4262-912C-7C60FC18AE6C}"/>
              </a:ext>
            </a:extLst>
          </p:cNvPr>
          <p:cNvSpPr/>
          <p:nvPr/>
        </p:nvSpPr>
        <p:spPr>
          <a:xfrm>
            <a:off x="5274908" y="5452183"/>
            <a:ext cx="1331165" cy="13361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4C76D4-0796-459B-905D-9073A6EF79D2}"/>
              </a:ext>
            </a:extLst>
          </p:cNvPr>
          <p:cNvSpPr txBox="1"/>
          <p:nvPr/>
        </p:nvSpPr>
        <p:spPr>
          <a:xfrm>
            <a:off x="5274907" y="5491661"/>
            <a:ext cx="14244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Assemble </a:t>
            </a:r>
            <a:r>
              <a:rPr lang="en-GB" sz="1600" dirty="0"/>
              <a:t>(different </a:t>
            </a:r>
            <a:r>
              <a:rPr lang="en-GB" sz="1600" dirty="0" err="1"/>
              <a:t>kmers</a:t>
            </a:r>
            <a:r>
              <a:rPr lang="en-GB" sz="1600" dirty="0"/>
              <a:t>, different tools)</a:t>
            </a:r>
            <a:endParaRPr lang="en-GB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89B7D50-B9A0-4193-90EA-9BB0DE5F7A6C}"/>
              </a:ext>
            </a:extLst>
          </p:cNvPr>
          <p:cNvCxnSpPr/>
          <p:nvPr/>
        </p:nvCxnSpPr>
        <p:spPr>
          <a:xfrm flipV="1">
            <a:off x="662784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D3344D5B-3966-4DC5-B809-7E98663D9608}"/>
              </a:ext>
            </a:extLst>
          </p:cNvPr>
          <p:cNvSpPr/>
          <p:nvPr/>
        </p:nvSpPr>
        <p:spPr>
          <a:xfrm>
            <a:off x="7327644" y="5459659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13BB230-08B5-4466-B15C-134AC65B7077}"/>
              </a:ext>
            </a:extLst>
          </p:cNvPr>
          <p:cNvCxnSpPr>
            <a:stCxn id="17" idx="3"/>
          </p:cNvCxnSpPr>
          <p:nvPr/>
        </p:nvCxnSpPr>
        <p:spPr>
          <a:xfrm flipV="1">
            <a:off x="8316689" y="5758239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25B1597-FC6F-4A10-8A38-5483C36DE183}"/>
              </a:ext>
            </a:extLst>
          </p:cNvPr>
          <p:cNvSpPr txBox="1"/>
          <p:nvPr/>
        </p:nvSpPr>
        <p:spPr>
          <a:xfrm>
            <a:off x="7346306" y="5471144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Predict genes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B5255F6-9F66-437B-8F47-CE2F313E0320}"/>
              </a:ext>
            </a:extLst>
          </p:cNvPr>
          <p:cNvSpPr/>
          <p:nvPr/>
        </p:nvSpPr>
        <p:spPr>
          <a:xfrm>
            <a:off x="9035147" y="5452183"/>
            <a:ext cx="989045" cy="13275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BE8EDD7-E6E1-4389-8D65-AF18CBDA3247}"/>
              </a:ext>
            </a:extLst>
          </p:cNvPr>
          <p:cNvSpPr txBox="1"/>
          <p:nvPr/>
        </p:nvSpPr>
        <p:spPr>
          <a:xfrm>
            <a:off x="9186770" y="5515807"/>
            <a:ext cx="9252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Draw a genome diagram with the genes marked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C3CA4A14-3B75-496F-BA40-7B52121EC0DA}"/>
              </a:ext>
            </a:extLst>
          </p:cNvPr>
          <p:cNvCxnSpPr>
            <a:cxnSpLocks/>
          </p:cNvCxnSpPr>
          <p:nvPr/>
        </p:nvCxnSpPr>
        <p:spPr>
          <a:xfrm flipV="1">
            <a:off x="5987143" y="4516016"/>
            <a:ext cx="2802294" cy="879820"/>
          </a:xfrm>
          <a:prstGeom prst="bentConnector3">
            <a:avLst>
              <a:gd name="adj1" fmla="val -9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2ADC6CC4-A3D4-4600-AC79-355C64025F88}"/>
              </a:ext>
            </a:extLst>
          </p:cNvPr>
          <p:cNvSpPr/>
          <p:nvPr/>
        </p:nvSpPr>
        <p:spPr>
          <a:xfrm>
            <a:off x="8789435" y="4231775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C96B31A-9BBD-47E4-A92E-B1DEC7218B63}"/>
              </a:ext>
            </a:extLst>
          </p:cNvPr>
          <p:cNvSpPr txBox="1"/>
          <p:nvPr/>
        </p:nvSpPr>
        <p:spPr>
          <a:xfrm>
            <a:off x="8808097" y="4243260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BLAST: identify</a:t>
            </a:r>
          </a:p>
        </p:txBody>
      </p:sp>
    </p:spTree>
    <p:extLst>
      <p:ext uri="{BB962C8B-B14F-4D97-AF65-F5344CB8AC3E}">
        <p14:creationId xmlns:p14="http://schemas.microsoft.com/office/powerpoint/2010/main" val="16326460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er base quality graph">
            <a:extLst>
              <a:ext uri="{FF2B5EF4-FFF2-40B4-BE49-F238E27FC236}">
                <a16:creationId xmlns:a16="http://schemas.microsoft.com/office/drawing/2014/main" id="{B01EDB55-D86C-4C8C-8275-EF5DB40D46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67" y="992629"/>
            <a:ext cx="7879469" cy="4634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E03E00C-44CB-43B4-AB72-A0B8C7DC8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288402" y="-220040"/>
            <a:ext cx="121920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4) </a:t>
            </a:r>
            <a:r>
              <a:rPr lang="en-GB" dirty="0" err="1">
                <a:solidFill>
                  <a:srgbClr val="7030A0"/>
                </a:solidFill>
              </a:rPr>
              <a:t>Fastqc</a:t>
            </a:r>
            <a:r>
              <a:rPr lang="en-GB" dirty="0">
                <a:solidFill>
                  <a:srgbClr val="7030A0"/>
                </a:solidFill>
              </a:rPr>
              <a:t> output – after trimming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16F140-36DE-4AFB-BDE8-E1C2676C31C1}"/>
              </a:ext>
            </a:extLst>
          </p:cNvPr>
          <p:cNvSpPr txBox="1"/>
          <p:nvPr/>
        </p:nvSpPr>
        <p:spPr>
          <a:xfrm>
            <a:off x="10350500" y="-1268964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D042BA6-D996-4E57-96B4-691806B85C64}"/>
              </a:ext>
            </a:extLst>
          </p:cNvPr>
          <p:cNvSpPr/>
          <p:nvPr/>
        </p:nvSpPr>
        <p:spPr>
          <a:xfrm>
            <a:off x="7615765" y="934823"/>
            <a:ext cx="4360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hlinkClick r:id="rId3"/>
              </a:rPr>
              <a:t>https://en.wikipedia.org/wiki/FASTQ_format</a:t>
            </a:r>
            <a:endParaRPr lang="en-GB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5698CDC-1DB7-4491-B585-91E6D49C426D}"/>
              </a:ext>
            </a:extLst>
          </p:cNvPr>
          <p:cNvCxnSpPr/>
          <p:nvPr/>
        </p:nvCxnSpPr>
        <p:spPr>
          <a:xfrm>
            <a:off x="214604" y="3582954"/>
            <a:ext cx="75018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8C41F26-2470-4F91-BF3E-E5687EA1FF84}"/>
              </a:ext>
            </a:extLst>
          </p:cNvPr>
          <p:cNvSpPr txBox="1"/>
          <p:nvPr/>
        </p:nvSpPr>
        <p:spPr>
          <a:xfrm>
            <a:off x="7769061" y="1679549"/>
            <a:ext cx="43949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Q15 line:  p = 0.03 </a:t>
            </a:r>
            <a:r>
              <a:rPr lang="en-GB" dirty="0"/>
              <a:t>of the base being correctly called. When you have 1 billion bases, there are still many by chance that will be incorrect.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951AAE-68BE-4A1D-A48A-B364D3856157}"/>
              </a:ext>
            </a:extLst>
          </p:cNvPr>
          <p:cNvSpPr txBox="1"/>
          <p:nvPr/>
        </p:nvSpPr>
        <p:spPr>
          <a:xfrm>
            <a:off x="7778627" y="3275801"/>
            <a:ext cx="43607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You should see that this is far fewer errors now. Less errors will be less confusing to the assembler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C1D0DE-C8DC-4006-927B-97A939022A25}"/>
              </a:ext>
            </a:extLst>
          </p:cNvPr>
          <p:cNvSpPr txBox="1"/>
          <p:nvPr/>
        </p:nvSpPr>
        <p:spPr>
          <a:xfrm>
            <a:off x="7778627" y="4144449"/>
            <a:ext cx="41096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* note: some modern assemblers like all the data and they deal with the error themselves. 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4EBC373-F1C3-4C8C-9198-1C74F9CB49AC}"/>
              </a:ext>
            </a:extLst>
          </p:cNvPr>
          <p:cNvSpPr/>
          <p:nvPr/>
        </p:nvSpPr>
        <p:spPr>
          <a:xfrm>
            <a:off x="111967" y="6223514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BE50CAB-8D49-4A98-A602-876107EE5981}"/>
              </a:ext>
            </a:extLst>
          </p:cNvPr>
          <p:cNvCxnSpPr>
            <a:stCxn id="29" idx="3"/>
          </p:cNvCxnSpPr>
          <p:nvPr/>
        </p:nvCxnSpPr>
        <p:spPr>
          <a:xfrm flipV="1">
            <a:off x="1101012" y="652209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1B2C837-955C-4B67-BD5D-D97D35C3E7AC}"/>
              </a:ext>
            </a:extLst>
          </p:cNvPr>
          <p:cNvSpPr txBox="1"/>
          <p:nvPr/>
        </p:nvSpPr>
        <p:spPr>
          <a:xfrm>
            <a:off x="130629" y="6234999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91C141E-7823-4A2B-B5D9-3606E3B92041}"/>
              </a:ext>
            </a:extLst>
          </p:cNvPr>
          <p:cNvSpPr/>
          <p:nvPr/>
        </p:nvSpPr>
        <p:spPr>
          <a:xfrm>
            <a:off x="1813250" y="6207960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8C0768B-1BEC-4AB2-A98A-26623B52BD19}"/>
              </a:ext>
            </a:extLst>
          </p:cNvPr>
          <p:cNvCxnSpPr>
            <a:stCxn id="32" idx="3"/>
          </p:cNvCxnSpPr>
          <p:nvPr/>
        </p:nvCxnSpPr>
        <p:spPr>
          <a:xfrm flipV="1">
            <a:off x="2802295" y="6506540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F09D21E-28A3-4C0C-8CBD-37C177809177}"/>
              </a:ext>
            </a:extLst>
          </p:cNvPr>
          <p:cNvSpPr txBox="1"/>
          <p:nvPr/>
        </p:nvSpPr>
        <p:spPr>
          <a:xfrm>
            <a:off x="1831912" y="6219445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Quality trim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7680703-4784-4524-9FAC-769EBF1623BA}"/>
              </a:ext>
            </a:extLst>
          </p:cNvPr>
          <p:cNvSpPr/>
          <p:nvPr/>
        </p:nvSpPr>
        <p:spPr>
          <a:xfrm>
            <a:off x="3558073" y="6198628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7BA9429-12B8-4B5A-859C-C2B57DC58C7E}"/>
              </a:ext>
            </a:extLst>
          </p:cNvPr>
          <p:cNvCxnSpPr>
            <a:stCxn id="35" idx="3"/>
          </p:cNvCxnSpPr>
          <p:nvPr/>
        </p:nvCxnSpPr>
        <p:spPr>
          <a:xfrm flipV="1">
            <a:off x="4547118" y="6497208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B179E0F0-3DEE-45EC-8C87-56D67EFC5FD4}"/>
              </a:ext>
            </a:extLst>
          </p:cNvPr>
          <p:cNvSpPr txBox="1"/>
          <p:nvPr/>
        </p:nvSpPr>
        <p:spPr>
          <a:xfrm>
            <a:off x="3576735" y="6210113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highlight>
                  <a:srgbClr val="FFFF00"/>
                </a:highlight>
              </a:rPr>
              <a:t>Quality control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A210186-C0F2-41B9-A07E-B2B60C425668}"/>
              </a:ext>
            </a:extLst>
          </p:cNvPr>
          <p:cNvSpPr txBox="1"/>
          <p:nvPr/>
        </p:nvSpPr>
        <p:spPr>
          <a:xfrm>
            <a:off x="5366657" y="6280607"/>
            <a:ext cx="1424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Assemble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25B8DDA-A2FE-49B6-B141-794530324463}"/>
              </a:ext>
            </a:extLst>
          </p:cNvPr>
          <p:cNvCxnSpPr/>
          <p:nvPr/>
        </p:nvCxnSpPr>
        <p:spPr>
          <a:xfrm flipV="1">
            <a:off x="6627848" y="6497208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AFD10EE6-D151-41EB-9AF0-635E9C4D2A05}"/>
              </a:ext>
            </a:extLst>
          </p:cNvPr>
          <p:cNvSpPr/>
          <p:nvPr/>
        </p:nvSpPr>
        <p:spPr>
          <a:xfrm>
            <a:off x="7327644" y="6187443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FE95BF6-F86C-446B-B558-B6131E583DF6}"/>
              </a:ext>
            </a:extLst>
          </p:cNvPr>
          <p:cNvCxnSpPr>
            <a:stCxn id="40" idx="3"/>
          </p:cNvCxnSpPr>
          <p:nvPr/>
        </p:nvCxnSpPr>
        <p:spPr>
          <a:xfrm flipV="1">
            <a:off x="8316689" y="6486023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AAC5C780-6F9A-4C61-B690-C1AFEAF2B738}"/>
              </a:ext>
            </a:extLst>
          </p:cNvPr>
          <p:cNvSpPr txBox="1"/>
          <p:nvPr/>
        </p:nvSpPr>
        <p:spPr>
          <a:xfrm>
            <a:off x="7346306" y="6198928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Predict genes</a:t>
            </a:r>
          </a:p>
        </p:txBody>
      </p:sp>
    </p:spTree>
    <p:extLst>
      <p:ext uri="{BB962C8B-B14F-4D97-AF65-F5344CB8AC3E}">
        <p14:creationId xmlns:p14="http://schemas.microsoft.com/office/powerpoint/2010/main" val="25182109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8C6AF-E509-4279-9039-EC1F56C4D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0" y="-96044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6) Put the “jigsaw together” - Velvet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E613D19-9668-4E9C-A934-311988202F3A}"/>
              </a:ext>
            </a:extLst>
          </p:cNvPr>
          <p:cNvSpPr/>
          <p:nvPr/>
        </p:nvSpPr>
        <p:spPr>
          <a:xfrm>
            <a:off x="254000" y="2057400"/>
            <a:ext cx="1752600" cy="14351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1A45788-9A86-4677-8BE7-602E10911A88}"/>
              </a:ext>
            </a:extLst>
          </p:cNvPr>
          <p:cNvCxnSpPr/>
          <p:nvPr/>
        </p:nvCxnSpPr>
        <p:spPr>
          <a:xfrm>
            <a:off x="3048000" y="22860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88A5113-D39C-4053-AA01-003AE24A9606}"/>
              </a:ext>
            </a:extLst>
          </p:cNvPr>
          <p:cNvCxnSpPr/>
          <p:nvPr/>
        </p:nvCxnSpPr>
        <p:spPr>
          <a:xfrm>
            <a:off x="3352800" y="24892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4DAB9E2-DB17-487B-8263-60D5D7125A39}"/>
              </a:ext>
            </a:extLst>
          </p:cNvPr>
          <p:cNvCxnSpPr/>
          <p:nvPr/>
        </p:nvCxnSpPr>
        <p:spPr>
          <a:xfrm>
            <a:off x="3949700" y="22860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314B23F-A896-44FA-BF15-E297B886BF84}"/>
              </a:ext>
            </a:extLst>
          </p:cNvPr>
          <p:cNvCxnSpPr/>
          <p:nvPr/>
        </p:nvCxnSpPr>
        <p:spPr>
          <a:xfrm>
            <a:off x="3200400" y="24384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D54634D-C398-4988-A791-D67B4519E624}"/>
              </a:ext>
            </a:extLst>
          </p:cNvPr>
          <p:cNvCxnSpPr/>
          <p:nvPr/>
        </p:nvCxnSpPr>
        <p:spPr>
          <a:xfrm>
            <a:off x="3505200" y="26416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37BB67F-2B0D-4A30-87A1-9434D321F756}"/>
              </a:ext>
            </a:extLst>
          </p:cNvPr>
          <p:cNvCxnSpPr/>
          <p:nvPr/>
        </p:nvCxnSpPr>
        <p:spPr>
          <a:xfrm>
            <a:off x="4102100" y="24384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C56E349-800A-4DFE-ABF2-9B82F70E3D94}"/>
              </a:ext>
            </a:extLst>
          </p:cNvPr>
          <p:cNvCxnSpPr/>
          <p:nvPr/>
        </p:nvCxnSpPr>
        <p:spPr>
          <a:xfrm>
            <a:off x="3352800" y="25908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5FE0E1-EAE0-40A7-86A3-F0A2619CE534}"/>
              </a:ext>
            </a:extLst>
          </p:cNvPr>
          <p:cNvCxnSpPr/>
          <p:nvPr/>
        </p:nvCxnSpPr>
        <p:spPr>
          <a:xfrm>
            <a:off x="3657600" y="27940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6BAF0FF-3351-46E1-80D7-184F7CC2D7A0}"/>
              </a:ext>
            </a:extLst>
          </p:cNvPr>
          <p:cNvCxnSpPr/>
          <p:nvPr/>
        </p:nvCxnSpPr>
        <p:spPr>
          <a:xfrm>
            <a:off x="4254500" y="25908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5CBF2FD-C0A6-4C31-A0C5-F3844A2E31F5}"/>
              </a:ext>
            </a:extLst>
          </p:cNvPr>
          <p:cNvCxnSpPr/>
          <p:nvPr/>
        </p:nvCxnSpPr>
        <p:spPr>
          <a:xfrm>
            <a:off x="3505200" y="27432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5CC4F4A-2F82-401A-BD23-349507696ED0}"/>
              </a:ext>
            </a:extLst>
          </p:cNvPr>
          <p:cNvCxnSpPr/>
          <p:nvPr/>
        </p:nvCxnSpPr>
        <p:spPr>
          <a:xfrm>
            <a:off x="3810000" y="29464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3865CD9-B95F-4372-B905-BEF8D5698A44}"/>
              </a:ext>
            </a:extLst>
          </p:cNvPr>
          <p:cNvCxnSpPr/>
          <p:nvPr/>
        </p:nvCxnSpPr>
        <p:spPr>
          <a:xfrm>
            <a:off x="4406900" y="27432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DC72FAE-063D-49AD-9972-1E424EF6B97B}"/>
              </a:ext>
            </a:extLst>
          </p:cNvPr>
          <p:cNvCxnSpPr/>
          <p:nvPr/>
        </p:nvCxnSpPr>
        <p:spPr>
          <a:xfrm>
            <a:off x="3657600" y="28956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36886FE-A229-442A-8717-DA04928E4A7A}"/>
              </a:ext>
            </a:extLst>
          </p:cNvPr>
          <p:cNvCxnSpPr/>
          <p:nvPr/>
        </p:nvCxnSpPr>
        <p:spPr>
          <a:xfrm>
            <a:off x="4902200" y="23241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C7E23EF-C89D-4ACA-85DE-2077033920FB}"/>
              </a:ext>
            </a:extLst>
          </p:cNvPr>
          <p:cNvCxnSpPr/>
          <p:nvPr/>
        </p:nvCxnSpPr>
        <p:spPr>
          <a:xfrm>
            <a:off x="4559300" y="28956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79CC88A-B11A-4398-9377-174ABE48256B}"/>
              </a:ext>
            </a:extLst>
          </p:cNvPr>
          <p:cNvCxnSpPr/>
          <p:nvPr/>
        </p:nvCxnSpPr>
        <p:spPr>
          <a:xfrm>
            <a:off x="3810000" y="30480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6D8A1A6-2400-491B-9108-1BD92EB8AA41}"/>
              </a:ext>
            </a:extLst>
          </p:cNvPr>
          <p:cNvCxnSpPr/>
          <p:nvPr/>
        </p:nvCxnSpPr>
        <p:spPr>
          <a:xfrm>
            <a:off x="4102100" y="19558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3FB070C-7444-4834-9200-780D7D1826E7}"/>
              </a:ext>
            </a:extLst>
          </p:cNvPr>
          <p:cNvCxnSpPr/>
          <p:nvPr/>
        </p:nvCxnSpPr>
        <p:spPr>
          <a:xfrm>
            <a:off x="4711700" y="30480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4F49250-39E8-4D77-AE42-E058ABEC51FE}"/>
              </a:ext>
            </a:extLst>
          </p:cNvPr>
          <p:cNvCxnSpPr/>
          <p:nvPr/>
        </p:nvCxnSpPr>
        <p:spPr>
          <a:xfrm>
            <a:off x="3949700" y="19050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1B76546-84F7-4CE3-9F39-732E4822CD82}"/>
              </a:ext>
            </a:extLst>
          </p:cNvPr>
          <p:cNvCxnSpPr/>
          <p:nvPr/>
        </p:nvCxnSpPr>
        <p:spPr>
          <a:xfrm>
            <a:off x="4254500" y="21082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0F0A4DD-E92B-4431-B350-C613EE85007F}"/>
              </a:ext>
            </a:extLst>
          </p:cNvPr>
          <p:cNvCxnSpPr/>
          <p:nvPr/>
        </p:nvCxnSpPr>
        <p:spPr>
          <a:xfrm>
            <a:off x="4851400" y="19050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1147F8C-DF21-41D5-9669-D1A4754BA606}"/>
              </a:ext>
            </a:extLst>
          </p:cNvPr>
          <p:cNvCxnSpPr/>
          <p:nvPr/>
        </p:nvCxnSpPr>
        <p:spPr>
          <a:xfrm>
            <a:off x="4102100" y="20574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38B1931-F84E-44B5-AC8A-00DA35BB549A}"/>
              </a:ext>
            </a:extLst>
          </p:cNvPr>
          <p:cNvCxnSpPr/>
          <p:nvPr/>
        </p:nvCxnSpPr>
        <p:spPr>
          <a:xfrm>
            <a:off x="4406900" y="22606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DE1F8D2-E683-4D5B-BEBE-3A4357284938}"/>
              </a:ext>
            </a:extLst>
          </p:cNvPr>
          <p:cNvCxnSpPr/>
          <p:nvPr/>
        </p:nvCxnSpPr>
        <p:spPr>
          <a:xfrm>
            <a:off x="5003800" y="20574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223E1C7-DF6F-4ED4-866E-BDB170535ABF}"/>
              </a:ext>
            </a:extLst>
          </p:cNvPr>
          <p:cNvCxnSpPr/>
          <p:nvPr/>
        </p:nvCxnSpPr>
        <p:spPr>
          <a:xfrm>
            <a:off x="4254500" y="22098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35067BC-9D18-4612-B194-235BFFD7EA39}"/>
              </a:ext>
            </a:extLst>
          </p:cNvPr>
          <p:cNvCxnSpPr/>
          <p:nvPr/>
        </p:nvCxnSpPr>
        <p:spPr>
          <a:xfrm>
            <a:off x="4559300" y="24130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7663AEF-428E-405E-B590-C67DE6A1487D}"/>
              </a:ext>
            </a:extLst>
          </p:cNvPr>
          <p:cNvCxnSpPr/>
          <p:nvPr/>
        </p:nvCxnSpPr>
        <p:spPr>
          <a:xfrm>
            <a:off x="5156200" y="22098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1FD25F4-3EC0-4B21-A6C5-D63A325F2B80}"/>
              </a:ext>
            </a:extLst>
          </p:cNvPr>
          <p:cNvCxnSpPr/>
          <p:nvPr/>
        </p:nvCxnSpPr>
        <p:spPr>
          <a:xfrm>
            <a:off x="4406900" y="23622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3447BC0-4441-440A-B19B-976C8D6E2AB3}"/>
              </a:ext>
            </a:extLst>
          </p:cNvPr>
          <p:cNvCxnSpPr/>
          <p:nvPr/>
        </p:nvCxnSpPr>
        <p:spPr>
          <a:xfrm>
            <a:off x="4711700" y="25654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2BA3A39-FA0D-433B-B6DA-653B714B139D}"/>
              </a:ext>
            </a:extLst>
          </p:cNvPr>
          <p:cNvCxnSpPr/>
          <p:nvPr/>
        </p:nvCxnSpPr>
        <p:spPr>
          <a:xfrm>
            <a:off x="5308600" y="23622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F50374D-CEB4-449E-B787-2C1DC4BA0FA7}"/>
              </a:ext>
            </a:extLst>
          </p:cNvPr>
          <p:cNvCxnSpPr/>
          <p:nvPr/>
        </p:nvCxnSpPr>
        <p:spPr>
          <a:xfrm>
            <a:off x="4559300" y="25146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99A0576-30FB-463A-BF61-AC5DAF0DF0BC}"/>
              </a:ext>
            </a:extLst>
          </p:cNvPr>
          <p:cNvCxnSpPr/>
          <p:nvPr/>
        </p:nvCxnSpPr>
        <p:spPr>
          <a:xfrm>
            <a:off x="4864100" y="27178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463743A-64B5-4104-ADA9-491705C2FE75}"/>
              </a:ext>
            </a:extLst>
          </p:cNvPr>
          <p:cNvCxnSpPr/>
          <p:nvPr/>
        </p:nvCxnSpPr>
        <p:spPr>
          <a:xfrm>
            <a:off x="5461000" y="25146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07D4379-E8B9-4FE4-9368-BFEA00785620}"/>
              </a:ext>
            </a:extLst>
          </p:cNvPr>
          <p:cNvCxnSpPr/>
          <p:nvPr/>
        </p:nvCxnSpPr>
        <p:spPr>
          <a:xfrm>
            <a:off x="4711700" y="26670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6DEF44F-776F-4B14-BC07-D090DF3774BE}"/>
              </a:ext>
            </a:extLst>
          </p:cNvPr>
          <p:cNvCxnSpPr/>
          <p:nvPr/>
        </p:nvCxnSpPr>
        <p:spPr>
          <a:xfrm>
            <a:off x="3784600" y="31115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32FD7A6-ED92-45BF-AAD7-9DF7D3492FA4}"/>
              </a:ext>
            </a:extLst>
          </p:cNvPr>
          <p:cNvCxnSpPr/>
          <p:nvPr/>
        </p:nvCxnSpPr>
        <p:spPr>
          <a:xfrm>
            <a:off x="5613400" y="26670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5416083-B7B9-4D91-9661-5A7FFFA0D70F}"/>
              </a:ext>
            </a:extLst>
          </p:cNvPr>
          <p:cNvCxnSpPr/>
          <p:nvPr/>
        </p:nvCxnSpPr>
        <p:spPr>
          <a:xfrm>
            <a:off x="4864100" y="28194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0DDEF52-6D67-4E91-8260-EBC14ACF4512}"/>
              </a:ext>
            </a:extLst>
          </p:cNvPr>
          <p:cNvCxnSpPr/>
          <p:nvPr/>
        </p:nvCxnSpPr>
        <p:spPr>
          <a:xfrm>
            <a:off x="3937000" y="32639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B5C0A25-F606-4CE9-9597-37810CA56191}"/>
              </a:ext>
            </a:extLst>
          </p:cNvPr>
          <p:cNvCxnSpPr/>
          <p:nvPr/>
        </p:nvCxnSpPr>
        <p:spPr>
          <a:xfrm>
            <a:off x="5765800" y="28194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3C469D3-C1CA-4B76-AD73-4851A97FAEDE}"/>
              </a:ext>
            </a:extLst>
          </p:cNvPr>
          <p:cNvCxnSpPr/>
          <p:nvPr/>
        </p:nvCxnSpPr>
        <p:spPr>
          <a:xfrm>
            <a:off x="3784600" y="32131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6F896AE-178A-4579-8968-3D68EFCFB658}"/>
              </a:ext>
            </a:extLst>
          </p:cNvPr>
          <p:cNvCxnSpPr/>
          <p:nvPr/>
        </p:nvCxnSpPr>
        <p:spPr>
          <a:xfrm>
            <a:off x="4089400" y="34163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5B2A2AA-C76E-4DD1-954E-538320B6B630}"/>
              </a:ext>
            </a:extLst>
          </p:cNvPr>
          <p:cNvCxnSpPr/>
          <p:nvPr/>
        </p:nvCxnSpPr>
        <p:spPr>
          <a:xfrm>
            <a:off x="4686300" y="32131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2420EB0-06BB-4CFB-B55C-7117D4E91BEA}"/>
              </a:ext>
            </a:extLst>
          </p:cNvPr>
          <p:cNvCxnSpPr/>
          <p:nvPr/>
        </p:nvCxnSpPr>
        <p:spPr>
          <a:xfrm>
            <a:off x="5181600" y="20447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4A3954B-66B0-4FA1-A560-BB90E292CADF}"/>
              </a:ext>
            </a:extLst>
          </p:cNvPr>
          <p:cNvCxnSpPr/>
          <p:nvPr/>
        </p:nvCxnSpPr>
        <p:spPr>
          <a:xfrm>
            <a:off x="5486400" y="22479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9FD4C32-4D93-403E-A888-3164F255A7DB}"/>
              </a:ext>
            </a:extLst>
          </p:cNvPr>
          <p:cNvCxnSpPr/>
          <p:nvPr/>
        </p:nvCxnSpPr>
        <p:spPr>
          <a:xfrm>
            <a:off x="6083300" y="20447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FA286A2-2039-45F4-B021-D095215EDCFE}"/>
              </a:ext>
            </a:extLst>
          </p:cNvPr>
          <p:cNvCxnSpPr/>
          <p:nvPr/>
        </p:nvCxnSpPr>
        <p:spPr>
          <a:xfrm>
            <a:off x="3937000" y="33655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7586EF7-70E3-4FF2-857A-CE1C33E9ED01}"/>
              </a:ext>
            </a:extLst>
          </p:cNvPr>
          <p:cNvCxnSpPr/>
          <p:nvPr/>
        </p:nvCxnSpPr>
        <p:spPr>
          <a:xfrm>
            <a:off x="4241800" y="35687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A6B52A9-69CA-4D27-829E-BF2DCEAFF3C8}"/>
              </a:ext>
            </a:extLst>
          </p:cNvPr>
          <p:cNvCxnSpPr/>
          <p:nvPr/>
        </p:nvCxnSpPr>
        <p:spPr>
          <a:xfrm>
            <a:off x="4991100" y="37084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4DBF340-8DF2-417C-A8DF-3B2779FA4A74}"/>
              </a:ext>
            </a:extLst>
          </p:cNvPr>
          <p:cNvCxnSpPr/>
          <p:nvPr/>
        </p:nvCxnSpPr>
        <p:spPr>
          <a:xfrm>
            <a:off x="4902200" y="24257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0E50A90-790F-4C35-917F-07459A9DF05F}"/>
              </a:ext>
            </a:extLst>
          </p:cNvPr>
          <p:cNvCxnSpPr/>
          <p:nvPr/>
        </p:nvCxnSpPr>
        <p:spPr>
          <a:xfrm>
            <a:off x="5207000" y="26289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DC0C108-49C4-4913-B94C-096A79E9256C}"/>
              </a:ext>
            </a:extLst>
          </p:cNvPr>
          <p:cNvCxnSpPr/>
          <p:nvPr/>
        </p:nvCxnSpPr>
        <p:spPr>
          <a:xfrm>
            <a:off x="5803900" y="24257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2EA7C63-EB00-4263-A99B-E90E8DE05471}"/>
              </a:ext>
            </a:extLst>
          </p:cNvPr>
          <p:cNvCxnSpPr/>
          <p:nvPr/>
        </p:nvCxnSpPr>
        <p:spPr>
          <a:xfrm>
            <a:off x="5054600" y="25781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8D210BFB-03DB-4EE6-B390-918D77280CBF}"/>
              </a:ext>
            </a:extLst>
          </p:cNvPr>
          <p:cNvCxnSpPr/>
          <p:nvPr/>
        </p:nvCxnSpPr>
        <p:spPr>
          <a:xfrm>
            <a:off x="5359400" y="27813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90D5ED12-54B8-4382-B5A4-F6055B1D8376}"/>
              </a:ext>
            </a:extLst>
          </p:cNvPr>
          <p:cNvCxnSpPr/>
          <p:nvPr/>
        </p:nvCxnSpPr>
        <p:spPr>
          <a:xfrm>
            <a:off x="5956300" y="25781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6E37993-285D-4B2E-ABF4-16392BD623DE}"/>
              </a:ext>
            </a:extLst>
          </p:cNvPr>
          <p:cNvCxnSpPr/>
          <p:nvPr/>
        </p:nvCxnSpPr>
        <p:spPr>
          <a:xfrm>
            <a:off x="5207000" y="27305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1D93D6A-CF90-4E0C-858B-F1A5F2F17599}"/>
              </a:ext>
            </a:extLst>
          </p:cNvPr>
          <p:cNvCxnSpPr/>
          <p:nvPr/>
        </p:nvCxnSpPr>
        <p:spPr>
          <a:xfrm>
            <a:off x="5511800" y="29337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82C1BBAB-EF09-496A-91B8-38C599239300}"/>
              </a:ext>
            </a:extLst>
          </p:cNvPr>
          <p:cNvCxnSpPr/>
          <p:nvPr/>
        </p:nvCxnSpPr>
        <p:spPr>
          <a:xfrm>
            <a:off x="6108700" y="27305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F02E28BF-BA54-4596-ADC5-B0BF4D070EE2}"/>
              </a:ext>
            </a:extLst>
          </p:cNvPr>
          <p:cNvCxnSpPr/>
          <p:nvPr/>
        </p:nvCxnSpPr>
        <p:spPr>
          <a:xfrm>
            <a:off x="2781300" y="27051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56D8BCD0-3492-450D-BCAD-98C5B62F572F}"/>
              </a:ext>
            </a:extLst>
          </p:cNvPr>
          <p:cNvCxnSpPr/>
          <p:nvPr/>
        </p:nvCxnSpPr>
        <p:spPr>
          <a:xfrm>
            <a:off x="3086100" y="29083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FF63F278-7C3D-460E-A304-551F64B8DE0F}"/>
              </a:ext>
            </a:extLst>
          </p:cNvPr>
          <p:cNvCxnSpPr/>
          <p:nvPr/>
        </p:nvCxnSpPr>
        <p:spPr>
          <a:xfrm>
            <a:off x="3683000" y="27051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90EC3E0-24C2-4CFE-B09B-D7D03A5089E3}"/>
              </a:ext>
            </a:extLst>
          </p:cNvPr>
          <p:cNvCxnSpPr/>
          <p:nvPr/>
        </p:nvCxnSpPr>
        <p:spPr>
          <a:xfrm>
            <a:off x="3270250" y="34036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3F12D08E-3BB2-4B96-9180-F6FF76416DB3}"/>
              </a:ext>
            </a:extLst>
          </p:cNvPr>
          <p:cNvCxnSpPr/>
          <p:nvPr/>
        </p:nvCxnSpPr>
        <p:spPr>
          <a:xfrm>
            <a:off x="3575050" y="36068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3C2583F7-8C15-482B-B2C4-AD8FDDF9C09C}"/>
              </a:ext>
            </a:extLst>
          </p:cNvPr>
          <p:cNvCxnSpPr/>
          <p:nvPr/>
        </p:nvCxnSpPr>
        <p:spPr>
          <a:xfrm>
            <a:off x="4171950" y="34036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77F84C3C-5FB1-40AC-BAC9-6D8F60AFC011}"/>
              </a:ext>
            </a:extLst>
          </p:cNvPr>
          <p:cNvSpPr txBox="1"/>
          <p:nvPr/>
        </p:nvSpPr>
        <p:spPr>
          <a:xfrm>
            <a:off x="482600" y="1384300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Original genome		million of fragments (error removed at Q15)		complex jigsaw puzzle</a:t>
            </a:r>
          </a:p>
        </p:txBody>
      </p:sp>
      <p:pic>
        <p:nvPicPr>
          <p:cNvPr id="74" name="Picture 73" descr="Diagram&#10;&#10;Description automatically generated">
            <a:extLst>
              <a:ext uri="{FF2B5EF4-FFF2-40B4-BE49-F238E27FC236}">
                <a16:creationId xmlns:a16="http://schemas.microsoft.com/office/drawing/2014/main" id="{2BF0F75A-1F37-477F-9714-5173CE44C8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704" r="6753"/>
          <a:stretch/>
        </p:blipFill>
        <p:spPr>
          <a:xfrm>
            <a:off x="9303971" y="2196069"/>
            <a:ext cx="3820257" cy="1372631"/>
          </a:xfrm>
          <a:prstGeom prst="rect">
            <a:avLst/>
          </a:prstGeom>
        </p:spPr>
      </p:pic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9C57446F-98E2-4621-9F62-836081BC5871}"/>
              </a:ext>
            </a:extLst>
          </p:cNvPr>
          <p:cNvCxnSpPr/>
          <p:nvPr/>
        </p:nvCxnSpPr>
        <p:spPr>
          <a:xfrm>
            <a:off x="2209800" y="2565400"/>
            <a:ext cx="40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362E1A28-5398-4CAA-937D-3FAF6B61CBC3}"/>
              </a:ext>
            </a:extLst>
          </p:cNvPr>
          <p:cNvCxnSpPr/>
          <p:nvPr/>
        </p:nvCxnSpPr>
        <p:spPr>
          <a:xfrm>
            <a:off x="6883400" y="2489200"/>
            <a:ext cx="40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" name="Picture 75">
            <a:extLst>
              <a:ext uri="{FF2B5EF4-FFF2-40B4-BE49-F238E27FC236}">
                <a16:creationId xmlns:a16="http://schemas.microsoft.com/office/drawing/2014/main" id="{8723DD95-A317-4CDC-A60C-56C67FF181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0868" y="2171706"/>
            <a:ext cx="2075902" cy="1200329"/>
          </a:xfrm>
          <a:prstGeom prst="rect">
            <a:avLst/>
          </a:prstGeom>
        </p:spPr>
      </p:pic>
      <p:sp>
        <p:nvSpPr>
          <p:cNvPr id="78" name="Rectangle 77">
            <a:extLst>
              <a:ext uri="{FF2B5EF4-FFF2-40B4-BE49-F238E27FC236}">
                <a16:creationId xmlns:a16="http://schemas.microsoft.com/office/drawing/2014/main" id="{8492375C-51A3-4014-9CD0-73AC3DA64986}"/>
              </a:ext>
            </a:extLst>
          </p:cNvPr>
          <p:cNvSpPr/>
          <p:nvPr/>
        </p:nvSpPr>
        <p:spPr>
          <a:xfrm>
            <a:off x="111967" y="5495730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A25BA651-B0D1-40FD-8A44-85BDBB59BF66}"/>
              </a:ext>
            </a:extLst>
          </p:cNvPr>
          <p:cNvCxnSpPr>
            <a:stCxn id="78" idx="3"/>
          </p:cNvCxnSpPr>
          <p:nvPr/>
        </p:nvCxnSpPr>
        <p:spPr>
          <a:xfrm flipV="1">
            <a:off x="1101012" y="5794310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410A58EB-C6E2-40F2-9345-65D7F717EDF2}"/>
              </a:ext>
            </a:extLst>
          </p:cNvPr>
          <p:cNvSpPr txBox="1"/>
          <p:nvPr/>
        </p:nvSpPr>
        <p:spPr>
          <a:xfrm>
            <a:off x="130629" y="5507215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8ED67EFF-2E39-4D06-BE72-9F45E71D7B49}"/>
              </a:ext>
            </a:extLst>
          </p:cNvPr>
          <p:cNvSpPr/>
          <p:nvPr/>
        </p:nvSpPr>
        <p:spPr>
          <a:xfrm>
            <a:off x="1813250" y="5480176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2D3EA359-AEFE-49DC-851E-BC1BF533EA8A}"/>
              </a:ext>
            </a:extLst>
          </p:cNvPr>
          <p:cNvCxnSpPr>
            <a:stCxn id="83" idx="3"/>
          </p:cNvCxnSpPr>
          <p:nvPr/>
        </p:nvCxnSpPr>
        <p:spPr>
          <a:xfrm flipV="1">
            <a:off x="2802295" y="5778756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A49530E9-CB0A-498D-8F6A-7048BAC579F2}"/>
              </a:ext>
            </a:extLst>
          </p:cNvPr>
          <p:cNvSpPr txBox="1"/>
          <p:nvPr/>
        </p:nvSpPr>
        <p:spPr>
          <a:xfrm>
            <a:off x="1831912" y="5491661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trim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DF4BF78D-4A34-4884-BBA9-21A7627AAFAA}"/>
              </a:ext>
            </a:extLst>
          </p:cNvPr>
          <p:cNvSpPr/>
          <p:nvPr/>
        </p:nvSpPr>
        <p:spPr>
          <a:xfrm>
            <a:off x="3558073" y="5470844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F1E8FDF7-A470-4703-A432-1EA998C93369}"/>
              </a:ext>
            </a:extLst>
          </p:cNvPr>
          <p:cNvCxnSpPr>
            <a:stCxn id="86" idx="3"/>
          </p:cNvCxnSpPr>
          <p:nvPr/>
        </p:nvCxnSpPr>
        <p:spPr>
          <a:xfrm flipV="1">
            <a:off x="454711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3B4E0AC9-07A6-409E-9405-3FD290AE4B0E}"/>
              </a:ext>
            </a:extLst>
          </p:cNvPr>
          <p:cNvSpPr txBox="1"/>
          <p:nvPr/>
        </p:nvSpPr>
        <p:spPr>
          <a:xfrm>
            <a:off x="3576735" y="5482329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F3E4A46E-042E-480C-990A-ECDF1C53E8F8}"/>
              </a:ext>
            </a:extLst>
          </p:cNvPr>
          <p:cNvSpPr/>
          <p:nvPr/>
        </p:nvSpPr>
        <p:spPr>
          <a:xfrm>
            <a:off x="5274908" y="5452183"/>
            <a:ext cx="1331165" cy="13361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247784E-030C-4CAF-B59D-D4AE0DF67805}"/>
              </a:ext>
            </a:extLst>
          </p:cNvPr>
          <p:cNvSpPr txBox="1"/>
          <p:nvPr/>
        </p:nvSpPr>
        <p:spPr>
          <a:xfrm>
            <a:off x="5274907" y="5491661"/>
            <a:ext cx="1424473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highlight>
                  <a:srgbClr val="FFFF00"/>
                </a:highlight>
              </a:rPr>
              <a:t>Assemble </a:t>
            </a:r>
            <a:r>
              <a:rPr lang="en-GB" sz="1600" b="1" dirty="0">
                <a:highlight>
                  <a:srgbClr val="FFFF00"/>
                </a:highlight>
              </a:rPr>
              <a:t>(different </a:t>
            </a:r>
            <a:r>
              <a:rPr lang="en-GB" sz="1600" b="1" dirty="0" err="1">
                <a:highlight>
                  <a:srgbClr val="FFFF00"/>
                </a:highlight>
              </a:rPr>
              <a:t>kmers</a:t>
            </a:r>
            <a:r>
              <a:rPr lang="en-GB" sz="1600" b="1" dirty="0">
                <a:highlight>
                  <a:srgbClr val="FFFF00"/>
                </a:highlight>
              </a:rPr>
              <a:t>, different tools)</a:t>
            </a:r>
            <a:endParaRPr lang="en-GB" b="1" dirty="0">
              <a:highlight>
                <a:srgbClr val="FFFF00"/>
              </a:highlight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DCCFA58-2F3B-428C-8671-3C0FB3A68021}"/>
              </a:ext>
            </a:extLst>
          </p:cNvPr>
          <p:cNvSpPr/>
          <p:nvPr/>
        </p:nvSpPr>
        <p:spPr>
          <a:xfrm>
            <a:off x="2616200" y="1229519"/>
            <a:ext cx="4929819" cy="28661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26768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D9AAE-75E6-486F-9E2C-01775D52D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2075"/>
            <a:ext cx="12192000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6) assembly: Assemble these reads with Velvet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0F3381-8D15-46D2-A531-AA7138A7C92C}"/>
              </a:ext>
            </a:extLst>
          </p:cNvPr>
          <p:cNvSpPr txBox="1"/>
          <p:nvPr/>
        </p:nvSpPr>
        <p:spPr>
          <a:xfrm>
            <a:off x="10583257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D3E747-F44E-4EDE-AFCF-C0F4BA4E55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0999" y="5549566"/>
            <a:ext cx="2075902" cy="120032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5C3A4C2-E69A-43D5-A221-4E60B2AAC22A}"/>
              </a:ext>
            </a:extLst>
          </p:cNvPr>
          <p:cNvSpPr/>
          <p:nvPr/>
        </p:nvSpPr>
        <p:spPr>
          <a:xfrm>
            <a:off x="266700" y="971684"/>
            <a:ext cx="10769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dirty="0"/>
              <a:t>This takes a while, so get it going!!!!</a:t>
            </a:r>
          </a:p>
          <a:p>
            <a:r>
              <a:rPr lang="en-GB" sz="3200" dirty="0">
                <a:solidFill>
                  <a:srgbClr val="0070C0"/>
                </a:solidFill>
              </a:rPr>
              <a:t>	</a:t>
            </a:r>
            <a:r>
              <a:rPr lang="en-GB" sz="3200" dirty="0" err="1">
                <a:solidFill>
                  <a:srgbClr val="0070C0"/>
                </a:solidFill>
              </a:rPr>
              <a:t>qsub</a:t>
            </a:r>
            <a:r>
              <a:rPr lang="en-GB" sz="3200" dirty="0">
                <a:solidFill>
                  <a:srgbClr val="0070C0"/>
                </a:solidFill>
              </a:rPr>
              <a:t> -V assembly.sh</a:t>
            </a:r>
          </a:p>
          <a:p>
            <a:endParaRPr lang="en-GB" sz="3200" dirty="0">
              <a:solidFill>
                <a:srgbClr val="0070C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260CA4-A8EE-4473-B323-6160B28A3F7A}"/>
              </a:ext>
            </a:extLst>
          </p:cNvPr>
          <p:cNvSpPr/>
          <p:nvPr/>
        </p:nvSpPr>
        <p:spPr>
          <a:xfrm>
            <a:off x="111967" y="5495730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74DAE40-E05A-4811-BECB-17047832069F}"/>
              </a:ext>
            </a:extLst>
          </p:cNvPr>
          <p:cNvCxnSpPr>
            <a:stCxn id="8" idx="3"/>
          </p:cNvCxnSpPr>
          <p:nvPr/>
        </p:nvCxnSpPr>
        <p:spPr>
          <a:xfrm flipV="1">
            <a:off x="1101012" y="5794310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860632D-62EC-40C9-A3F2-F1F12545A066}"/>
              </a:ext>
            </a:extLst>
          </p:cNvPr>
          <p:cNvSpPr txBox="1"/>
          <p:nvPr/>
        </p:nvSpPr>
        <p:spPr>
          <a:xfrm>
            <a:off x="130629" y="5507215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6AAAC53-9A00-48C8-A208-CD2097ED7F15}"/>
              </a:ext>
            </a:extLst>
          </p:cNvPr>
          <p:cNvSpPr/>
          <p:nvPr/>
        </p:nvSpPr>
        <p:spPr>
          <a:xfrm>
            <a:off x="1813250" y="5480176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FF10927-A4A7-494E-A98F-EC7E578AFD05}"/>
              </a:ext>
            </a:extLst>
          </p:cNvPr>
          <p:cNvCxnSpPr>
            <a:stCxn id="11" idx="3"/>
          </p:cNvCxnSpPr>
          <p:nvPr/>
        </p:nvCxnSpPr>
        <p:spPr>
          <a:xfrm flipV="1">
            <a:off x="2802295" y="5778756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B65005A-DB95-44F5-8E4A-9B64407CD738}"/>
              </a:ext>
            </a:extLst>
          </p:cNvPr>
          <p:cNvSpPr txBox="1"/>
          <p:nvPr/>
        </p:nvSpPr>
        <p:spPr>
          <a:xfrm>
            <a:off x="1831912" y="5491661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trim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5D5768-8A9E-4F0A-9A06-5ABAC9658611}"/>
              </a:ext>
            </a:extLst>
          </p:cNvPr>
          <p:cNvSpPr/>
          <p:nvPr/>
        </p:nvSpPr>
        <p:spPr>
          <a:xfrm>
            <a:off x="3558073" y="5470844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654608C-642A-426B-819E-A9A238AF677A}"/>
              </a:ext>
            </a:extLst>
          </p:cNvPr>
          <p:cNvCxnSpPr>
            <a:stCxn id="14" idx="3"/>
          </p:cNvCxnSpPr>
          <p:nvPr/>
        </p:nvCxnSpPr>
        <p:spPr>
          <a:xfrm flipV="1">
            <a:off x="454711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3DA29CA-A30E-468C-8C6B-F6B77B9384B5}"/>
              </a:ext>
            </a:extLst>
          </p:cNvPr>
          <p:cNvSpPr txBox="1"/>
          <p:nvPr/>
        </p:nvSpPr>
        <p:spPr>
          <a:xfrm>
            <a:off x="3576735" y="5482329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87E3B06-3511-484A-A1F2-F23549CA58F1}"/>
              </a:ext>
            </a:extLst>
          </p:cNvPr>
          <p:cNvSpPr/>
          <p:nvPr/>
        </p:nvSpPr>
        <p:spPr>
          <a:xfrm>
            <a:off x="5274908" y="5452183"/>
            <a:ext cx="1331165" cy="13361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200320-DF1A-47A2-A5DC-31DC8930794C}"/>
              </a:ext>
            </a:extLst>
          </p:cNvPr>
          <p:cNvSpPr txBox="1"/>
          <p:nvPr/>
        </p:nvSpPr>
        <p:spPr>
          <a:xfrm>
            <a:off x="5274907" y="5491661"/>
            <a:ext cx="1424473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highlight>
                  <a:srgbClr val="FFFF00"/>
                </a:highlight>
              </a:rPr>
              <a:t>Assemble </a:t>
            </a:r>
            <a:r>
              <a:rPr lang="en-GB" sz="1600" b="1" dirty="0">
                <a:highlight>
                  <a:srgbClr val="FFFF00"/>
                </a:highlight>
              </a:rPr>
              <a:t>(different </a:t>
            </a:r>
            <a:r>
              <a:rPr lang="en-GB" sz="1600" b="1" dirty="0" err="1">
                <a:highlight>
                  <a:srgbClr val="FFFF00"/>
                </a:highlight>
              </a:rPr>
              <a:t>kmers</a:t>
            </a:r>
            <a:r>
              <a:rPr lang="en-GB" sz="1600" b="1" dirty="0">
                <a:highlight>
                  <a:srgbClr val="FFFF00"/>
                </a:highlight>
              </a:rPr>
              <a:t>, different tools)</a:t>
            </a:r>
            <a:endParaRPr lang="en-GB" b="1" dirty="0">
              <a:highlight>
                <a:srgbClr val="FFFF00"/>
              </a:highlight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5A7CAAA-8F50-4829-AF21-AB7481E8C633}"/>
              </a:ext>
            </a:extLst>
          </p:cNvPr>
          <p:cNvCxnSpPr/>
          <p:nvPr/>
        </p:nvCxnSpPr>
        <p:spPr>
          <a:xfrm flipV="1">
            <a:off x="662784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01156417-6866-4E76-AC99-3B12BB646681}"/>
              </a:ext>
            </a:extLst>
          </p:cNvPr>
          <p:cNvSpPr/>
          <p:nvPr/>
        </p:nvSpPr>
        <p:spPr>
          <a:xfrm>
            <a:off x="7327644" y="5459659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2E3C1AD-EE3D-42A2-9A7A-B50C54823248}"/>
              </a:ext>
            </a:extLst>
          </p:cNvPr>
          <p:cNvCxnSpPr>
            <a:stCxn id="20" idx="3"/>
          </p:cNvCxnSpPr>
          <p:nvPr/>
        </p:nvCxnSpPr>
        <p:spPr>
          <a:xfrm flipV="1">
            <a:off x="8316689" y="5758239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E0FCF11-17F3-4EF6-A6BC-1CE870512C8D}"/>
              </a:ext>
            </a:extLst>
          </p:cNvPr>
          <p:cNvSpPr txBox="1"/>
          <p:nvPr/>
        </p:nvSpPr>
        <p:spPr>
          <a:xfrm>
            <a:off x="7346306" y="5471144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Predict genes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6567705-5253-4A89-98A0-1507FFF85237}"/>
              </a:ext>
            </a:extLst>
          </p:cNvPr>
          <p:cNvSpPr/>
          <p:nvPr/>
        </p:nvSpPr>
        <p:spPr>
          <a:xfrm>
            <a:off x="9035147" y="5452183"/>
            <a:ext cx="989045" cy="13275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8163BF6-A4B1-4817-A48F-1E8C5F247C00}"/>
              </a:ext>
            </a:extLst>
          </p:cNvPr>
          <p:cNvSpPr txBox="1"/>
          <p:nvPr/>
        </p:nvSpPr>
        <p:spPr>
          <a:xfrm>
            <a:off x="9186770" y="5515807"/>
            <a:ext cx="9252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Draw a genome diagram with the genes marked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43208CC6-FB87-4F19-95C3-39AEDA7E42D5}"/>
              </a:ext>
            </a:extLst>
          </p:cNvPr>
          <p:cNvCxnSpPr>
            <a:cxnSpLocks/>
          </p:cNvCxnSpPr>
          <p:nvPr/>
        </p:nvCxnSpPr>
        <p:spPr>
          <a:xfrm flipV="1">
            <a:off x="5987143" y="4516016"/>
            <a:ext cx="2802294" cy="879820"/>
          </a:xfrm>
          <a:prstGeom prst="bentConnector3">
            <a:avLst>
              <a:gd name="adj1" fmla="val -9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2E35272E-C195-4B4F-87EB-5BFB29C4B407}"/>
              </a:ext>
            </a:extLst>
          </p:cNvPr>
          <p:cNvSpPr/>
          <p:nvPr/>
        </p:nvSpPr>
        <p:spPr>
          <a:xfrm>
            <a:off x="8789435" y="4231775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FC1A67C-5A4C-4815-9E70-BA70CA901ADA}"/>
              </a:ext>
            </a:extLst>
          </p:cNvPr>
          <p:cNvSpPr txBox="1"/>
          <p:nvPr/>
        </p:nvSpPr>
        <p:spPr>
          <a:xfrm>
            <a:off x="8808097" y="4243260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BLAST: identify</a:t>
            </a:r>
          </a:p>
        </p:txBody>
      </p:sp>
    </p:spTree>
    <p:extLst>
      <p:ext uri="{BB962C8B-B14F-4D97-AF65-F5344CB8AC3E}">
        <p14:creationId xmlns:p14="http://schemas.microsoft.com/office/powerpoint/2010/main" val="24487277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D9AAE-75E6-486F-9E2C-01775D52D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2075"/>
            <a:ext cx="12192000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6) assembly: Assemble these reads with Velvet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51883-D24C-4729-8C30-F21A03036C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82" y="1852429"/>
            <a:ext cx="11477625" cy="4351338"/>
          </a:xfrm>
        </p:spPr>
        <p:txBody>
          <a:bodyPr/>
          <a:lstStyle/>
          <a:p>
            <a:r>
              <a:rPr lang="en-GB" dirty="0"/>
              <a:t>Velvet is the only purely </a:t>
            </a:r>
            <a:r>
              <a:rPr lang="en-GB" i="1" dirty="0"/>
              <a:t>De </a:t>
            </a:r>
            <a:r>
              <a:rPr lang="en-GB" i="1" dirty="0" err="1"/>
              <a:t>Bruijn</a:t>
            </a:r>
            <a:r>
              <a:rPr lang="en-GB" i="1" dirty="0"/>
              <a:t> </a:t>
            </a:r>
            <a:r>
              <a:rPr lang="en-GB" dirty="0"/>
              <a:t>graph assembler. (which is fast but </a:t>
            </a:r>
            <a:r>
              <a:rPr lang="en-GB" b="1" dirty="0"/>
              <a:t>does not</a:t>
            </a:r>
            <a:r>
              <a:rPr lang="en-GB" dirty="0"/>
              <a:t> use other methods -  hence the result is </a:t>
            </a:r>
            <a:r>
              <a:rPr lang="en-GB" u="sng" dirty="0"/>
              <a:t>not good</a:t>
            </a:r>
            <a:r>
              <a:rPr lang="en-GB" dirty="0"/>
              <a:t>)</a:t>
            </a:r>
          </a:p>
          <a:p>
            <a:r>
              <a:rPr lang="en-GB" dirty="0"/>
              <a:t>If you wish to change the </a:t>
            </a:r>
            <a:r>
              <a:rPr lang="en-GB" dirty="0" err="1"/>
              <a:t>kmer</a:t>
            </a:r>
            <a:r>
              <a:rPr lang="en-GB" dirty="0"/>
              <a:t> value in the assembly, look at the shell script</a:t>
            </a:r>
          </a:p>
          <a:p>
            <a:r>
              <a:rPr lang="en-GB" dirty="0"/>
              <a:t>See what happened if you run k at 18, 127, 53</a:t>
            </a:r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0F3381-8D15-46D2-A531-AA7138A7C92C}"/>
              </a:ext>
            </a:extLst>
          </p:cNvPr>
          <p:cNvSpPr txBox="1"/>
          <p:nvPr/>
        </p:nvSpPr>
        <p:spPr>
          <a:xfrm>
            <a:off x="10583257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D3E747-F44E-4EDE-AFCF-C0F4BA4E55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0999" y="5549566"/>
            <a:ext cx="2075902" cy="120032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5C3A4C2-E69A-43D5-A221-4E60B2AAC22A}"/>
              </a:ext>
            </a:extLst>
          </p:cNvPr>
          <p:cNvSpPr/>
          <p:nvPr/>
        </p:nvSpPr>
        <p:spPr>
          <a:xfrm>
            <a:off x="266700" y="971684"/>
            <a:ext cx="10769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/>
              <a:t>This takes a while, so get it going!!!!</a:t>
            </a:r>
          </a:p>
          <a:p>
            <a:r>
              <a:rPr lang="en-GB" sz="2000" dirty="0">
                <a:solidFill>
                  <a:srgbClr val="0070C0"/>
                </a:solidFill>
              </a:rPr>
              <a:t>	</a:t>
            </a:r>
            <a:r>
              <a:rPr lang="en-GB" sz="2000" dirty="0" err="1">
                <a:solidFill>
                  <a:srgbClr val="0070C0"/>
                </a:solidFill>
              </a:rPr>
              <a:t>qsub</a:t>
            </a:r>
            <a:r>
              <a:rPr lang="en-GB" sz="2000" dirty="0">
                <a:solidFill>
                  <a:srgbClr val="0070C0"/>
                </a:solidFill>
              </a:rPr>
              <a:t> -V assembly.sh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260CA4-A8EE-4473-B323-6160B28A3F7A}"/>
              </a:ext>
            </a:extLst>
          </p:cNvPr>
          <p:cNvSpPr/>
          <p:nvPr/>
        </p:nvSpPr>
        <p:spPr>
          <a:xfrm>
            <a:off x="111967" y="5495730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74DAE40-E05A-4811-BECB-17047832069F}"/>
              </a:ext>
            </a:extLst>
          </p:cNvPr>
          <p:cNvCxnSpPr>
            <a:stCxn id="8" idx="3"/>
          </p:cNvCxnSpPr>
          <p:nvPr/>
        </p:nvCxnSpPr>
        <p:spPr>
          <a:xfrm flipV="1">
            <a:off x="1101012" y="5794310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860632D-62EC-40C9-A3F2-F1F12545A066}"/>
              </a:ext>
            </a:extLst>
          </p:cNvPr>
          <p:cNvSpPr txBox="1"/>
          <p:nvPr/>
        </p:nvSpPr>
        <p:spPr>
          <a:xfrm>
            <a:off x="130629" y="5507215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6AAAC53-9A00-48C8-A208-CD2097ED7F15}"/>
              </a:ext>
            </a:extLst>
          </p:cNvPr>
          <p:cNvSpPr/>
          <p:nvPr/>
        </p:nvSpPr>
        <p:spPr>
          <a:xfrm>
            <a:off x="1813250" y="5480176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FF10927-A4A7-494E-A98F-EC7E578AFD05}"/>
              </a:ext>
            </a:extLst>
          </p:cNvPr>
          <p:cNvCxnSpPr>
            <a:stCxn id="11" idx="3"/>
          </p:cNvCxnSpPr>
          <p:nvPr/>
        </p:nvCxnSpPr>
        <p:spPr>
          <a:xfrm flipV="1">
            <a:off x="2802295" y="5778756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B65005A-DB95-44F5-8E4A-9B64407CD738}"/>
              </a:ext>
            </a:extLst>
          </p:cNvPr>
          <p:cNvSpPr txBox="1"/>
          <p:nvPr/>
        </p:nvSpPr>
        <p:spPr>
          <a:xfrm>
            <a:off x="1831912" y="5491661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trim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5D5768-8A9E-4F0A-9A06-5ABAC9658611}"/>
              </a:ext>
            </a:extLst>
          </p:cNvPr>
          <p:cNvSpPr/>
          <p:nvPr/>
        </p:nvSpPr>
        <p:spPr>
          <a:xfrm>
            <a:off x="3558073" y="5470844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654608C-642A-426B-819E-A9A238AF677A}"/>
              </a:ext>
            </a:extLst>
          </p:cNvPr>
          <p:cNvCxnSpPr>
            <a:stCxn id="14" idx="3"/>
          </p:cNvCxnSpPr>
          <p:nvPr/>
        </p:nvCxnSpPr>
        <p:spPr>
          <a:xfrm flipV="1">
            <a:off x="454711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3DA29CA-A30E-468C-8C6B-F6B77B9384B5}"/>
              </a:ext>
            </a:extLst>
          </p:cNvPr>
          <p:cNvSpPr txBox="1"/>
          <p:nvPr/>
        </p:nvSpPr>
        <p:spPr>
          <a:xfrm>
            <a:off x="3576735" y="5482329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87E3B06-3511-484A-A1F2-F23549CA58F1}"/>
              </a:ext>
            </a:extLst>
          </p:cNvPr>
          <p:cNvSpPr/>
          <p:nvPr/>
        </p:nvSpPr>
        <p:spPr>
          <a:xfrm>
            <a:off x="5274908" y="5452183"/>
            <a:ext cx="1331165" cy="13361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200320-DF1A-47A2-A5DC-31DC8930794C}"/>
              </a:ext>
            </a:extLst>
          </p:cNvPr>
          <p:cNvSpPr txBox="1"/>
          <p:nvPr/>
        </p:nvSpPr>
        <p:spPr>
          <a:xfrm>
            <a:off x="5274907" y="5491661"/>
            <a:ext cx="1424473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highlight>
                  <a:srgbClr val="FFFF00"/>
                </a:highlight>
              </a:rPr>
              <a:t>Assemble </a:t>
            </a:r>
            <a:r>
              <a:rPr lang="en-GB" sz="1600" b="1" dirty="0">
                <a:highlight>
                  <a:srgbClr val="FFFF00"/>
                </a:highlight>
              </a:rPr>
              <a:t>(different </a:t>
            </a:r>
            <a:r>
              <a:rPr lang="en-GB" sz="1600" b="1" dirty="0" err="1">
                <a:highlight>
                  <a:srgbClr val="FFFF00"/>
                </a:highlight>
              </a:rPr>
              <a:t>kmers</a:t>
            </a:r>
            <a:r>
              <a:rPr lang="en-GB" sz="1600" b="1" dirty="0">
                <a:highlight>
                  <a:srgbClr val="FFFF00"/>
                </a:highlight>
              </a:rPr>
              <a:t>, different tools)</a:t>
            </a:r>
            <a:endParaRPr lang="en-GB" b="1" dirty="0">
              <a:highlight>
                <a:srgbClr val="FFFF00"/>
              </a:highlight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5A7CAAA-8F50-4829-AF21-AB7481E8C633}"/>
              </a:ext>
            </a:extLst>
          </p:cNvPr>
          <p:cNvCxnSpPr/>
          <p:nvPr/>
        </p:nvCxnSpPr>
        <p:spPr>
          <a:xfrm flipV="1">
            <a:off x="662784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01156417-6866-4E76-AC99-3B12BB646681}"/>
              </a:ext>
            </a:extLst>
          </p:cNvPr>
          <p:cNvSpPr/>
          <p:nvPr/>
        </p:nvSpPr>
        <p:spPr>
          <a:xfrm>
            <a:off x="7327644" y="5459659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2E3C1AD-EE3D-42A2-9A7A-B50C54823248}"/>
              </a:ext>
            </a:extLst>
          </p:cNvPr>
          <p:cNvCxnSpPr>
            <a:stCxn id="20" idx="3"/>
          </p:cNvCxnSpPr>
          <p:nvPr/>
        </p:nvCxnSpPr>
        <p:spPr>
          <a:xfrm flipV="1">
            <a:off x="8316689" y="5758239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E0FCF11-17F3-4EF6-A6BC-1CE870512C8D}"/>
              </a:ext>
            </a:extLst>
          </p:cNvPr>
          <p:cNvSpPr txBox="1"/>
          <p:nvPr/>
        </p:nvSpPr>
        <p:spPr>
          <a:xfrm>
            <a:off x="7346306" y="5471144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Predict genes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6567705-5253-4A89-98A0-1507FFF85237}"/>
              </a:ext>
            </a:extLst>
          </p:cNvPr>
          <p:cNvSpPr/>
          <p:nvPr/>
        </p:nvSpPr>
        <p:spPr>
          <a:xfrm>
            <a:off x="9035147" y="5452183"/>
            <a:ext cx="989045" cy="13275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8163BF6-A4B1-4817-A48F-1E8C5F247C00}"/>
              </a:ext>
            </a:extLst>
          </p:cNvPr>
          <p:cNvSpPr txBox="1"/>
          <p:nvPr/>
        </p:nvSpPr>
        <p:spPr>
          <a:xfrm>
            <a:off x="9186770" y="5515807"/>
            <a:ext cx="9252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Draw a genome diagram with the genes marked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43208CC6-FB87-4F19-95C3-39AEDA7E42D5}"/>
              </a:ext>
            </a:extLst>
          </p:cNvPr>
          <p:cNvCxnSpPr>
            <a:cxnSpLocks/>
          </p:cNvCxnSpPr>
          <p:nvPr/>
        </p:nvCxnSpPr>
        <p:spPr>
          <a:xfrm flipV="1">
            <a:off x="5987143" y="4516016"/>
            <a:ext cx="2802294" cy="879820"/>
          </a:xfrm>
          <a:prstGeom prst="bentConnector3">
            <a:avLst>
              <a:gd name="adj1" fmla="val -9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2E35272E-C195-4B4F-87EB-5BFB29C4B407}"/>
              </a:ext>
            </a:extLst>
          </p:cNvPr>
          <p:cNvSpPr/>
          <p:nvPr/>
        </p:nvSpPr>
        <p:spPr>
          <a:xfrm>
            <a:off x="8789435" y="4231775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FC1A67C-5A4C-4815-9E70-BA70CA901ADA}"/>
              </a:ext>
            </a:extLst>
          </p:cNvPr>
          <p:cNvSpPr txBox="1"/>
          <p:nvPr/>
        </p:nvSpPr>
        <p:spPr>
          <a:xfrm>
            <a:off x="8808097" y="4243260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BLAST: identify</a:t>
            </a:r>
          </a:p>
        </p:txBody>
      </p:sp>
    </p:spTree>
    <p:extLst>
      <p:ext uri="{BB962C8B-B14F-4D97-AF65-F5344CB8AC3E}">
        <p14:creationId xmlns:p14="http://schemas.microsoft.com/office/powerpoint/2010/main" val="20961059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9269E-BF25-4289-A434-F94125EC3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1907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6) assembly: Velvet assembly.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2B713-FAB9-4FA6-9634-CBA2C3D0A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700" y="987424"/>
            <a:ext cx="11874500" cy="55962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What is a </a:t>
            </a:r>
            <a:r>
              <a:rPr lang="en-GB" dirty="0" err="1"/>
              <a:t>kmer</a:t>
            </a:r>
            <a:r>
              <a:rPr lang="en-GB" dirty="0"/>
              <a:t> (“split the sequence” into “</a:t>
            </a:r>
            <a:r>
              <a:rPr lang="en-GB" dirty="0" err="1"/>
              <a:t>kmer_length</a:t>
            </a:r>
            <a:r>
              <a:rPr lang="en-GB" dirty="0"/>
              <a:t>” chunks):</a:t>
            </a:r>
          </a:p>
          <a:p>
            <a:pPr marL="0" indent="0">
              <a:buNone/>
            </a:pPr>
            <a:r>
              <a:rPr lang="en-GB" dirty="0"/>
              <a:t>There is an extra presentation here explaining this more and lots of resources online. We will not dwell on this due to time limitations.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BE4F20-11CC-4269-95B7-96C7F661E1EB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1028" name="Picture 4" descr="https://upload.wikimedia.org/wikipedia/commons/thumb/5/53/K-mer-example.png/500px-K-mer-example.png">
            <a:extLst>
              <a:ext uri="{FF2B5EF4-FFF2-40B4-BE49-F238E27FC236}">
                <a16:creationId xmlns:a16="http://schemas.microsoft.com/office/drawing/2014/main" id="{7BA751DF-0E60-4B3A-AEBF-CB4520EF8C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0646" y="2893233"/>
            <a:ext cx="7208667" cy="3964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96423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9269E-BF25-4289-A434-F94125EC3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1907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6) assembly: Velvet assembly.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2B713-FAB9-4FA6-9634-CBA2C3D0A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700" y="987424"/>
            <a:ext cx="11874500" cy="559625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>
                <a:hlinkClick r:id="rId2"/>
              </a:rPr>
              <a:t>https://en.wikipedia.org/wiki/Velvet_assembler</a:t>
            </a:r>
            <a:r>
              <a:rPr lang="en-GB" dirty="0"/>
              <a:t>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Edit this: </a:t>
            </a:r>
            <a:r>
              <a:rPr lang="en-GB" dirty="0">
                <a:solidFill>
                  <a:srgbClr val="0070C0"/>
                </a:solidFill>
              </a:rPr>
              <a:t>assembly.sh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2400" dirty="0" err="1">
                <a:solidFill>
                  <a:srgbClr val="0070C0"/>
                </a:solidFill>
              </a:rPr>
              <a:t>velveth</a:t>
            </a:r>
            <a:r>
              <a:rPr lang="en-GB" sz="2400" dirty="0">
                <a:solidFill>
                  <a:srgbClr val="0070C0"/>
                </a:solidFill>
              </a:rPr>
              <a:t> -h </a:t>
            </a:r>
          </a:p>
          <a:p>
            <a:pPr marL="0" indent="0">
              <a:buNone/>
            </a:pPr>
            <a:r>
              <a:rPr lang="en-GB" sz="2400" dirty="0" err="1">
                <a:solidFill>
                  <a:srgbClr val="0070C0"/>
                </a:solidFill>
              </a:rPr>
              <a:t>velveth</a:t>
            </a:r>
            <a:r>
              <a:rPr lang="en-GB" sz="2400" dirty="0">
                <a:solidFill>
                  <a:srgbClr val="0070C0"/>
                </a:solidFill>
              </a:rPr>
              <a:t> directory </a:t>
            </a:r>
            <a:r>
              <a:rPr lang="en-GB" sz="2400" i="1" dirty="0" err="1">
                <a:solidFill>
                  <a:srgbClr val="FF0000"/>
                </a:solidFill>
              </a:rPr>
              <a:t>kmer_length</a:t>
            </a:r>
            <a:r>
              <a:rPr lang="en-GB" sz="2400" i="1" dirty="0">
                <a:solidFill>
                  <a:srgbClr val="FF0000"/>
                </a:solidFill>
              </a:rPr>
              <a:t> </a:t>
            </a:r>
            <a:r>
              <a:rPr lang="en-GB" sz="2400" dirty="0">
                <a:solidFill>
                  <a:srgbClr val="0070C0"/>
                </a:solidFill>
              </a:rPr>
              <a:t>-</a:t>
            </a:r>
            <a:r>
              <a:rPr lang="en-GB" sz="2400" dirty="0" err="1">
                <a:solidFill>
                  <a:srgbClr val="0070C0"/>
                </a:solidFill>
              </a:rPr>
              <a:t>shortPaired</a:t>
            </a:r>
            <a:r>
              <a:rPr lang="en-GB" sz="2400" dirty="0">
                <a:solidFill>
                  <a:srgbClr val="0070C0"/>
                </a:solidFill>
              </a:rPr>
              <a:t> -</a:t>
            </a:r>
            <a:r>
              <a:rPr lang="en-GB" sz="2400" dirty="0" err="1">
                <a:solidFill>
                  <a:srgbClr val="0070C0"/>
                </a:solidFill>
              </a:rPr>
              <a:t>fastq</a:t>
            </a:r>
            <a:r>
              <a:rPr lang="en-GB" sz="2400" dirty="0">
                <a:solidFill>
                  <a:srgbClr val="0070C0"/>
                </a:solidFill>
              </a:rPr>
              <a:t> R1.fastq.gz R2.fastq.gz</a:t>
            </a: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sz="2400" dirty="0" err="1">
                <a:solidFill>
                  <a:srgbClr val="0070C0"/>
                </a:solidFill>
              </a:rPr>
              <a:t>velvetg</a:t>
            </a:r>
            <a:r>
              <a:rPr lang="en-GB" sz="2400" dirty="0">
                <a:solidFill>
                  <a:srgbClr val="0070C0"/>
                </a:solidFill>
              </a:rPr>
              <a:t> directory</a:t>
            </a: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dirty="0"/>
              <a:t>Do this with : </a:t>
            </a:r>
          </a:p>
          <a:p>
            <a:pPr marL="0" indent="0">
              <a:buNone/>
            </a:pPr>
            <a:r>
              <a:rPr lang="en-GB" dirty="0"/>
              <a:t>      1) the raw reads</a:t>
            </a:r>
          </a:p>
          <a:p>
            <a:pPr marL="0" indent="0">
              <a:buNone/>
            </a:pPr>
            <a:r>
              <a:rPr lang="en-GB" dirty="0"/>
              <a:t>      2) the quality trimmed reads … does this impact the assembly?</a:t>
            </a:r>
          </a:p>
          <a:p>
            <a:pPr marL="0" indent="0">
              <a:buNone/>
            </a:pPr>
            <a:r>
              <a:rPr lang="en-GB" dirty="0"/>
              <a:t>Alter the </a:t>
            </a:r>
            <a:r>
              <a:rPr lang="en-GB" dirty="0" err="1"/>
              <a:t>kmer</a:t>
            </a:r>
            <a:r>
              <a:rPr lang="en-GB" dirty="0"/>
              <a:t> value if you wish. (must be odd)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BE4F20-11CC-4269-95B7-96C7F661E1EB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D8677A-EC6E-4594-B308-933335FCDF90}"/>
              </a:ext>
            </a:extLst>
          </p:cNvPr>
          <p:cNvSpPr/>
          <p:nvPr/>
        </p:nvSpPr>
        <p:spPr>
          <a:xfrm>
            <a:off x="139700" y="2586692"/>
            <a:ext cx="10833100" cy="16920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3B77B7E-C721-44DD-8EAB-7A5E8955E0BC}"/>
              </a:ext>
            </a:extLst>
          </p:cNvPr>
          <p:cNvCxnSpPr/>
          <p:nvPr/>
        </p:nvCxnSpPr>
        <p:spPr>
          <a:xfrm flipH="1">
            <a:off x="3320249" y="2237173"/>
            <a:ext cx="213064" cy="896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17963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49D6E-0330-4058-9CD2-14E98B2FD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00" y="0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6) assembly: </a:t>
            </a:r>
            <a:r>
              <a:rPr lang="en-GB" dirty="0" err="1">
                <a:solidFill>
                  <a:srgbClr val="7030A0"/>
                </a:solidFill>
              </a:rPr>
              <a:t>Kmer</a:t>
            </a:r>
            <a:r>
              <a:rPr lang="en-GB" dirty="0">
                <a:solidFill>
                  <a:srgbClr val="7030A0"/>
                </a:solidFill>
              </a:rPr>
              <a:t> length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4E270-F3E4-4AD4-B170-D08769E19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47" y="1253331"/>
            <a:ext cx="7686675" cy="4351338"/>
          </a:xfrm>
        </p:spPr>
        <p:txBody>
          <a:bodyPr/>
          <a:lstStyle/>
          <a:p>
            <a:r>
              <a:rPr lang="en-GB" b="1" dirty="0" err="1"/>
              <a:t>Kmer</a:t>
            </a:r>
            <a:r>
              <a:rPr lang="en-GB" b="1" dirty="0"/>
              <a:t> length too low</a:t>
            </a:r>
            <a:r>
              <a:rPr lang="en-GB" dirty="0"/>
              <a:t>: not enough unique </a:t>
            </a:r>
            <a:r>
              <a:rPr lang="en-GB" dirty="0" err="1"/>
              <a:t>kmers</a:t>
            </a:r>
            <a:r>
              <a:rPr lang="en-GB" dirty="0"/>
              <a:t>, fragmented incomplete assembly. Too many connections.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b="1" dirty="0" err="1"/>
              <a:t>Kmer</a:t>
            </a:r>
            <a:r>
              <a:rPr lang="en-GB" b="1" dirty="0"/>
              <a:t> length too high</a:t>
            </a:r>
            <a:r>
              <a:rPr lang="en-GB" dirty="0"/>
              <a:t>: Not enough coverage. </a:t>
            </a:r>
            <a:r>
              <a:rPr lang="en-GB" dirty="0" err="1"/>
              <a:t>Kmers</a:t>
            </a:r>
            <a:r>
              <a:rPr lang="en-GB" dirty="0"/>
              <a:t> too many unique, not enough connections.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0942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0D78F-EB18-4D9F-8F21-7D3FFEDBB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69" y="-142875"/>
            <a:ext cx="11927962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Get some long jobs running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F5DBF-728C-4AEC-90F9-7A829A4BFA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052" y="1253331"/>
            <a:ext cx="11404868" cy="4351338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Paste the following into the terminal to copy all the data to your home directory.</a:t>
            </a:r>
          </a:p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cp -</a:t>
            </a:r>
            <a:r>
              <a:rPr lang="en-GB" dirty="0" err="1">
                <a:solidFill>
                  <a:srgbClr val="FF0000"/>
                </a:solidFill>
              </a:rPr>
              <a:t>rv</a:t>
            </a:r>
            <a:r>
              <a:rPr lang="en-GB" dirty="0">
                <a:solidFill>
                  <a:srgbClr val="FF0000"/>
                </a:solidFill>
              </a:rPr>
              <a:t> /storage/home/users/</a:t>
            </a:r>
            <a:r>
              <a:rPr lang="en-GB" dirty="0" err="1">
                <a:solidFill>
                  <a:srgbClr val="FF0000"/>
                </a:solidFill>
              </a:rPr>
              <a:t>Msc_Digital_Health</a:t>
            </a:r>
            <a:r>
              <a:rPr lang="en-GB" dirty="0">
                <a:solidFill>
                  <a:srgbClr val="FF0000"/>
                </a:solidFill>
              </a:rPr>
              <a:t>/ ~/</a:t>
            </a:r>
          </a:p>
          <a:p>
            <a:endParaRPr lang="en-GB" dirty="0">
              <a:solidFill>
                <a:srgbClr val="FF0000"/>
              </a:solidFill>
            </a:endParaRPr>
          </a:p>
          <a:p>
            <a:r>
              <a:rPr lang="en-GB" dirty="0"/>
              <a:t>Make sure you have the software ready to use (note dot space):</a:t>
            </a:r>
          </a:p>
          <a:p>
            <a:pPr marL="0" indent="0">
              <a:buNone/>
            </a:pPr>
            <a:r>
              <a:rPr lang="fr-FR" dirty="0">
                <a:solidFill>
                  <a:srgbClr val="FF0000"/>
                </a:solidFill>
              </a:rPr>
              <a:t>. /shelf/apps/pjt6/conda/etc/profile.d/conda.sh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GB" dirty="0">
                <a:solidFill>
                  <a:srgbClr val="FF0000"/>
                </a:solidFill>
              </a:rPr>
              <a:t>cd </a:t>
            </a:r>
            <a:r>
              <a:rPr lang="en-GB" dirty="0"/>
              <a:t>into the </a:t>
            </a:r>
            <a:r>
              <a:rPr lang="en-GB" dirty="0" err="1">
                <a:solidFill>
                  <a:srgbClr val="FF0000"/>
                </a:solidFill>
              </a:rPr>
              <a:t>shell_scripts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/>
              <a:t>folder  (</a:t>
            </a:r>
            <a:r>
              <a:rPr lang="en-GB" u="sng" dirty="0"/>
              <a:t>tab auto complete!!)</a:t>
            </a:r>
          </a:p>
          <a:p>
            <a:endParaRPr lang="en-GB" u="sng" dirty="0"/>
          </a:p>
          <a:p>
            <a:pPr lvl="1"/>
            <a:r>
              <a:rPr lang="en-GB" dirty="0">
                <a:solidFill>
                  <a:srgbClr val="FF0000"/>
                </a:solidFill>
              </a:rPr>
              <a:t>cd $HOME/</a:t>
            </a:r>
            <a:r>
              <a:rPr lang="en-GB" dirty="0" err="1">
                <a:solidFill>
                  <a:srgbClr val="FF0000"/>
                </a:solidFill>
              </a:rPr>
              <a:t>Msc_Digital_Health</a:t>
            </a:r>
            <a:r>
              <a:rPr lang="en-GB" dirty="0">
                <a:solidFill>
                  <a:srgbClr val="FF0000"/>
                </a:solidFill>
              </a:rPr>
              <a:t>/</a:t>
            </a:r>
            <a:r>
              <a:rPr lang="en-GB" dirty="0" err="1">
                <a:solidFill>
                  <a:srgbClr val="FF0000"/>
                </a:solidFill>
              </a:rPr>
              <a:t>shell_scripts</a:t>
            </a:r>
            <a:endParaRPr lang="en-GB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/>
              <a:t>conda</a:t>
            </a:r>
            <a:r>
              <a:rPr lang="en-GB" dirty="0"/>
              <a:t> activate </a:t>
            </a:r>
            <a:r>
              <a:rPr lang="en-GB" dirty="0" err="1"/>
              <a:t>unicyclerENV</a:t>
            </a:r>
            <a:endParaRPr lang="en-GB" dirty="0"/>
          </a:p>
          <a:p>
            <a:pPr lvl="1"/>
            <a:r>
              <a:rPr lang="en-GB" dirty="0" err="1">
                <a:solidFill>
                  <a:srgbClr val="FF0000"/>
                </a:solidFill>
              </a:rPr>
              <a:t>qsub</a:t>
            </a:r>
            <a:r>
              <a:rPr lang="en-GB" dirty="0">
                <a:solidFill>
                  <a:srgbClr val="FF0000"/>
                </a:solidFill>
              </a:rPr>
              <a:t> -V unicycler.sh</a:t>
            </a:r>
          </a:p>
          <a:p>
            <a:pPr lvl="1"/>
            <a:r>
              <a:rPr lang="en-GB" dirty="0" err="1">
                <a:solidFill>
                  <a:srgbClr val="FF0000"/>
                </a:solidFill>
              </a:rPr>
              <a:t>qsub</a:t>
            </a:r>
            <a:r>
              <a:rPr lang="en-GB" dirty="0">
                <a:solidFill>
                  <a:srgbClr val="FF0000"/>
                </a:solidFill>
              </a:rPr>
              <a:t> -V spades.sh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9750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9269E-BF25-4289-A434-F94125EC3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1907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6) assembly: Velvet assembly, N50?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2B713-FAB9-4FA6-9634-CBA2C3D0A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074" y="1325562"/>
            <a:ext cx="11445745" cy="51514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N50</a:t>
            </a:r>
            <a:r>
              <a:rPr lang="en-GB" dirty="0"/>
              <a:t> is a way of giving a “number” to represent how contiguous (how connected together) your assembly is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The </a:t>
            </a:r>
            <a:r>
              <a:rPr lang="en-GB" b="1" dirty="0"/>
              <a:t>N50</a:t>
            </a:r>
            <a:r>
              <a:rPr lang="en-GB" dirty="0"/>
              <a:t> is defined as the sum of the lengths of all contigs of size </a:t>
            </a:r>
            <a:r>
              <a:rPr lang="en-GB" b="1" dirty="0"/>
              <a:t>N50</a:t>
            </a:r>
            <a:r>
              <a:rPr lang="en-GB" dirty="0"/>
              <a:t> or longer contain at least 50 percent of the total genome sequence.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1800" u="sng" dirty="0">
                <a:solidFill>
                  <a:srgbClr val="0070C0"/>
                </a:solidFill>
              </a:rPr>
              <a:t>https://en.wikipedia.org/wiki/N50,_L50,_and_related_statistics#:~:text=Given%20a%20set%20of%20contigs,of%20the%20total%20genome%20length.&amp;text=N50%20can%20be%20described%20as,or%20larger%20than%20this%20value.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BE4F20-11CC-4269-95B7-96C7F661E1EB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2110052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9269E-BF25-4289-A434-F94125EC3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1907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6) assembly: Velvet assembly, N50?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2B713-FAB9-4FA6-9634-CBA2C3D0A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074" y="1325562"/>
            <a:ext cx="11445745" cy="515143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dirty="0"/>
              <a:t>Lets get some N50 scores and other stats too: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</a:t>
            </a:r>
            <a:r>
              <a:rPr lang="en-GB" sz="2200" dirty="0" err="1">
                <a:solidFill>
                  <a:srgbClr val="0070C0"/>
                </a:solidFill>
              </a:rPr>
              <a:t>perl</a:t>
            </a:r>
            <a:r>
              <a:rPr lang="en-GB" sz="2200" dirty="0">
                <a:solidFill>
                  <a:srgbClr val="0070C0"/>
                </a:solidFill>
              </a:rPr>
              <a:t> $HOME/</a:t>
            </a:r>
            <a:r>
              <a:rPr lang="en-GB" sz="2400" dirty="0">
                <a:solidFill>
                  <a:srgbClr val="FF0000"/>
                </a:solidFill>
              </a:rPr>
              <a:t>Msc_Digital_Health</a:t>
            </a:r>
            <a:r>
              <a:rPr lang="en-GB" sz="2200" dirty="0">
                <a:solidFill>
                  <a:srgbClr val="0070C0"/>
                </a:solidFill>
              </a:rPr>
              <a:t>/shell_scripts/scaffold_stats.pl -f $HOME/</a:t>
            </a:r>
            <a:r>
              <a:rPr lang="en-GB" sz="2000" dirty="0" err="1">
                <a:solidFill>
                  <a:srgbClr val="FF0000"/>
                </a:solidFill>
              </a:rPr>
              <a:t>Msc_Digital_Health</a:t>
            </a:r>
            <a:r>
              <a:rPr lang="en-GB" sz="2200" dirty="0">
                <a:solidFill>
                  <a:srgbClr val="0070C0"/>
                </a:solidFill>
              </a:rPr>
              <a:t>/*/</a:t>
            </a:r>
            <a:r>
              <a:rPr lang="en-GB" sz="2200" dirty="0" err="1">
                <a:solidFill>
                  <a:srgbClr val="0070C0"/>
                </a:solidFill>
              </a:rPr>
              <a:t>contigs.fa</a:t>
            </a:r>
            <a:r>
              <a:rPr lang="en-GB" sz="2200" dirty="0">
                <a:solidFill>
                  <a:srgbClr val="0070C0"/>
                </a:solidFill>
              </a:rPr>
              <a:t> </a:t>
            </a:r>
          </a:p>
          <a:p>
            <a:pPr marL="0" indent="0">
              <a:buNone/>
            </a:pPr>
            <a:endParaRPr lang="en-GB" sz="22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sz="2200" dirty="0"/>
              <a:t>Look at the precomputed results excel sheet if you wish. </a:t>
            </a:r>
          </a:p>
          <a:p>
            <a:pPr marL="0" indent="0">
              <a:buNone/>
            </a:pPr>
            <a:endParaRPr lang="en-GB" u="sng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dirty="0"/>
              <a:t>Save the results to a file (anything printed to screen.. </a:t>
            </a:r>
            <a:r>
              <a:rPr lang="en-GB" dirty="0">
                <a:solidFill>
                  <a:srgbClr val="0070C0"/>
                </a:solidFill>
              </a:rPr>
              <a:t>&gt;</a:t>
            </a:r>
            <a:r>
              <a:rPr lang="en-GB" dirty="0"/>
              <a:t> ):</a:t>
            </a:r>
          </a:p>
          <a:p>
            <a:pPr marL="0" indent="0">
              <a:buNone/>
            </a:pPr>
            <a:endParaRPr lang="en-GB" sz="2000" dirty="0">
              <a:solidFill>
                <a:srgbClr val="0070C0"/>
              </a:solidFill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en-GB" sz="2000" dirty="0" err="1">
                <a:solidFill>
                  <a:srgbClr val="0070C0"/>
                </a:solidFill>
              </a:rPr>
              <a:t>perl</a:t>
            </a:r>
            <a:r>
              <a:rPr lang="en-GB" sz="2000" dirty="0">
                <a:solidFill>
                  <a:srgbClr val="0070C0"/>
                </a:solidFill>
              </a:rPr>
              <a:t> $HOME/</a:t>
            </a:r>
            <a:r>
              <a:rPr lang="en-GB" sz="2000" dirty="0">
                <a:solidFill>
                  <a:srgbClr val="FF0000"/>
                </a:solidFill>
              </a:rPr>
              <a:t>Msc_Digital_Health</a:t>
            </a:r>
            <a:r>
              <a:rPr lang="en-GB" sz="2000" dirty="0">
                <a:solidFill>
                  <a:srgbClr val="0070C0"/>
                </a:solidFill>
              </a:rPr>
              <a:t>/shell_scripts/scaffold_stats.pl -f $HOME/</a:t>
            </a:r>
            <a:r>
              <a:rPr lang="en-GB" sz="2000" dirty="0" err="1">
                <a:solidFill>
                  <a:srgbClr val="FF0000"/>
                </a:solidFill>
              </a:rPr>
              <a:t>Msc_Digital_Health</a:t>
            </a:r>
            <a:r>
              <a:rPr lang="en-GB" sz="2000" dirty="0">
                <a:solidFill>
                  <a:srgbClr val="0070C0"/>
                </a:solidFill>
              </a:rPr>
              <a:t>/*/</a:t>
            </a:r>
            <a:r>
              <a:rPr lang="en-GB" sz="2000" dirty="0" err="1">
                <a:solidFill>
                  <a:srgbClr val="0070C0"/>
                </a:solidFill>
              </a:rPr>
              <a:t>contigs.fa</a:t>
            </a:r>
            <a:r>
              <a:rPr lang="en-GB" sz="2000" dirty="0">
                <a:solidFill>
                  <a:srgbClr val="0070C0"/>
                </a:solidFill>
              </a:rPr>
              <a:t>  $HOME/</a:t>
            </a:r>
            <a:r>
              <a:rPr lang="en-GB" sz="2000" dirty="0" err="1">
                <a:solidFill>
                  <a:srgbClr val="FF0000"/>
                </a:solidFill>
              </a:rPr>
              <a:t>Msc_Digital_Health</a:t>
            </a:r>
            <a:r>
              <a:rPr lang="en-GB" sz="2000" dirty="0">
                <a:solidFill>
                  <a:srgbClr val="0070C0"/>
                </a:solidFill>
              </a:rPr>
              <a:t>/*/</a:t>
            </a:r>
            <a:r>
              <a:rPr lang="en-GB" sz="2000" dirty="0" err="1">
                <a:solidFill>
                  <a:srgbClr val="0070C0"/>
                </a:solidFill>
              </a:rPr>
              <a:t>scaffolds.fasta</a:t>
            </a:r>
            <a:r>
              <a:rPr lang="en-GB" sz="2000" dirty="0">
                <a:solidFill>
                  <a:srgbClr val="0070C0"/>
                </a:solidFill>
              </a:rPr>
              <a:t> &gt; OUTPUT.txt</a:t>
            </a:r>
          </a:p>
          <a:p>
            <a:pPr marL="0" indent="0">
              <a:buNone/>
            </a:pPr>
            <a:endParaRPr lang="en-GB" u="sng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GB" u="sng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dirty="0"/>
              <a:t>The </a:t>
            </a:r>
            <a:r>
              <a:rPr lang="en-GB" b="1" dirty="0"/>
              <a:t>N50</a:t>
            </a:r>
            <a:r>
              <a:rPr lang="en-GB" dirty="0"/>
              <a:t> is defined as the sum of the lengths of all contigs of size </a:t>
            </a:r>
            <a:r>
              <a:rPr lang="en-GB" b="1" dirty="0"/>
              <a:t>N50</a:t>
            </a:r>
            <a:r>
              <a:rPr lang="en-GB" dirty="0"/>
              <a:t> or longer contain at least 50 percent of the total genome sequence.</a:t>
            </a:r>
          </a:p>
          <a:p>
            <a:pPr marL="0" indent="0">
              <a:buNone/>
            </a:pPr>
            <a:endParaRPr lang="en-GB" u="sng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sz="1700" dirty="0"/>
              <a:t>Scaffold stats script: </a:t>
            </a:r>
            <a:r>
              <a:rPr lang="en-GB" sz="1700" u="sng" dirty="0"/>
              <a:t>https://github.com/blaxterlab/scripts/tree/master/tools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BE4F20-11CC-4269-95B7-96C7F661E1EB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3A61C8-F3BC-4EB6-B7CB-58232F37BFFC}"/>
              </a:ext>
            </a:extLst>
          </p:cNvPr>
          <p:cNvSpPr/>
          <p:nvPr/>
        </p:nvSpPr>
        <p:spPr>
          <a:xfrm>
            <a:off x="497150" y="3719744"/>
            <a:ext cx="10466772" cy="10298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55655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9269E-BF25-4289-A434-F94125EC3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1907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6) assembly: output format (fasta, fa)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2B713-FAB9-4FA6-9634-CBA2C3D0A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600" y="1325562"/>
            <a:ext cx="11690219" cy="53927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The main file you will work with is called </a:t>
            </a:r>
            <a:r>
              <a:rPr lang="en-GB" dirty="0" err="1"/>
              <a:t>assembly</a:t>
            </a:r>
            <a:r>
              <a:rPr lang="en-GB" b="1" u="sng" dirty="0" err="1"/>
              <a:t>.fa</a:t>
            </a:r>
            <a:r>
              <a:rPr lang="en-GB" b="1" u="sng" dirty="0"/>
              <a:t> </a:t>
            </a:r>
            <a:r>
              <a:rPr lang="en-GB" dirty="0"/>
              <a:t>or some programs will output a </a:t>
            </a:r>
            <a:r>
              <a:rPr lang="en-GB" dirty="0" err="1"/>
              <a:t>XYZ</a:t>
            </a:r>
            <a:r>
              <a:rPr lang="en-GB" b="1" u="sng" dirty="0" err="1"/>
              <a:t>.fasta</a:t>
            </a:r>
            <a:r>
              <a:rPr lang="en-GB" b="1" u="sng" dirty="0"/>
              <a:t> </a:t>
            </a:r>
            <a:r>
              <a:rPr lang="en-GB" dirty="0"/>
              <a:t>. This is like so:</a:t>
            </a:r>
          </a:p>
          <a:p>
            <a:pPr marL="0" indent="0">
              <a:buNone/>
            </a:pPr>
            <a:endParaRPr lang="en-GB" sz="1700" dirty="0"/>
          </a:p>
          <a:p>
            <a:pPr marL="0" indent="0">
              <a:buNone/>
            </a:pPr>
            <a:r>
              <a:rPr lang="en-GB" sz="1700" dirty="0"/>
              <a:t>&gt;NAME_OF_CONTIG_1</a:t>
            </a:r>
          </a:p>
          <a:p>
            <a:pPr marL="0" indent="0">
              <a:buNone/>
            </a:pPr>
            <a:r>
              <a:rPr lang="en-GB" sz="1700" dirty="0"/>
              <a:t>ATTAGGGGGGGCGGA … etc </a:t>
            </a:r>
            <a:r>
              <a:rPr lang="en-GB" sz="1700" dirty="0" err="1"/>
              <a:t>seq</a:t>
            </a:r>
            <a:endParaRPr lang="en-GB" sz="1700" dirty="0"/>
          </a:p>
          <a:p>
            <a:pPr marL="0" indent="0">
              <a:buNone/>
            </a:pPr>
            <a:r>
              <a:rPr lang="en-GB" sz="1700" dirty="0"/>
              <a:t>&gt;NAME_OF_CONTIG_2</a:t>
            </a:r>
          </a:p>
          <a:p>
            <a:pPr marL="0" indent="0">
              <a:buNone/>
            </a:pPr>
            <a:r>
              <a:rPr lang="en-GB" sz="1700" dirty="0"/>
              <a:t>ATTACCCCCCCCCCCGGA … etc </a:t>
            </a:r>
            <a:r>
              <a:rPr lang="en-GB" sz="1700" dirty="0" err="1"/>
              <a:t>seq</a:t>
            </a:r>
            <a:endParaRPr lang="en-GB" sz="1700" dirty="0"/>
          </a:p>
          <a:p>
            <a:pPr marL="0" indent="0">
              <a:buNone/>
            </a:pPr>
            <a:r>
              <a:rPr lang="en-GB" sz="1700" dirty="0"/>
              <a:t>&gt;NAME_OF_CONTIG_3</a:t>
            </a:r>
          </a:p>
          <a:p>
            <a:pPr marL="0" indent="0">
              <a:buNone/>
            </a:pPr>
            <a:r>
              <a:rPr lang="en-GB" sz="1700" dirty="0"/>
              <a:t>ATTTTTTTTTTTTTGA … etc </a:t>
            </a:r>
            <a:r>
              <a:rPr lang="en-GB" sz="1700" dirty="0" err="1"/>
              <a:t>seq</a:t>
            </a:r>
            <a:endParaRPr lang="en-GB" sz="1700" dirty="0"/>
          </a:p>
          <a:p>
            <a:pPr marL="0" indent="0">
              <a:buNone/>
            </a:pPr>
            <a:endParaRPr lang="en-GB" sz="1700" dirty="0"/>
          </a:p>
          <a:p>
            <a:pPr marL="0" indent="0">
              <a:buNone/>
            </a:pPr>
            <a:r>
              <a:rPr lang="en-GB" sz="1700" dirty="0"/>
              <a:t>Each &gt; is a new contig (assembled fragment). There can be many </a:t>
            </a:r>
            <a:r>
              <a:rPr lang="en-GB" sz="1700" dirty="0" err="1"/>
              <a:t>many</a:t>
            </a:r>
            <a:r>
              <a:rPr lang="en-GB" sz="1700" dirty="0"/>
              <a:t> thousands of these. </a:t>
            </a:r>
          </a:p>
          <a:p>
            <a:pPr marL="0" indent="0">
              <a:buNone/>
            </a:pPr>
            <a:endParaRPr lang="en-GB" sz="1700" dirty="0"/>
          </a:p>
          <a:p>
            <a:r>
              <a:rPr lang="en-GB" sz="1700" dirty="0"/>
              <a:t>A contig is an assembled part of the genome containing zero NNNs (N is an unknown base, which cannot be resolved). </a:t>
            </a:r>
          </a:p>
          <a:p>
            <a:r>
              <a:rPr lang="en-GB" sz="1700" dirty="0"/>
              <a:t>Scaffolds are collections of 2 or more contigs separated by NNNs, but the </a:t>
            </a:r>
            <a:r>
              <a:rPr lang="en-GB" sz="1700" dirty="0" err="1"/>
              <a:t>congis</a:t>
            </a:r>
            <a:r>
              <a:rPr lang="en-GB" sz="1700" dirty="0"/>
              <a:t> can only be put together when there is evidence.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BE4F20-11CC-4269-95B7-96C7F661E1EB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2567473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02461-1881-43C2-B364-66B918668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Pause the assembly training for something cool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DF6A3-8066-4E75-85FB-09F47BE9F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Conda</a:t>
            </a:r>
          </a:p>
          <a:p>
            <a:r>
              <a:rPr lang="en-GB" dirty="0"/>
              <a:t>Open the </a:t>
            </a:r>
            <a:r>
              <a:rPr lang="en-GB" dirty="0" err="1"/>
              <a:t>conda</a:t>
            </a:r>
            <a:r>
              <a:rPr lang="en-GB" dirty="0"/>
              <a:t> PowerPoint (</a:t>
            </a:r>
            <a:r>
              <a:rPr lang="en-GB" dirty="0">
                <a:solidFill>
                  <a:srgbClr val="FF0000"/>
                </a:solidFill>
              </a:rPr>
              <a:t>7_Conda.pptx</a:t>
            </a:r>
            <a:r>
              <a:rPr lang="en-GB" dirty="0"/>
              <a:t>) ( </a:t>
            </a:r>
            <a:r>
              <a:rPr lang="en-GB" b="1" dirty="0">
                <a:highlight>
                  <a:srgbClr val="FFFF00"/>
                </a:highlight>
              </a:rPr>
              <a:t>we wont do this, but feel free to read at a later point!!)</a:t>
            </a:r>
          </a:p>
        </p:txBody>
      </p:sp>
    </p:spTree>
    <p:extLst>
      <p:ext uri="{BB962C8B-B14F-4D97-AF65-F5344CB8AC3E}">
        <p14:creationId xmlns:p14="http://schemas.microsoft.com/office/powerpoint/2010/main" val="10070123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3B3AF-2DAB-4789-AAC2-055BF22D4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422" y="165619"/>
            <a:ext cx="12003578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6) assembly: Predict the genes from our assembly.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C95C6-B6B0-4522-A3AD-F62B0463C0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43" y="1424409"/>
            <a:ext cx="1166261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There is no point in having a genome assembly without predicting the genes!!</a:t>
            </a: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dirty="0"/>
              <a:t>To do this we are going to use </a:t>
            </a:r>
            <a:r>
              <a:rPr lang="en-GB" dirty="0" err="1"/>
              <a:t>prokka</a:t>
            </a:r>
            <a:r>
              <a:rPr lang="en-GB" dirty="0"/>
              <a:t>.</a:t>
            </a: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dirty="0">
                <a:solidFill>
                  <a:srgbClr val="0070C0"/>
                </a:solidFill>
                <a:hlinkClick r:id="rId2"/>
              </a:rPr>
              <a:t>https://angus.readthedocs.io/en/2017/prokka_genome_annotation.html</a:t>
            </a: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it-IT" dirty="0">
              <a:solidFill>
                <a:srgbClr val="0070C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306B38-5A8D-4473-A896-C39C2C9E9844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EF952C-4C11-4536-A8D0-4D3F6F5A06CE}"/>
              </a:ext>
            </a:extLst>
          </p:cNvPr>
          <p:cNvSpPr/>
          <p:nvPr/>
        </p:nvSpPr>
        <p:spPr>
          <a:xfrm>
            <a:off x="111967" y="5495730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E5FBF8F-8EA4-42F4-B5C2-02D5885563A2}"/>
              </a:ext>
            </a:extLst>
          </p:cNvPr>
          <p:cNvCxnSpPr>
            <a:stCxn id="5" idx="3"/>
          </p:cNvCxnSpPr>
          <p:nvPr/>
        </p:nvCxnSpPr>
        <p:spPr>
          <a:xfrm flipV="1">
            <a:off x="1101012" y="5794310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B1BEF47-F4B7-48BE-BB2F-65B3E2258040}"/>
              </a:ext>
            </a:extLst>
          </p:cNvPr>
          <p:cNvSpPr txBox="1"/>
          <p:nvPr/>
        </p:nvSpPr>
        <p:spPr>
          <a:xfrm>
            <a:off x="130629" y="5507215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B003409-5412-46E0-BB19-C02E79C74EA8}"/>
              </a:ext>
            </a:extLst>
          </p:cNvPr>
          <p:cNvSpPr/>
          <p:nvPr/>
        </p:nvSpPr>
        <p:spPr>
          <a:xfrm>
            <a:off x="1813250" y="5480176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0F90946-0ED5-49B9-847A-37ABD22E2D9A}"/>
              </a:ext>
            </a:extLst>
          </p:cNvPr>
          <p:cNvCxnSpPr>
            <a:stCxn id="8" idx="3"/>
          </p:cNvCxnSpPr>
          <p:nvPr/>
        </p:nvCxnSpPr>
        <p:spPr>
          <a:xfrm flipV="1">
            <a:off x="2802295" y="5778756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4457FBB-87DB-440E-AABE-929972E21F27}"/>
              </a:ext>
            </a:extLst>
          </p:cNvPr>
          <p:cNvSpPr txBox="1"/>
          <p:nvPr/>
        </p:nvSpPr>
        <p:spPr>
          <a:xfrm>
            <a:off x="1831912" y="5491661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trim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380F61-31A7-4EC8-B256-961342BFBB84}"/>
              </a:ext>
            </a:extLst>
          </p:cNvPr>
          <p:cNvSpPr/>
          <p:nvPr/>
        </p:nvSpPr>
        <p:spPr>
          <a:xfrm>
            <a:off x="3558073" y="5470844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ABB8E3B-20A9-417A-B595-3A4A532ED13C}"/>
              </a:ext>
            </a:extLst>
          </p:cNvPr>
          <p:cNvCxnSpPr>
            <a:stCxn id="11" idx="3"/>
          </p:cNvCxnSpPr>
          <p:nvPr/>
        </p:nvCxnSpPr>
        <p:spPr>
          <a:xfrm flipV="1">
            <a:off x="454711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6512BE6-0E48-4AEE-82CE-C5DF4DB42099}"/>
              </a:ext>
            </a:extLst>
          </p:cNvPr>
          <p:cNvSpPr txBox="1"/>
          <p:nvPr/>
        </p:nvSpPr>
        <p:spPr>
          <a:xfrm>
            <a:off x="3576735" y="5482329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17446BA-2BB3-4ED1-B0BE-E956553F7117}"/>
              </a:ext>
            </a:extLst>
          </p:cNvPr>
          <p:cNvSpPr/>
          <p:nvPr/>
        </p:nvSpPr>
        <p:spPr>
          <a:xfrm>
            <a:off x="5274908" y="5452183"/>
            <a:ext cx="1331165" cy="13361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9EE999B-47FC-45FA-918B-3EBC1718F83D}"/>
              </a:ext>
            </a:extLst>
          </p:cNvPr>
          <p:cNvSpPr txBox="1"/>
          <p:nvPr/>
        </p:nvSpPr>
        <p:spPr>
          <a:xfrm>
            <a:off x="5274907" y="5491661"/>
            <a:ext cx="14244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Assemble </a:t>
            </a:r>
            <a:r>
              <a:rPr lang="en-GB" sz="1600" dirty="0"/>
              <a:t>(different </a:t>
            </a:r>
            <a:r>
              <a:rPr lang="en-GB" sz="1600" dirty="0" err="1"/>
              <a:t>kmers</a:t>
            </a:r>
            <a:r>
              <a:rPr lang="en-GB" sz="1600" dirty="0"/>
              <a:t>, different tools)</a:t>
            </a:r>
            <a:endParaRPr lang="en-GB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D99B482-FBB7-4546-ABE8-D06019A61D38}"/>
              </a:ext>
            </a:extLst>
          </p:cNvPr>
          <p:cNvCxnSpPr/>
          <p:nvPr/>
        </p:nvCxnSpPr>
        <p:spPr>
          <a:xfrm flipV="1">
            <a:off x="662784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FBB3767F-6976-4250-810B-36152B404336}"/>
              </a:ext>
            </a:extLst>
          </p:cNvPr>
          <p:cNvSpPr/>
          <p:nvPr/>
        </p:nvSpPr>
        <p:spPr>
          <a:xfrm>
            <a:off x="7327644" y="5459659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35365D5-48C4-4405-AA67-BE25B71FF45F}"/>
              </a:ext>
            </a:extLst>
          </p:cNvPr>
          <p:cNvCxnSpPr>
            <a:stCxn id="17" idx="3"/>
          </p:cNvCxnSpPr>
          <p:nvPr/>
        </p:nvCxnSpPr>
        <p:spPr>
          <a:xfrm flipV="1">
            <a:off x="8316689" y="5758239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DB64C45-2906-43DF-871A-94BB47D372E7}"/>
              </a:ext>
            </a:extLst>
          </p:cNvPr>
          <p:cNvSpPr txBox="1"/>
          <p:nvPr/>
        </p:nvSpPr>
        <p:spPr>
          <a:xfrm>
            <a:off x="7346306" y="5471144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highlight>
                  <a:srgbClr val="FFFF00"/>
                </a:highlight>
              </a:rPr>
              <a:t>Predict genes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93150DA-E814-47DD-AAE6-AF0C9A0DD23F}"/>
              </a:ext>
            </a:extLst>
          </p:cNvPr>
          <p:cNvSpPr/>
          <p:nvPr/>
        </p:nvSpPr>
        <p:spPr>
          <a:xfrm>
            <a:off x="9035147" y="5452183"/>
            <a:ext cx="989045" cy="13275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4B830B4-1078-4902-B4C7-A3F53CE77EA4}"/>
              </a:ext>
            </a:extLst>
          </p:cNvPr>
          <p:cNvSpPr txBox="1"/>
          <p:nvPr/>
        </p:nvSpPr>
        <p:spPr>
          <a:xfrm>
            <a:off x="9186770" y="5515807"/>
            <a:ext cx="9252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Draw a genome diagram with the genes marked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C6B23079-61EA-40FE-9E63-F0934ECA9354}"/>
              </a:ext>
            </a:extLst>
          </p:cNvPr>
          <p:cNvCxnSpPr>
            <a:cxnSpLocks/>
          </p:cNvCxnSpPr>
          <p:nvPr/>
        </p:nvCxnSpPr>
        <p:spPr>
          <a:xfrm flipV="1">
            <a:off x="5987143" y="4516016"/>
            <a:ext cx="2802294" cy="879820"/>
          </a:xfrm>
          <a:prstGeom prst="bentConnector3">
            <a:avLst>
              <a:gd name="adj1" fmla="val -9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81F61248-4693-4A20-B190-0D5586A676B5}"/>
              </a:ext>
            </a:extLst>
          </p:cNvPr>
          <p:cNvSpPr/>
          <p:nvPr/>
        </p:nvSpPr>
        <p:spPr>
          <a:xfrm>
            <a:off x="8789435" y="4231775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DE2FA0B-6677-4EC5-B8AA-6B491F331B5F}"/>
              </a:ext>
            </a:extLst>
          </p:cNvPr>
          <p:cNvSpPr txBox="1"/>
          <p:nvPr/>
        </p:nvSpPr>
        <p:spPr>
          <a:xfrm>
            <a:off x="8808097" y="4243260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BLAST: identify</a:t>
            </a:r>
          </a:p>
        </p:txBody>
      </p:sp>
    </p:spTree>
    <p:extLst>
      <p:ext uri="{BB962C8B-B14F-4D97-AF65-F5344CB8AC3E}">
        <p14:creationId xmlns:p14="http://schemas.microsoft.com/office/powerpoint/2010/main" val="3849461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3B3AF-2DAB-4789-AAC2-055BF22D4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422" y="165619"/>
            <a:ext cx="12003578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6) assembly: Predict the genes from our assembly.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C95C6-B6B0-4522-A3AD-F62B0463C0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43" y="1424409"/>
            <a:ext cx="1166261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Lets install Prokka to predict the bacterial genes:</a:t>
            </a:r>
          </a:p>
          <a:p>
            <a:pPr marL="0" indent="0">
              <a:buNone/>
            </a:pPr>
            <a:r>
              <a:rPr lang="it-IT" dirty="0"/>
              <a:t>Create an env with prokka installed</a:t>
            </a:r>
          </a:p>
          <a:p>
            <a:pPr marL="0" indent="0">
              <a:buNone/>
            </a:pPr>
            <a:r>
              <a:rPr lang="it-IT" dirty="0">
                <a:solidFill>
                  <a:srgbClr val="0070C0"/>
                </a:solidFill>
              </a:rPr>
              <a:t>        conda create -n prokkaENV prokka</a:t>
            </a:r>
          </a:p>
          <a:p>
            <a:pPr marL="0" indent="0">
              <a:buNone/>
            </a:pPr>
            <a:r>
              <a:rPr lang="it-IT" dirty="0">
                <a:solidFill>
                  <a:srgbClr val="0070C0"/>
                </a:solidFill>
              </a:rPr>
              <a:t>        conda activate prokkaENV      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</a:t>
            </a:r>
            <a:r>
              <a:rPr lang="en-GB" dirty="0" err="1">
                <a:solidFill>
                  <a:srgbClr val="0070C0"/>
                </a:solidFill>
              </a:rPr>
              <a:t>qsub</a:t>
            </a:r>
            <a:r>
              <a:rPr lang="en-GB" dirty="0">
                <a:solidFill>
                  <a:srgbClr val="0070C0"/>
                </a:solidFill>
              </a:rPr>
              <a:t> predict_genes.sh</a:t>
            </a:r>
            <a:endParaRPr lang="it-IT" dirty="0">
              <a:solidFill>
                <a:srgbClr val="0070C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306B38-5A8D-4473-A896-C39C2C9E9844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EF952C-4C11-4536-A8D0-4D3F6F5A06CE}"/>
              </a:ext>
            </a:extLst>
          </p:cNvPr>
          <p:cNvSpPr/>
          <p:nvPr/>
        </p:nvSpPr>
        <p:spPr>
          <a:xfrm>
            <a:off x="111967" y="5495730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E5FBF8F-8EA4-42F4-B5C2-02D5885563A2}"/>
              </a:ext>
            </a:extLst>
          </p:cNvPr>
          <p:cNvCxnSpPr>
            <a:stCxn id="5" idx="3"/>
          </p:cNvCxnSpPr>
          <p:nvPr/>
        </p:nvCxnSpPr>
        <p:spPr>
          <a:xfrm flipV="1">
            <a:off x="1101012" y="5794310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B1BEF47-F4B7-48BE-BB2F-65B3E2258040}"/>
              </a:ext>
            </a:extLst>
          </p:cNvPr>
          <p:cNvSpPr txBox="1"/>
          <p:nvPr/>
        </p:nvSpPr>
        <p:spPr>
          <a:xfrm>
            <a:off x="130629" y="5507215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B003409-5412-46E0-BB19-C02E79C74EA8}"/>
              </a:ext>
            </a:extLst>
          </p:cNvPr>
          <p:cNvSpPr/>
          <p:nvPr/>
        </p:nvSpPr>
        <p:spPr>
          <a:xfrm>
            <a:off x="1813250" y="5480176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0F90946-0ED5-49B9-847A-37ABD22E2D9A}"/>
              </a:ext>
            </a:extLst>
          </p:cNvPr>
          <p:cNvCxnSpPr>
            <a:stCxn id="8" idx="3"/>
          </p:cNvCxnSpPr>
          <p:nvPr/>
        </p:nvCxnSpPr>
        <p:spPr>
          <a:xfrm flipV="1">
            <a:off x="2802295" y="5778756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4457FBB-87DB-440E-AABE-929972E21F27}"/>
              </a:ext>
            </a:extLst>
          </p:cNvPr>
          <p:cNvSpPr txBox="1"/>
          <p:nvPr/>
        </p:nvSpPr>
        <p:spPr>
          <a:xfrm>
            <a:off x="1831912" y="5491661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trim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380F61-31A7-4EC8-B256-961342BFBB84}"/>
              </a:ext>
            </a:extLst>
          </p:cNvPr>
          <p:cNvSpPr/>
          <p:nvPr/>
        </p:nvSpPr>
        <p:spPr>
          <a:xfrm>
            <a:off x="3558073" y="5470844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ABB8E3B-20A9-417A-B595-3A4A532ED13C}"/>
              </a:ext>
            </a:extLst>
          </p:cNvPr>
          <p:cNvCxnSpPr>
            <a:stCxn id="11" idx="3"/>
          </p:cNvCxnSpPr>
          <p:nvPr/>
        </p:nvCxnSpPr>
        <p:spPr>
          <a:xfrm flipV="1">
            <a:off x="454711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6512BE6-0E48-4AEE-82CE-C5DF4DB42099}"/>
              </a:ext>
            </a:extLst>
          </p:cNvPr>
          <p:cNvSpPr txBox="1"/>
          <p:nvPr/>
        </p:nvSpPr>
        <p:spPr>
          <a:xfrm>
            <a:off x="3576735" y="5482329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17446BA-2BB3-4ED1-B0BE-E956553F7117}"/>
              </a:ext>
            </a:extLst>
          </p:cNvPr>
          <p:cNvSpPr/>
          <p:nvPr/>
        </p:nvSpPr>
        <p:spPr>
          <a:xfrm>
            <a:off x="5274908" y="5452183"/>
            <a:ext cx="1331165" cy="13361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9EE999B-47FC-45FA-918B-3EBC1718F83D}"/>
              </a:ext>
            </a:extLst>
          </p:cNvPr>
          <p:cNvSpPr txBox="1"/>
          <p:nvPr/>
        </p:nvSpPr>
        <p:spPr>
          <a:xfrm>
            <a:off x="5274907" y="5491661"/>
            <a:ext cx="14244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Assemble </a:t>
            </a:r>
            <a:r>
              <a:rPr lang="en-GB" sz="1600" dirty="0"/>
              <a:t>(different </a:t>
            </a:r>
            <a:r>
              <a:rPr lang="en-GB" sz="1600" dirty="0" err="1"/>
              <a:t>kmers</a:t>
            </a:r>
            <a:r>
              <a:rPr lang="en-GB" sz="1600" dirty="0"/>
              <a:t>, different tools)</a:t>
            </a:r>
            <a:endParaRPr lang="en-GB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D99B482-FBB7-4546-ABE8-D06019A61D38}"/>
              </a:ext>
            </a:extLst>
          </p:cNvPr>
          <p:cNvCxnSpPr/>
          <p:nvPr/>
        </p:nvCxnSpPr>
        <p:spPr>
          <a:xfrm flipV="1">
            <a:off x="662784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FBB3767F-6976-4250-810B-36152B404336}"/>
              </a:ext>
            </a:extLst>
          </p:cNvPr>
          <p:cNvSpPr/>
          <p:nvPr/>
        </p:nvSpPr>
        <p:spPr>
          <a:xfrm>
            <a:off x="7327644" y="5459659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35365D5-48C4-4405-AA67-BE25B71FF45F}"/>
              </a:ext>
            </a:extLst>
          </p:cNvPr>
          <p:cNvCxnSpPr>
            <a:stCxn id="17" idx="3"/>
          </p:cNvCxnSpPr>
          <p:nvPr/>
        </p:nvCxnSpPr>
        <p:spPr>
          <a:xfrm flipV="1">
            <a:off x="8316689" y="5758239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DB64C45-2906-43DF-871A-94BB47D372E7}"/>
              </a:ext>
            </a:extLst>
          </p:cNvPr>
          <p:cNvSpPr txBox="1"/>
          <p:nvPr/>
        </p:nvSpPr>
        <p:spPr>
          <a:xfrm>
            <a:off x="7346306" y="5471144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highlight>
                  <a:srgbClr val="FFFF00"/>
                </a:highlight>
              </a:rPr>
              <a:t>Predict genes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93150DA-E814-47DD-AAE6-AF0C9A0DD23F}"/>
              </a:ext>
            </a:extLst>
          </p:cNvPr>
          <p:cNvSpPr/>
          <p:nvPr/>
        </p:nvSpPr>
        <p:spPr>
          <a:xfrm>
            <a:off x="9035147" y="5452183"/>
            <a:ext cx="989045" cy="13275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4B830B4-1078-4902-B4C7-A3F53CE77EA4}"/>
              </a:ext>
            </a:extLst>
          </p:cNvPr>
          <p:cNvSpPr txBox="1"/>
          <p:nvPr/>
        </p:nvSpPr>
        <p:spPr>
          <a:xfrm>
            <a:off x="9186770" y="5515807"/>
            <a:ext cx="9252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Draw a genome diagram with the genes marked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C6B23079-61EA-40FE-9E63-F0934ECA9354}"/>
              </a:ext>
            </a:extLst>
          </p:cNvPr>
          <p:cNvCxnSpPr>
            <a:cxnSpLocks/>
          </p:cNvCxnSpPr>
          <p:nvPr/>
        </p:nvCxnSpPr>
        <p:spPr>
          <a:xfrm flipV="1">
            <a:off x="5987143" y="4516016"/>
            <a:ext cx="2802294" cy="879820"/>
          </a:xfrm>
          <a:prstGeom prst="bentConnector3">
            <a:avLst>
              <a:gd name="adj1" fmla="val -9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81F61248-4693-4A20-B190-0D5586A676B5}"/>
              </a:ext>
            </a:extLst>
          </p:cNvPr>
          <p:cNvSpPr/>
          <p:nvPr/>
        </p:nvSpPr>
        <p:spPr>
          <a:xfrm>
            <a:off x="8789435" y="4231775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DE2FA0B-6677-4EC5-B8AA-6B491F331B5F}"/>
              </a:ext>
            </a:extLst>
          </p:cNvPr>
          <p:cNvSpPr txBox="1"/>
          <p:nvPr/>
        </p:nvSpPr>
        <p:spPr>
          <a:xfrm>
            <a:off x="8808097" y="4243260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BLAST: identify</a:t>
            </a:r>
          </a:p>
        </p:txBody>
      </p:sp>
    </p:spTree>
    <p:extLst>
      <p:ext uri="{BB962C8B-B14F-4D97-AF65-F5344CB8AC3E}">
        <p14:creationId xmlns:p14="http://schemas.microsoft.com/office/powerpoint/2010/main" val="9290826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FC0BE-F14F-41BB-AA79-8A2D40C17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" y="157306"/>
            <a:ext cx="10515600" cy="1325563"/>
          </a:xfrm>
        </p:spPr>
        <p:txBody>
          <a:bodyPr/>
          <a:lstStyle/>
          <a:p>
            <a:r>
              <a:rPr lang="en-GB" dirty="0" err="1">
                <a:solidFill>
                  <a:srgbClr val="7030A0"/>
                </a:solidFill>
              </a:rPr>
              <a:t>Prokka</a:t>
            </a:r>
            <a:r>
              <a:rPr lang="en-GB" dirty="0">
                <a:solidFill>
                  <a:srgbClr val="7030A0"/>
                </a:solidFill>
              </a:rPr>
              <a:t> output: Many files.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10BB6-15F2-45E5-80F4-B73AC9439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869" y="1351799"/>
            <a:ext cx="10515600" cy="4351338"/>
          </a:xfrm>
        </p:spPr>
        <p:txBody>
          <a:bodyPr/>
          <a:lstStyle/>
          <a:p>
            <a:r>
              <a:rPr lang="en-GB" dirty="0"/>
              <a:t>PROKKA_11122018.err  PROKKA_11122018.ffn  PROKKA_11122018.fsa  </a:t>
            </a:r>
            <a:r>
              <a:rPr lang="en-GB" dirty="0">
                <a:highlight>
                  <a:srgbClr val="FFFF00"/>
                </a:highlight>
              </a:rPr>
              <a:t>PROKKA_11122018.gff  </a:t>
            </a:r>
            <a:r>
              <a:rPr lang="en-GB" dirty="0"/>
              <a:t>PROKKA_11122018.sqn  PROKKA_11122018.tsv</a:t>
            </a:r>
          </a:p>
          <a:p>
            <a:r>
              <a:rPr lang="en-GB" dirty="0">
                <a:highlight>
                  <a:srgbClr val="FFFF00"/>
                </a:highlight>
              </a:rPr>
              <a:t>PROKKA_11122018.faa  PROKKA_11122018.fna  </a:t>
            </a:r>
            <a:r>
              <a:rPr lang="en-GB" dirty="0"/>
              <a:t>PROKKA_11122018.gbk  PROKKA_11122018.log  PROKKA_11122018.tbl  PROKKA_11122018.txt</a:t>
            </a:r>
          </a:p>
          <a:p>
            <a:r>
              <a:rPr lang="en-GB" dirty="0"/>
              <a:t>…….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12444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FC0BE-F14F-41BB-AA79-8A2D40C17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" y="157306"/>
            <a:ext cx="10515600" cy="1325563"/>
          </a:xfrm>
        </p:spPr>
        <p:txBody>
          <a:bodyPr/>
          <a:lstStyle/>
          <a:p>
            <a:r>
              <a:rPr lang="en-GB" dirty="0" err="1">
                <a:solidFill>
                  <a:srgbClr val="7030A0"/>
                </a:solidFill>
              </a:rPr>
              <a:t>Prokka</a:t>
            </a:r>
            <a:r>
              <a:rPr lang="en-GB" dirty="0">
                <a:solidFill>
                  <a:srgbClr val="7030A0"/>
                </a:solidFill>
              </a:rPr>
              <a:t> output: Draw it!! (Genome diagram)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10BB6-15F2-45E5-80F4-B73AC9439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868" y="1351799"/>
            <a:ext cx="11244811" cy="4351338"/>
          </a:xfrm>
        </p:spPr>
        <p:txBody>
          <a:bodyPr/>
          <a:lstStyle/>
          <a:p>
            <a:r>
              <a:rPr lang="en-GB" dirty="0"/>
              <a:t>Why draw the genes on the genome? – well, you can get a visual representation of where you genes of interest are. The direction of coding. Any clusters. </a:t>
            </a:r>
          </a:p>
          <a:p>
            <a:r>
              <a:rPr lang="en-GB" dirty="0"/>
              <a:t>Plus it is fun!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88182B-2F97-4082-967F-707721CF0F7D}"/>
              </a:ext>
            </a:extLst>
          </p:cNvPr>
          <p:cNvSpPr/>
          <p:nvPr/>
        </p:nvSpPr>
        <p:spPr>
          <a:xfrm>
            <a:off x="111967" y="5495730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EA1C3EB-D2FF-4142-9A49-E4BDEEED2385}"/>
              </a:ext>
            </a:extLst>
          </p:cNvPr>
          <p:cNvCxnSpPr>
            <a:stCxn id="4" idx="3"/>
          </p:cNvCxnSpPr>
          <p:nvPr/>
        </p:nvCxnSpPr>
        <p:spPr>
          <a:xfrm flipV="1">
            <a:off x="1101012" y="5794310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55D73A5-1C43-4E68-832E-5EE6769B3056}"/>
              </a:ext>
            </a:extLst>
          </p:cNvPr>
          <p:cNvSpPr txBox="1"/>
          <p:nvPr/>
        </p:nvSpPr>
        <p:spPr>
          <a:xfrm>
            <a:off x="130629" y="5507215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E0FAFA-CB67-4477-A02D-D1D02F86B859}"/>
              </a:ext>
            </a:extLst>
          </p:cNvPr>
          <p:cNvSpPr/>
          <p:nvPr/>
        </p:nvSpPr>
        <p:spPr>
          <a:xfrm>
            <a:off x="1813250" y="5480176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C15DBE7-4A93-4A2C-9141-CFD865B82D6F}"/>
              </a:ext>
            </a:extLst>
          </p:cNvPr>
          <p:cNvCxnSpPr>
            <a:stCxn id="7" idx="3"/>
          </p:cNvCxnSpPr>
          <p:nvPr/>
        </p:nvCxnSpPr>
        <p:spPr>
          <a:xfrm flipV="1">
            <a:off x="2802295" y="5778756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37381C0-645D-4DDB-A354-E86C91D6B52D}"/>
              </a:ext>
            </a:extLst>
          </p:cNvPr>
          <p:cNvSpPr txBox="1"/>
          <p:nvPr/>
        </p:nvSpPr>
        <p:spPr>
          <a:xfrm>
            <a:off x="1831912" y="5491661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trim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DA8BEFD-D62A-4F77-93AE-95D7B2AC9CC2}"/>
              </a:ext>
            </a:extLst>
          </p:cNvPr>
          <p:cNvSpPr/>
          <p:nvPr/>
        </p:nvSpPr>
        <p:spPr>
          <a:xfrm>
            <a:off x="3558073" y="5470844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A75C6D0-BA09-42DB-8EA2-678D0707DB79}"/>
              </a:ext>
            </a:extLst>
          </p:cNvPr>
          <p:cNvCxnSpPr>
            <a:stCxn id="10" idx="3"/>
          </p:cNvCxnSpPr>
          <p:nvPr/>
        </p:nvCxnSpPr>
        <p:spPr>
          <a:xfrm flipV="1">
            <a:off x="454711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C3737DF-C8AD-4133-9839-ADE5301F82F7}"/>
              </a:ext>
            </a:extLst>
          </p:cNvPr>
          <p:cNvSpPr txBox="1"/>
          <p:nvPr/>
        </p:nvSpPr>
        <p:spPr>
          <a:xfrm>
            <a:off x="3576735" y="5482329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B02B2CD-1CCA-43A1-860D-F06D587E388D}"/>
              </a:ext>
            </a:extLst>
          </p:cNvPr>
          <p:cNvSpPr/>
          <p:nvPr/>
        </p:nvSpPr>
        <p:spPr>
          <a:xfrm>
            <a:off x="5274908" y="5452183"/>
            <a:ext cx="1331165" cy="13361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157697-4D97-4F16-B782-940AF67B6DA6}"/>
              </a:ext>
            </a:extLst>
          </p:cNvPr>
          <p:cNvSpPr txBox="1"/>
          <p:nvPr/>
        </p:nvSpPr>
        <p:spPr>
          <a:xfrm>
            <a:off x="5274907" y="5491661"/>
            <a:ext cx="14244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Assemble </a:t>
            </a:r>
            <a:r>
              <a:rPr lang="en-GB" sz="1600" dirty="0"/>
              <a:t>(different </a:t>
            </a:r>
            <a:r>
              <a:rPr lang="en-GB" sz="1600" dirty="0" err="1"/>
              <a:t>kmers</a:t>
            </a:r>
            <a:r>
              <a:rPr lang="en-GB" sz="1600" dirty="0"/>
              <a:t>, different tools)</a:t>
            </a:r>
            <a:endParaRPr lang="en-GB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B586E52-7622-4BCD-8C33-455298AA4F75}"/>
              </a:ext>
            </a:extLst>
          </p:cNvPr>
          <p:cNvCxnSpPr/>
          <p:nvPr/>
        </p:nvCxnSpPr>
        <p:spPr>
          <a:xfrm flipV="1">
            <a:off x="662784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E0B6AE16-FF72-4EC9-A957-446678463FC2}"/>
              </a:ext>
            </a:extLst>
          </p:cNvPr>
          <p:cNvSpPr/>
          <p:nvPr/>
        </p:nvSpPr>
        <p:spPr>
          <a:xfrm>
            <a:off x="7327644" y="5459659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80DB847-215B-4806-928B-B28BD1CC1C6E}"/>
              </a:ext>
            </a:extLst>
          </p:cNvPr>
          <p:cNvCxnSpPr>
            <a:stCxn id="16" idx="3"/>
          </p:cNvCxnSpPr>
          <p:nvPr/>
        </p:nvCxnSpPr>
        <p:spPr>
          <a:xfrm flipV="1">
            <a:off x="8316689" y="5758239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12FF879-956F-409F-9789-AE5A082D3CCB}"/>
              </a:ext>
            </a:extLst>
          </p:cNvPr>
          <p:cNvSpPr txBox="1"/>
          <p:nvPr/>
        </p:nvSpPr>
        <p:spPr>
          <a:xfrm>
            <a:off x="7346306" y="5471144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Predict genes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4B8958F-5816-4D72-B425-1CD3024403E8}"/>
              </a:ext>
            </a:extLst>
          </p:cNvPr>
          <p:cNvSpPr/>
          <p:nvPr/>
        </p:nvSpPr>
        <p:spPr>
          <a:xfrm>
            <a:off x="9035147" y="5452183"/>
            <a:ext cx="989045" cy="13275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853FF1-B34C-4183-97A9-104E0EC06092}"/>
              </a:ext>
            </a:extLst>
          </p:cNvPr>
          <p:cNvSpPr txBox="1"/>
          <p:nvPr/>
        </p:nvSpPr>
        <p:spPr>
          <a:xfrm>
            <a:off x="9186770" y="5515807"/>
            <a:ext cx="9252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highlight>
                  <a:srgbClr val="FFFF00"/>
                </a:highlight>
              </a:rPr>
              <a:t>Draw a genome diagram with the genes marked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498E2CF8-90E7-45F7-A5C9-BDBC929388D7}"/>
              </a:ext>
            </a:extLst>
          </p:cNvPr>
          <p:cNvCxnSpPr>
            <a:cxnSpLocks/>
          </p:cNvCxnSpPr>
          <p:nvPr/>
        </p:nvCxnSpPr>
        <p:spPr>
          <a:xfrm flipV="1">
            <a:off x="5987143" y="4516016"/>
            <a:ext cx="2802294" cy="879820"/>
          </a:xfrm>
          <a:prstGeom prst="bentConnector3">
            <a:avLst>
              <a:gd name="adj1" fmla="val -9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19AF05C9-FE67-4B47-AFF8-59B8E7CB9330}"/>
              </a:ext>
            </a:extLst>
          </p:cNvPr>
          <p:cNvSpPr/>
          <p:nvPr/>
        </p:nvSpPr>
        <p:spPr>
          <a:xfrm>
            <a:off x="8789435" y="4231775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B6B3588-23E9-4721-A99F-002A8A1925A8}"/>
              </a:ext>
            </a:extLst>
          </p:cNvPr>
          <p:cNvSpPr txBox="1"/>
          <p:nvPr/>
        </p:nvSpPr>
        <p:spPr>
          <a:xfrm>
            <a:off x="8808097" y="4243260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BLAST: identify</a:t>
            </a:r>
          </a:p>
        </p:txBody>
      </p:sp>
    </p:spTree>
    <p:extLst>
      <p:ext uri="{BB962C8B-B14F-4D97-AF65-F5344CB8AC3E}">
        <p14:creationId xmlns:p14="http://schemas.microsoft.com/office/powerpoint/2010/main" val="9197336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FC0BE-F14F-41BB-AA79-8A2D40C17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" y="157306"/>
            <a:ext cx="10515600" cy="1325563"/>
          </a:xfrm>
        </p:spPr>
        <p:txBody>
          <a:bodyPr/>
          <a:lstStyle/>
          <a:p>
            <a:r>
              <a:rPr lang="en-GB" dirty="0" err="1">
                <a:solidFill>
                  <a:srgbClr val="7030A0"/>
                </a:solidFill>
              </a:rPr>
              <a:t>Prokka</a:t>
            </a:r>
            <a:r>
              <a:rPr lang="en-GB" dirty="0">
                <a:solidFill>
                  <a:srgbClr val="7030A0"/>
                </a:solidFill>
              </a:rPr>
              <a:t> output: Draw it!! (</a:t>
            </a:r>
            <a:r>
              <a:rPr lang="en-GB" dirty="0">
                <a:solidFill>
                  <a:srgbClr val="7030A0"/>
                </a:solidFill>
                <a:highlight>
                  <a:srgbClr val="FFFF00"/>
                </a:highlight>
              </a:rPr>
              <a:t>if we have time</a:t>
            </a:r>
            <a:r>
              <a:rPr lang="en-GB" dirty="0">
                <a:solidFill>
                  <a:srgbClr val="7030A0"/>
                </a:solidFill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10BB6-15F2-45E5-80F4-B73AC9439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868" y="1351799"/>
            <a:ext cx="11244811" cy="4351338"/>
          </a:xfrm>
        </p:spPr>
        <p:txBody>
          <a:bodyPr/>
          <a:lstStyle/>
          <a:p>
            <a:r>
              <a:rPr lang="en-GB" dirty="0"/>
              <a:t>cd $HOME/</a:t>
            </a:r>
            <a:r>
              <a:rPr lang="en-GB" dirty="0" err="1"/>
              <a:t>genome_assembly_workshop</a:t>
            </a:r>
            <a:r>
              <a:rPr lang="en-GB" dirty="0"/>
              <a:t>/</a:t>
            </a:r>
            <a:r>
              <a:rPr lang="en-GB" dirty="0" err="1"/>
              <a:t>unicycler_prerun</a:t>
            </a:r>
            <a:endParaRPr lang="en-GB" dirty="0"/>
          </a:p>
          <a:p>
            <a:pPr marL="0" indent="0">
              <a:buNone/>
            </a:pPr>
            <a:r>
              <a:rPr lang="en-GB" sz="2400" dirty="0">
                <a:solidFill>
                  <a:srgbClr val="FF0000"/>
                </a:solidFill>
              </a:rPr>
              <a:t> 	</a:t>
            </a:r>
            <a:r>
              <a:rPr lang="en-GB" sz="2400" dirty="0" err="1">
                <a:solidFill>
                  <a:srgbClr val="FF0000"/>
                </a:solidFill>
              </a:rPr>
              <a:t>conda</a:t>
            </a:r>
            <a:r>
              <a:rPr lang="en-GB" sz="2400" dirty="0">
                <a:solidFill>
                  <a:srgbClr val="FF0000"/>
                </a:solidFill>
              </a:rPr>
              <a:t> activate python36</a:t>
            </a:r>
          </a:p>
          <a:p>
            <a:pPr marL="0" indent="0">
              <a:buNone/>
            </a:pPr>
            <a:r>
              <a:rPr lang="en-GB" sz="2400" dirty="0">
                <a:solidFill>
                  <a:srgbClr val="FF0000"/>
                </a:solidFill>
              </a:rPr>
              <a:t> 	 /shelf/apps/pjt6/</a:t>
            </a:r>
            <a:r>
              <a:rPr lang="en-GB" sz="2400" dirty="0" err="1">
                <a:solidFill>
                  <a:srgbClr val="FF0000"/>
                </a:solidFill>
              </a:rPr>
              <a:t>conda</a:t>
            </a:r>
            <a:r>
              <a:rPr lang="en-GB" sz="2400" dirty="0">
                <a:solidFill>
                  <a:srgbClr val="FF0000"/>
                </a:solidFill>
              </a:rPr>
              <a:t>/</a:t>
            </a:r>
            <a:r>
              <a:rPr lang="en-GB" sz="2400" dirty="0" err="1">
                <a:solidFill>
                  <a:srgbClr val="FF0000"/>
                </a:solidFill>
              </a:rPr>
              <a:t>envs</a:t>
            </a:r>
            <a:r>
              <a:rPr lang="en-GB" sz="2400" dirty="0">
                <a:solidFill>
                  <a:srgbClr val="FF0000"/>
                </a:solidFill>
              </a:rPr>
              <a:t>/python36/bin/python Genome_diagram.py</a:t>
            </a:r>
          </a:p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	</a:t>
            </a:r>
            <a:r>
              <a:rPr lang="en-GB" dirty="0" err="1">
                <a:solidFill>
                  <a:srgbClr val="FF0000"/>
                </a:solidFill>
              </a:rPr>
              <a:t>conda</a:t>
            </a:r>
            <a:r>
              <a:rPr lang="en-GB" dirty="0">
                <a:solidFill>
                  <a:srgbClr val="FF0000"/>
                </a:solidFill>
              </a:rPr>
              <a:t> deactivate</a:t>
            </a:r>
          </a:p>
          <a:p>
            <a:pPr marL="0" indent="0">
              <a:buNone/>
            </a:pPr>
            <a:endParaRPr lang="en-GB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GB" dirty="0"/>
              <a:t>Download and look at the pdf files. Lovely right </a:t>
            </a:r>
            <a:r>
              <a:rPr lang="en-GB" dirty="0">
                <a:sym typeface="Wingdings" panose="05000000000000000000" pitchFamily="2" charset="2"/>
              </a:rPr>
              <a:t> 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88182B-2F97-4082-967F-707721CF0F7D}"/>
              </a:ext>
            </a:extLst>
          </p:cNvPr>
          <p:cNvSpPr/>
          <p:nvPr/>
        </p:nvSpPr>
        <p:spPr>
          <a:xfrm>
            <a:off x="111967" y="5495730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EA1C3EB-D2FF-4142-9A49-E4BDEEED2385}"/>
              </a:ext>
            </a:extLst>
          </p:cNvPr>
          <p:cNvCxnSpPr>
            <a:stCxn id="4" idx="3"/>
          </p:cNvCxnSpPr>
          <p:nvPr/>
        </p:nvCxnSpPr>
        <p:spPr>
          <a:xfrm flipV="1">
            <a:off x="1101012" y="5794310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55D73A5-1C43-4E68-832E-5EE6769B3056}"/>
              </a:ext>
            </a:extLst>
          </p:cNvPr>
          <p:cNvSpPr txBox="1"/>
          <p:nvPr/>
        </p:nvSpPr>
        <p:spPr>
          <a:xfrm>
            <a:off x="130629" y="5507215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E0FAFA-CB67-4477-A02D-D1D02F86B859}"/>
              </a:ext>
            </a:extLst>
          </p:cNvPr>
          <p:cNvSpPr/>
          <p:nvPr/>
        </p:nvSpPr>
        <p:spPr>
          <a:xfrm>
            <a:off x="1813250" y="5480176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C15DBE7-4A93-4A2C-9141-CFD865B82D6F}"/>
              </a:ext>
            </a:extLst>
          </p:cNvPr>
          <p:cNvCxnSpPr>
            <a:stCxn id="7" idx="3"/>
          </p:cNvCxnSpPr>
          <p:nvPr/>
        </p:nvCxnSpPr>
        <p:spPr>
          <a:xfrm flipV="1">
            <a:off x="2802295" y="5778756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37381C0-645D-4DDB-A354-E86C91D6B52D}"/>
              </a:ext>
            </a:extLst>
          </p:cNvPr>
          <p:cNvSpPr txBox="1"/>
          <p:nvPr/>
        </p:nvSpPr>
        <p:spPr>
          <a:xfrm>
            <a:off x="1831912" y="5491661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trim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DA8BEFD-D62A-4F77-93AE-95D7B2AC9CC2}"/>
              </a:ext>
            </a:extLst>
          </p:cNvPr>
          <p:cNvSpPr/>
          <p:nvPr/>
        </p:nvSpPr>
        <p:spPr>
          <a:xfrm>
            <a:off x="3558073" y="5470844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A75C6D0-BA09-42DB-8EA2-678D0707DB79}"/>
              </a:ext>
            </a:extLst>
          </p:cNvPr>
          <p:cNvCxnSpPr>
            <a:stCxn id="10" idx="3"/>
          </p:cNvCxnSpPr>
          <p:nvPr/>
        </p:nvCxnSpPr>
        <p:spPr>
          <a:xfrm flipV="1">
            <a:off x="454711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C3737DF-C8AD-4133-9839-ADE5301F82F7}"/>
              </a:ext>
            </a:extLst>
          </p:cNvPr>
          <p:cNvSpPr txBox="1"/>
          <p:nvPr/>
        </p:nvSpPr>
        <p:spPr>
          <a:xfrm>
            <a:off x="3576735" y="5482329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B02B2CD-1CCA-43A1-860D-F06D587E388D}"/>
              </a:ext>
            </a:extLst>
          </p:cNvPr>
          <p:cNvSpPr/>
          <p:nvPr/>
        </p:nvSpPr>
        <p:spPr>
          <a:xfrm>
            <a:off x="5274908" y="5452183"/>
            <a:ext cx="1331165" cy="13361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157697-4D97-4F16-B782-940AF67B6DA6}"/>
              </a:ext>
            </a:extLst>
          </p:cNvPr>
          <p:cNvSpPr txBox="1"/>
          <p:nvPr/>
        </p:nvSpPr>
        <p:spPr>
          <a:xfrm>
            <a:off x="5274907" y="5491661"/>
            <a:ext cx="14244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Assemble </a:t>
            </a:r>
            <a:r>
              <a:rPr lang="en-GB" sz="1600" dirty="0"/>
              <a:t>(different </a:t>
            </a:r>
            <a:r>
              <a:rPr lang="en-GB" sz="1600" dirty="0" err="1"/>
              <a:t>kmers</a:t>
            </a:r>
            <a:r>
              <a:rPr lang="en-GB" sz="1600" dirty="0"/>
              <a:t>, different tools)</a:t>
            </a:r>
            <a:endParaRPr lang="en-GB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B586E52-7622-4BCD-8C33-455298AA4F75}"/>
              </a:ext>
            </a:extLst>
          </p:cNvPr>
          <p:cNvCxnSpPr/>
          <p:nvPr/>
        </p:nvCxnSpPr>
        <p:spPr>
          <a:xfrm flipV="1">
            <a:off x="662784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E0B6AE16-FF72-4EC9-A957-446678463FC2}"/>
              </a:ext>
            </a:extLst>
          </p:cNvPr>
          <p:cNvSpPr/>
          <p:nvPr/>
        </p:nvSpPr>
        <p:spPr>
          <a:xfrm>
            <a:off x="7327644" y="5459659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80DB847-215B-4806-928B-B28BD1CC1C6E}"/>
              </a:ext>
            </a:extLst>
          </p:cNvPr>
          <p:cNvCxnSpPr>
            <a:stCxn id="16" idx="3"/>
          </p:cNvCxnSpPr>
          <p:nvPr/>
        </p:nvCxnSpPr>
        <p:spPr>
          <a:xfrm flipV="1">
            <a:off x="8316689" y="5758239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12FF879-956F-409F-9789-AE5A082D3CCB}"/>
              </a:ext>
            </a:extLst>
          </p:cNvPr>
          <p:cNvSpPr txBox="1"/>
          <p:nvPr/>
        </p:nvSpPr>
        <p:spPr>
          <a:xfrm>
            <a:off x="7346306" y="5471144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Predict genes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4B8958F-5816-4D72-B425-1CD3024403E8}"/>
              </a:ext>
            </a:extLst>
          </p:cNvPr>
          <p:cNvSpPr/>
          <p:nvPr/>
        </p:nvSpPr>
        <p:spPr>
          <a:xfrm>
            <a:off x="9035147" y="5452183"/>
            <a:ext cx="989045" cy="13275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853FF1-B34C-4183-97A9-104E0EC06092}"/>
              </a:ext>
            </a:extLst>
          </p:cNvPr>
          <p:cNvSpPr txBox="1"/>
          <p:nvPr/>
        </p:nvSpPr>
        <p:spPr>
          <a:xfrm>
            <a:off x="9186770" y="5515807"/>
            <a:ext cx="9252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highlight>
                  <a:srgbClr val="FFFF00"/>
                </a:highlight>
              </a:rPr>
              <a:t>Draw a genome diagram with the genes marked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498E2CF8-90E7-45F7-A5C9-BDBC929388D7}"/>
              </a:ext>
            </a:extLst>
          </p:cNvPr>
          <p:cNvCxnSpPr>
            <a:cxnSpLocks/>
          </p:cNvCxnSpPr>
          <p:nvPr/>
        </p:nvCxnSpPr>
        <p:spPr>
          <a:xfrm flipV="1">
            <a:off x="5987143" y="4516016"/>
            <a:ext cx="2802294" cy="879820"/>
          </a:xfrm>
          <a:prstGeom prst="bentConnector3">
            <a:avLst>
              <a:gd name="adj1" fmla="val -9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19AF05C9-FE67-4B47-AFF8-59B8E7CB9330}"/>
              </a:ext>
            </a:extLst>
          </p:cNvPr>
          <p:cNvSpPr/>
          <p:nvPr/>
        </p:nvSpPr>
        <p:spPr>
          <a:xfrm>
            <a:off x="8789435" y="4231775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B6B3588-23E9-4721-A99F-002A8A1925A8}"/>
              </a:ext>
            </a:extLst>
          </p:cNvPr>
          <p:cNvSpPr txBox="1"/>
          <p:nvPr/>
        </p:nvSpPr>
        <p:spPr>
          <a:xfrm>
            <a:off x="8808097" y="4243260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BLAST: identify</a:t>
            </a:r>
          </a:p>
        </p:txBody>
      </p:sp>
    </p:spTree>
    <p:extLst>
      <p:ext uri="{BB962C8B-B14F-4D97-AF65-F5344CB8AC3E}">
        <p14:creationId xmlns:p14="http://schemas.microsoft.com/office/powerpoint/2010/main" val="4637026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573C798-20CA-4E0E-936C-E623F46F06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5603" y="-228443"/>
            <a:ext cx="7396163" cy="7314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687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8C6AF-E509-4279-9039-EC1F56C4D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1034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6) assembly: Bacterial genome assembly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2E5A0-784D-4BAF-A742-3FA5474D9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4" y="1253331"/>
            <a:ext cx="10287001" cy="4351338"/>
          </a:xfrm>
        </p:spPr>
        <p:txBody>
          <a:bodyPr>
            <a:normAutofit/>
          </a:bodyPr>
          <a:lstStyle/>
          <a:p>
            <a:r>
              <a:rPr lang="en-GB" sz="2400" dirty="0"/>
              <a:t>As an example we will assembly a bacterial data set. </a:t>
            </a:r>
          </a:p>
          <a:p>
            <a:r>
              <a:rPr lang="en-GB" sz="2400" dirty="0"/>
              <a:t>You will tell me what it is after. (</a:t>
            </a:r>
            <a:r>
              <a:rPr lang="en-GB" sz="2400" b="1" dirty="0"/>
              <a:t>this is what your assessment is based on</a:t>
            </a:r>
            <a:r>
              <a:rPr lang="en-GB" sz="2400" dirty="0"/>
              <a:t>) </a:t>
            </a:r>
          </a:p>
          <a:p>
            <a:r>
              <a:rPr lang="en-GB" sz="2400" dirty="0"/>
              <a:t>This is not the best approach, but a fast and resource savvy approach for training purposes.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02446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CD251A3-A5C8-43F9-917B-73B5ED24C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305" y="-231134"/>
            <a:ext cx="9989389" cy="732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718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186D9-2728-4E1B-A6BF-B9A55B0B1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5173" y="15324"/>
            <a:ext cx="11811000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6) assembly: BLAST a </a:t>
            </a:r>
            <a:r>
              <a:rPr lang="en-GB" dirty="0" err="1">
                <a:solidFill>
                  <a:srgbClr val="7030A0"/>
                </a:solidFill>
              </a:rPr>
              <a:t>seq</a:t>
            </a:r>
            <a:r>
              <a:rPr lang="en-GB" dirty="0">
                <a:solidFill>
                  <a:srgbClr val="7030A0"/>
                </a:solidFill>
              </a:rPr>
              <a:t> against GenBank </a:t>
            </a:r>
            <a:r>
              <a:rPr lang="en-GB" dirty="0" err="1">
                <a:solidFill>
                  <a:srgbClr val="7030A0"/>
                </a:solidFill>
              </a:rPr>
              <a:t>nt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E7D57-5675-4CE3-BA47-A46D07926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399" y="1253331"/>
            <a:ext cx="11633427" cy="4351338"/>
          </a:xfrm>
        </p:spPr>
        <p:txBody>
          <a:bodyPr>
            <a:normAutofit/>
          </a:bodyPr>
          <a:lstStyle/>
          <a:p>
            <a:r>
              <a:rPr lang="en-GB" dirty="0"/>
              <a:t>We have an unknown sample. Which we have assembled .. to varying levels of contiguity. </a:t>
            </a:r>
          </a:p>
          <a:p>
            <a:r>
              <a:rPr lang="en-GB" dirty="0">
                <a:solidFill>
                  <a:srgbClr val="002060"/>
                </a:solidFill>
              </a:rPr>
              <a:t>We will take a snippet of this assembly and compare this to a public database of all known nucleotide sequences (GenBank </a:t>
            </a:r>
            <a:r>
              <a:rPr lang="en-GB" dirty="0" err="1">
                <a:solidFill>
                  <a:srgbClr val="002060"/>
                </a:solidFill>
              </a:rPr>
              <a:t>nt</a:t>
            </a:r>
            <a:r>
              <a:rPr lang="en-GB" dirty="0">
                <a:solidFill>
                  <a:srgbClr val="002060"/>
                </a:solidFill>
              </a:rPr>
              <a:t> – just like when you do BLAST over the internet). </a:t>
            </a:r>
          </a:p>
          <a:p>
            <a:r>
              <a:rPr lang="en-GB" dirty="0"/>
              <a:t>(Nucleotide BLAST vs </a:t>
            </a:r>
            <a:r>
              <a:rPr lang="en-GB" dirty="0" err="1"/>
              <a:t>nt</a:t>
            </a:r>
            <a:r>
              <a:rPr lang="en-GB" dirty="0"/>
              <a:t> database (</a:t>
            </a:r>
            <a:r>
              <a:rPr lang="en-GB" dirty="0" err="1"/>
              <a:t>blastn</a:t>
            </a:r>
            <a:r>
              <a:rPr lang="en-GB"/>
              <a:t>))</a:t>
            </a:r>
            <a:endParaRPr lang="en-GB" dirty="0"/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873710-8CC5-4FDE-90CD-8B505186C670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4A19C7-C3F1-4DCE-93C1-C8D26424BD0F}"/>
              </a:ext>
            </a:extLst>
          </p:cNvPr>
          <p:cNvSpPr/>
          <p:nvPr/>
        </p:nvSpPr>
        <p:spPr>
          <a:xfrm>
            <a:off x="111967" y="5495730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1DD735D-6AD0-4D18-B51A-CE1FE72B69C9}"/>
              </a:ext>
            </a:extLst>
          </p:cNvPr>
          <p:cNvCxnSpPr>
            <a:stCxn id="5" idx="3"/>
          </p:cNvCxnSpPr>
          <p:nvPr/>
        </p:nvCxnSpPr>
        <p:spPr>
          <a:xfrm flipV="1">
            <a:off x="1101012" y="5794310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3EB5D00-A396-4347-93E8-17A600757173}"/>
              </a:ext>
            </a:extLst>
          </p:cNvPr>
          <p:cNvSpPr txBox="1"/>
          <p:nvPr/>
        </p:nvSpPr>
        <p:spPr>
          <a:xfrm>
            <a:off x="130629" y="5507215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3459DA-6C7C-42D2-84AE-BB1706ED7C23}"/>
              </a:ext>
            </a:extLst>
          </p:cNvPr>
          <p:cNvSpPr/>
          <p:nvPr/>
        </p:nvSpPr>
        <p:spPr>
          <a:xfrm>
            <a:off x="1813250" y="5480176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EACD28E-E7C3-4542-9282-833984D1B870}"/>
              </a:ext>
            </a:extLst>
          </p:cNvPr>
          <p:cNvCxnSpPr>
            <a:stCxn id="8" idx="3"/>
          </p:cNvCxnSpPr>
          <p:nvPr/>
        </p:nvCxnSpPr>
        <p:spPr>
          <a:xfrm flipV="1">
            <a:off x="2802295" y="5778756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A7EE1AC-D417-482D-B352-524F211654E2}"/>
              </a:ext>
            </a:extLst>
          </p:cNvPr>
          <p:cNvSpPr txBox="1"/>
          <p:nvPr/>
        </p:nvSpPr>
        <p:spPr>
          <a:xfrm>
            <a:off x="1831912" y="5491661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trim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06A71F-29B9-4AC9-8BB1-4B4D0D2714CA}"/>
              </a:ext>
            </a:extLst>
          </p:cNvPr>
          <p:cNvSpPr/>
          <p:nvPr/>
        </p:nvSpPr>
        <p:spPr>
          <a:xfrm>
            <a:off x="3558073" y="5470844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991BF36-C0A7-4CC3-A142-DB31F5D767E2}"/>
              </a:ext>
            </a:extLst>
          </p:cNvPr>
          <p:cNvCxnSpPr>
            <a:stCxn id="11" idx="3"/>
          </p:cNvCxnSpPr>
          <p:nvPr/>
        </p:nvCxnSpPr>
        <p:spPr>
          <a:xfrm flipV="1">
            <a:off x="454711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70E0A57-5D8F-4BE8-BA52-FE29567D450D}"/>
              </a:ext>
            </a:extLst>
          </p:cNvPr>
          <p:cNvSpPr txBox="1"/>
          <p:nvPr/>
        </p:nvSpPr>
        <p:spPr>
          <a:xfrm>
            <a:off x="3576735" y="5482329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BB46FE9-3DAD-4141-97E9-929D9F093A11}"/>
              </a:ext>
            </a:extLst>
          </p:cNvPr>
          <p:cNvSpPr/>
          <p:nvPr/>
        </p:nvSpPr>
        <p:spPr>
          <a:xfrm>
            <a:off x="5274908" y="5452183"/>
            <a:ext cx="1331165" cy="13361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373941-59B7-4E5D-81C0-5203767B8DA4}"/>
              </a:ext>
            </a:extLst>
          </p:cNvPr>
          <p:cNvSpPr txBox="1"/>
          <p:nvPr/>
        </p:nvSpPr>
        <p:spPr>
          <a:xfrm>
            <a:off x="5274907" y="5491661"/>
            <a:ext cx="14244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Assemble </a:t>
            </a:r>
            <a:r>
              <a:rPr lang="en-GB" sz="1600" dirty="0"/>
              <a:t>(different </a:t>
            </a:r>
            <a:r>
              <a:rPr lang="en-GB" sz="1600" dirty="0" err="1"/>
              <a:t>kmers</a:t>
            </a:r>
            <a:r>
              <a:rPr lang="en-GB" sz="1600" dirty="0"/>
              <a:t>, different tools)</a:t>
            </a:r>
            <a:endParaRPr lang="en-GB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4EFE342-8049-4B5F-BFDE-6C58CED9698C}"/>
              </a:ext>
            </a:extLst>
          </p:cNvPr>
          <p:cNvCxnSpPr/>
          <p:nvPr/>
        </p:nvCxnSpPr>
        <p:spPr>
          <a:xfrm flipV="1">
            <a:off x="662784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7BEB972D-0944-4FB4-9583-C8E23B09872D}"/>
              </a:ext>
            </a:extLst>
          </p:cNvPr>
          <p:cNvSpPr/>
          <p:nvPr/>
        </p:nvSpPr>
        <p:spPr>
          <a:xfrm>
            <a:off x="7327644" y="5459659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4612A69-BDDB-4BAC-A9B4-4E8AD07FC5D4}"/>
              </a:ext>
            </a:extLst>
          </p:cNvPr>
          <p:cNvCxnSpPr>
            <a:stCxn id="17" idx="3"/>
          </p:cNvCxnSpPr>
          <p:nvPr/>
        </p:nvCxnSpPr>
        <p:spPr>
          <a:xfrm flipV="1">
            <a:off x="8316689" y="5758239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48F54FA-EC58-4A9C-9E24-70AA35835217}"/>
              </a:ext>
            </a:extLst>
          </p:cNvPr>
          <p:cNvSpPr txBox="1"/>
          <p:nvPr/>
        </p:nvSpPr>
        <p:spPr>
          <a:xfrm>
            <a:off x="7346306" y="5471144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Predict genes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0E275D9-CDC1-4560-994E-05E8E5189314}"/>
              </a:ext>
            </a:extLst>
          </p:cNvPr>
          <p:cNvSpPr/>
          <p:nvPr/>
        </p:nvSpPr>
        <p:spPr>
          <a:xfrm>
            <a:off x="9035147" y="5452183"/>
            <a:ext cx="989045" cy="13275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F004489-D4AF-4B60-A619-5E40BF1B6E86}"/>
              </a:ext>
            </a:extLst>
          </p:cNvPr>
          <p:cNvSpPr txBox="1"/>
          <p:nvPr/>
        </p:nvSpPr>
        <p:spPr>
          <a:xfrm>
            <a:off x="9186770" y="5515807"/>
            <a:ext cx="9252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Draw a genome diagram with the genes marked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4CCB9D5A-A3AC-4B12-8559-EB3767F37941}"/>
              </a:ext>
            </a:extLst>
          </p:cNvPr>
          <p:cNvCxnSpPr>
            <a:cxnSpLocks/>
          </p:cNvCxnSpPr>
          <p:nvPr/>
        </p:nvCxnSpPr>
        <p:spPr>
          <a:xfrm flipV="1">
            <a:off x="5987143" y="4516016"/>
            <a:ext cx="2802294" cy="879820"/>
          </a:xfrm>
          <a:prstGeom prst="bentConnector3">
            <a:avLst>
              <a:gd name="adj1" fmla="val -9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C7B41ED7-BAF2-4EC7-A314-69C835997F38}"/>
              </a:ext>
            </a:extLst>
          </p:cNvPr>
          <p:cNvSpPr/>
          <p:nvPr/>
        </p:nvSpPr>
        <p:spPr>
          <a:xfrm>
            <a:off x="8789435" y="4231775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37BA204-48CA-43B5-99B8-024E19CCFC09}"/>
              </a:ext>
            </a:extLst>
          </p:cNvPr>
          <p:cNvSpPr txBox="1"/>
          <p:nvPr/>
        </p:nvSpPr>
        <p:spPr>
          <a:xfrm>
            <a:off x="8808097" y="4243260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highlight>
                  <a:srgbClr val="FFFF00"/>
                </a:highlight>
              </a:rPr>
              <a:t>BLAST: identify</a:t>
            </a:r>
          </a:p>
        </p:txBody>
      </p:sp>
    </p:spTree>
    <p:extLst>
      <p:ext uri="{BB962C8B-B14F-4D97-AF65-F5344CB8AC3E}">
        <p14:creationId xmlns:p14="http://schemas.microsoft.com/office/powerpoint/2010/main" val="39677067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186D9-2728-4E1B-A6BF-B9A55B0B1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5173" y="15324"/>
            <a:ext cx="11811000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6) assembly: BLAST a </a:t>
            </a:r>
            <a:r>
              <a:rPr lang="en-GB" dirty="0" err="1">
                <a:solidFill>
                  <a:srgbClr val="7030A0"/>
                </a:solidFill>
              </a:rPr>
              <a:t>seq</a:t>
            </a:r>
            <a:r>
              <a:rPr lang="en-GB" dirty="0">
                <a:solidFill>
                  <a:srgbClr val="7030A0"/>
                </a:solidFill>
              </a:rPr>
              <a:t> against GenBank </a:t>
            </a:r>
            <a:r>
              <a:rPr lang="en-GB" dirty="0" err="1">
                <a:solidFill>
                  <a:srgbClr val="7030A0"/>
                </a:solidFill>
              </a:rPr>
              <a:t>nt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E7D57-5675-4CE3-BA47-A46D07926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53331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 err="1"/>
              <a:t>Blastn</a:t>
            </a:r>
            <a:r>
              <a:rPr lang="en-GB" dirty="0"/>
              <a:t>  - nucleotide versus </a:t>
            </a:r>
            <a:r>
              <a:rPr lang="en-GB" dirty="0" err="1"/>
              <a:t>nt</a:t>
            </a:r>
            <a:endParaRPr lang="en-GB" dirty="0"/>
          </a:p>
          <a:p>
            <a:pPr marL="0" indent="0">
              <a:buNone/>
            </a:pPr>
            <a:r>
              <a:rPr lang="en-GB" dirty="0">
                <a:hlinkClick r:id="rId2"/>
              </a:rPr>
              <a:t>https://blast.ncbi.nlm.nih.gov/Blast.cgi</a:t>
            </a:r>
            <a:endParaRPr lang="en-GB" dirty="0"/>
          </a:p>
          <a:p>
            <a:r>
              <a:rPr lang="en-GB" dirty="0"/>
              <a:t>Look at this website for different BLAST tools. And output formats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	</a:t>
            </a:r>
            <a:r>
              <a:rPr lang="en-GB" dirty="0" err="1">
                <a:solidFill>
                  <a:srgbClr val="0070C0"/>
                </a:solidFill>
              </a:rPr>
              <a:t>blastn</a:t>
            </a:r>
            <a:r>
              <a:rPr lang="en-GB" dirty="0">
                <a:solidFill>
                  <a:srgbClr val="0070C0"/>
                </a:solidFill>
              </a:rPr>
              <a:t> -help</a:t>
            </a:r>
            <a:endParaRPr lang="en-GB" dirty="0">
              <a:solidFill>
                <a:srgbClr val="002060"/>
              </a:solidFill>
            </a:endParaRP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873710-8CC5-4FDE-90CD-8B505186C670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4A19C7-C3F1-4DCE-93C1-C8D26424BD0F}"/>
              </a:ext>
            </a:extLst>
          </p:cNvPr>
          <p:cNvSpPr/>
          <p:nvPr/>
        </p:nvSpPr>
        <p:spPr>
          <a:xfrm>
            <a:off x="111967" y="5495730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1DD735D-6AD0-4D18-B51A-CE1FE72B69C9}"/>
              </a:ext>
            </a:extLst>
          </p:cNvPr>
          <p:cNvCxnSpPr>
            <a:stCxn id="5" idx="3"/>
          </p:cNvCxnSpPr>
          <p:nvPr/>
        </p:nvCxnSpPr>
        <p:spPr>
          <a:xfrm flipV="1">
            <a:off x="1101012" y="5794310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3EB5D00-A396-4347-93E8-17A600757173}"/>
              </a:ext>
            </a:extLst>
          </p:cNvPr>
          <p:cNvSpPr txBox="1"/>
          <p:nvPr/>
        </p:nvSpPr>
        <p:spPr>
          <a:xfrm>
            <a:off x="130629" y="5507215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3459DA-6C7C-42D2-84AE-BB1706ED7C23}"/>
              </a:ext>
            </a:extLst>
          </p:cNvPr>
          <p:cNvSpPr/>
          <p:nvPr/>
        </p:nvSpPr>
        <p:spPr>
          <a:xfrm>
            <a:off x="1813250" y="5480176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EACD28E-E7C3-4542-9282-833984D1B870}"/>
              </a:ext>
            </a:extLst>
          </p:cNvPr>
          <p:cNvCxnSpPr>
            <a:stCxn id="8" idx="3"/>
          </p:cNvCxnSpPr>
          <p:nvPr/>
        </p:nvCxnSpPr>
        <p:spPr>
          <a:xfrm flipV="1">
            <a:off x="2802295" y="5778756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A7EE1AC-D417-482D-B352-524F211654E2}"/>
              </a:ext>
            </a:extLst>
          </p:cNvPr>
          <p:cNvSpPr txBox="1"/>
          <p:nvPr/>
        </p:nvSpPr>
        <p:spPr>
          <a:xfrm>
            <a:off x="1831912" y="5491661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trim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06A71F-29B9-4AC9-8BB1-4B4D0D2714CA}"/>
              </a:ext>
            </a:extLst>
          </p:cNvPr>
          <p:cNvSpPr/>
          <p:nvPr/>
        </p:nvSpPr>
        <p:spPr>
          <a:xfrm>
            <a:off x="3558073" y="5470844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991BF36-C0A7-4CC3-A142-DB31F5D767E2}"/>
              </a:ext>
            </a:extLst>
          </p:cNvPr>
          <p:cNvCxnSpPr>
            <a:stCxn id="11" idx="3"/>
          </p:cNvCxnSpPr>
          <p:nvPr/>
        </p:nvCxnSpPr>
        <p:spPr>
          <a:xfrm flipV="1">
            <a:off x="454711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70E0A57-5D8F-4BE8-BA52-FE29567D450D}"/>
              </a:ext>
            </a:extLst>
          </p:cNvPr>
          <p:cNvSpPr txBox="1"/>
          <p:nvPr/>
        </p:nvSpPr>
        <p:spPr>
          <a:xfrm>
            <a:off x="3576735" y="5482329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BB46FE9-3DAD-4141-97E9-929D9F093A11}"/>
              </a:ext>
            </a:extLst>
          </p:cNvPr>
          <p:cNvSpPr/>
          <p:nvPr/>
        </p:nvSpPr>
        <p:spPr>
          <a:xfrm>
            <a:off x="5274908" y="5452183"/>
            <a:ext cx="1331165" cy="13361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373941-59B7-4E5D-81C0-5203767B8DA4}"/>
              </a:ext>
            </a:extLst>
          </p:cNvPr>
          <p:cNvSpPr txBox="1"/>
          <p:nvPr/>
        </p:nvSpPr>
        <p:spPr>
          <a:xfrm>
            <a:off x="5274907" y="5491661"/>
            <a:ext cx="14244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Assemble </a:t>
            </a:r>
            <a:r>
              <a:rPr lang="en-GB" sz="1600" dirty="0"/>
              <a:t>(different </a:t>
            </a:r>
            <a:r>
              <a:rPr lang="en-GB" sz="1600" dirty="0" err="1"/>
              <a:t>kmers</a:t>
            </a:r>
            <a:r>
              <a:rPr lang="en-GB" sz="1600" dirty="0"/>
              <a:t>, different tools)</a:t>
            </a:r>
            <a:endParaRPr lang="en-GB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4EFE342-8049-4B5F-BFDE-6C58CED9698C}"/>
              </a:ext>
            </a:extLst>
          </p:cNvPr>
          <p:cNvCxnSpPr/>
          <p:nvPr/>
        </p:nvCxnSpPr>
        <p:spPr>
          <a:xfrm flipV="1">
            <a:off x="662784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7BEB972D-0944-4FB4-9583-C8E23B09872D}"/>
              </a:ext>
            </a:extLst>
          </p:cNvPr>
          <p:cNvSpPr/>
          <p:nvPr/>
        </p:nvSpPr>
        <p:spPr>
          <a:xfrm>
            <a:off x="7327644" y="5459659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4612A69-BDDB-4BAC-A9B4-4E8AD07FC5D4}"/>
              </a:ext>
            </a:extLst>
          </p:cNvPr>
          <p:cNvCxnSpPr>
            <a:stCxn id="17" idx="3"/>
          </p:cNvCxnSpPr>
          <p:nvPr/>
        </p:nvCxnSpPr>
        <p:spPr>
          <a:xfrm flipV="1">
            <a:off x="8316689" y="5758239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48F54FA-EC58-4A9C-9E24-70AA35835217}"/>
              </a:ext>
            </a:extLst>
          </p:cNvPr>
          <p:cNvSpPr txBox="1"/>
          <p:nvPr/>
        </p:nvSpPr>
        <p:spPr>
          <a:xfrm>
            <a:off x="7346306" y="5471144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Predict genes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0E275D9-CDC1-4560-994E-05E8E5189314}"/>
              </a:ext>
            </a:extLst>
          </p:cNvPr>
          <p:cNvSpPr/>
          <p:nvPr/>
        </p:nvSpPr>
        <p:spPr>
          <a:xfrm>
            <a:off x="9035147" y="5452183"/>
            <a:ext cx="989045" cy="13275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F004489-D4AF-4B60-A619-5E40BF1B6E86}"/>
              </a:ext>
            </a:extLst>
          </p:cNvPr>
          <p:cNvSpPr txBox="1"/>
          <p:nvPr/>
        </p:nvSpPr>
        <p:spPr>
          <a:xfrm>
            <a:off x="9186770" y="5515807"/>
            <a:ext cx="9252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Draw a genome diagram with the genes marked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4CCB9D5A-A3AC-4B12-8559-EB3767F37941}"/>
              </a:ext>
            </a:extLst>
          </p:cNvPr>
          <p:cNvCxnSpPr>
            <a:cxnSpLocks/>
          </p:cNvCxnSpPr>
          <p:nvPr/>
        </p:nvCxnSpPr>
        <p:spPr>
          <a:xfrm flipV="1">
            <a:off x="5987143" y="4516016"/>
            <a:ext cx="2802294" cy="879820"/>
          </a:xfrm>
          <a:prstGeom prst="bentConnector3">
            <a:avLst>
              <a:gd name="adj1" fmla="val -9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C7B41ED7-BAF2-4EC7-A314-69C835997F38}"/>
              </a:ext>
            </a:extLst>
          </p:cNvPr>
          <p:cNvSpPr/>
          <p:nvPr/>
        </p:nvSpPr>
        <p:spPr>
          <a:xfrm>
            <a:off x="8789435" y="4231775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37BA204-48CA-43B5-99B8-024E19CCFC09}"/>
              </a:ext>
            </a:extLst>
          </p:cNvPr>
          <p:cNvSpPr txBox="1"/>
          <p:nvPr/>
        </p:nvSpPr>
        <p:spPr>
          <a:xfrm>
            <a:off x="8808097" y="4243260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highlight>
                  <a:srgbClr val="FFFF00"/>
                </a:highlight>
              </a:rPr>
              <a:t>BLAST: identify</a:t>
            </a:r>
          </a:p>
        </p:txBody>
      </p:sp>
    </p:spTree>
    <p:extLst>
      <p:ext uri="{BB962C8B-B14F-4D97-AF65-F5344CB8AC3E}">
        <p14:creationId xmlns:p14="http://schemas.microsoft.com/office/powerpoint/2010/main" val="31017191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186D9-2728-4E1B-A6BF-B9A55B0B1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5173" y="15324"/>
            <a:ext cx="11811000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6) assembly: BLAST a </a:t>
            </a:r>
            <a:r>
              <a:rPr lang="en-GB" dirty="0" err="1">
                <a:solidFill>
                  <a:srgbClr val="7030A0"/>
                </a:solidFill>
              </a:rPr>
              <a:t>seq</a:t>
            </a:r>
            <a:r>
              <a:rPr lang="en-GB" dirty="0">
                <a:solidFill>
                  <a:srgbClr val="7030A0"/>
                </a:solidFill>
              </a:rPr>
              <a:t> against GenBank </a:t>
            </a:r>
            <a:r>
              <a:rPr lang="en-GB" dirty="0" err="1">
                <a:solidFill>
                  <a:srgbClr val="7030A0"/>
                </a:solidFill>
              </a:rPr>
              <a:t>nt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E7D57-5675-4CE3-BA47-A46D07926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86" y="1246849"/>
            <a:ext cx="10515600" cy="4351338"/>
          </a:xfrm>
        </p:spPr>
        <p:txBody>
          <a:bodyPr/>
          <a:lstStyle/>
          <a:p>
            <a:r>
              <a:rPr lang="en-GB" dirty="0"/>
              <a:t>Blast is not fast.</a:t>
            </a:r>
          </a:p>
          <a:p>
            <a:r>
              <a:rPr lang="en-GB" dirty="0" err="1"/>
              <a:t>Blastn</a:t>
            </a:r>
            <a:r>
              <a:rPr lang="en-GB" dirty="0"/>
              <a:t>  - nucleotide versus </a:t>
            </a:r>
            <a:r>
              <a:rPr lang="en-GB" dirty="0" err="1"/>
              <a:t>nt</a:t>
            </a:r>
            <a:endParaRPr lang="en-GB" dirty="0"/>
          </a:p>
          <a:p>
            <a:r>
              <a:rPr lang="en-GB" sz="1800" dirty="0">
                <a:hlinkClick r:id="rId2"/>
              </a:rPr>
              <a:t>https://blast.ncbi.nlm.nih.gov/Blast.cgi</a:t>
            </a:r>
            <a:endParaRPr lang="en-GB" sz="1800" dirty="0"/>
          </a:p>
          <a:p>
            <a:pPr marL="0" indent="0">
              <a:buNone/>
            </a:pPr>
            <a:r>
              <a:rPr lang="en-GB" dirty="0"/>
              <a:t>       </a:t>
            </a:r>
            <a:r>
              <a:rPr lang="en-GB" dirty="0" err="1">
                <a:solidFill>
                  <a:srgbClr val="0070C0"/>
                </a:solidFill>
              </a:rPr>
              <a:t>nano</a:t>
            </a:r>
            <a:r>
              <a:rPr lang="en-GB" dirty="0">
                <a:solidFill>
                  <a:srgbClr val="0070C0"/>
                </a:solidFill>
              </a:rPr>
              <a:t> ./shell_scripts/blast.sh</a:t>
            </a:r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873710-8CC5-4FDE-90CD-8B505186C670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8E2186-C7EE-4ED1-98DE-FB925DC072F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2677999"/>
            <a:ext cx="6096000" cy="41646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3A36EDA-EFDE-4826-9A5C-563B5EBD103E}"/>
              </a:ext>
            </a:extLst>
          </p:cNvPr>
          <p:cNvSpPr txBox="1"/>
          <p:nvPr/>
        </p:nvSpPr>
        <p:spPr>
          <a:xfrm>
            <a:off x="252298" y="3387622"/>
            <a:ext cx="39828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Blast database location</a:t>
            </a:r>
          </a:p>
          <a:p>
            <a:r>
              <a:rPr lang="en-GB" sz="2400" dirty="0" err="1"/>
              <a:t>GeneBank</a:t>
            </a:r>
            <a:r>
              <a:rPr lang="en-GB" sz="2400" dirty="0"/>
              <a:t>: </a:t>
            </a:r>
            <a:r>
              <a:rPr lang="en-GB" sz="2400" dirty="0" err="1"/>
              <a:t>nr</a:t>
            </a:r>
            <a:r>
              <a:rPr lang="en-GB" sz="2400" dirty="0"/>
              <a:t>, </a:t>
            </a:r>
            <a:r>
              <a:rPr lang="en-GB" sz="2400" dirty="0" err="1"/>
              <a:t>nt</a:t>
            </a:r>
            <a:r>
              <a:rPr lang="en-GB" sz="2400" dirty="0"/>
              <a:t>, </a:t>
            </a:r>
            <a:r>
              <a:rPr lang="en-GB" sz="2400" dirty="0" err="1"/>
              <a:t>swissprot</a:t>
            </a:r>
            <a:r>
              <a:rPr lang="en-GB" sz="2400" dirty="0"/>
              <a:t>, human and these as Diamond databases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AB0A647-C22B-426F-85EE-1D73191E28E5}"/>
              </a:ext>
            </a:extLst>
          </p:cNvPr>
          <p:cNvCxnSpPr>
            <a:cxnSpLocks/>
          </p:cNvCxnSpPr>
          <p:nvPr/>
        </p:nvCxnSpPr>
        <p:spPr>
          <a:xfrm>
            <a:off x="3388376" y="3719652"/>
            <a:ext cx="2627413" cy="1301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73088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186D9-2728-4E1B-A6BF-B9A55B0B1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5173" y="15324"/>
            <a:ext cx="11811000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6) assembly: BLAST a </a:t>
            </a:r>
            <a:r>
              <a:rPr lang="en-GB" dirty="0" err="1">
                <a:solidFill>
                  <a:srgbClr val="7030A0"/>
                </a:solidFill>
              </a:rPr>
              <a:t>seq</a:t>
            </a:r>
            <a:r>
              <a:rPr lang="en-GB" dirty="0">
                <a:solidFill>
                  <a:srgbClr val="7030A0"/>
                </a:solidFill>
              </a:rPr>
              <a:t> against GenBank </a:t>
            </a:r>
            <a:r>
              <a:rPr lang="en-GB" dirty="0" err="1">
                <a:solidFill>
                  <a:srgbClr val="7030A0"/>
                </a:solidFill>
              </a:rPr>
              <a:t>nt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E7D57-5675-4CE3-BA47-A46D07926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86" y="1246849"/>
            <a:ext cx="10515600" cy="4351338"/>
          </a:xfrm>
        </p:spPr>
        <p:txBody>
          <a:bodyPr/>
          <a:lstStyle/>
          <a:p>
            <a:r>
              <a:rPr lang="en-GB" dirty="0"/>
              <a:t>Blast is not fast.</a:t>
            </a:r>
          </a:p>
          <a:p>
            <a:r>
              <a:rPr lang="en-GB" dirty="0" err="1"/>
              <a:t>Blastn</a:t>
            </a:r>
            <a:r>
              <a:rPr lang="en-GB" dirty="0"/>
              <a:t>  - nucleotide versus </a:t>
            </a:r>
            <a:r>
              <a:rPr lang="en-GB" dirty="0" err="1"/>
              <a:t>nt</a:t>
            </a:r>
            <a:endParaRPr lang="en-GB" dirty="0"/>
          </a:p>
          <a:p>
            <a:r>
              <a:rPr lang="en-GB" dirty="0">
                <a:hlinkClick r:id="rId2"/>
              </a:rPr>
              <a:t>https://blast.ncbi.nlm.nih.gov/Blast.cgi</a:t>
            </a:r>
            <a:endParaRPr lang="en-GB" dirty="0"/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873710-8CC5-4FDE-90CD-8B505186C670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8E2186-C7EE-4ED1-98DE-FB925DC072F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2677999"/>
            <a:ext cx="6096000" cy="41646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3A36EDA-EFDE-4826-9A5C-563B5EBD103E}"/>
              </a:ext>
            </a:extLst>
          </p:cNvPr>
          <p:cNvSpPr txBox="1"/>
          <p:nvPr/>
        </p:nvSpPr>
        <p:spPr>
          <a:xfrm>
            <a:off x="1246909" y="4178630"/>
            <a:ext cx="33334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Blast database location</a:t>
            </a:r>
          </a:p>
          <a:p>
            <a:r>
              <a:rPr lang="en-GB" sz="2400" dirty="0"/>
              <a:t>Blast software</a:t>
            </a:r>
          </a:p>
          <a:p>
            <a:r>
              <a:rPr lang="en-GB" sz="2400" dirty="0"/>
              <a:t>Get a snippet from the assembly</a:t>
            </a:r>
          </a:p>
          <a:p>
            <a:r>
              <a:rPr lang="en-GB" sz="2400" dirty="0" err="1"/>
              <a:t>Blastn</a:t>
            </a:r>
            <a:r>
              <a:rPr lang="en-GB" sz="2400" dirty="0"/>
              <a:t> command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AB0A647-C22B-426F-85EE-1D73191E28E5}"/>
              </a:ext>
            </a:extLst>
          </p:cNvPr>
          <p:cNvCxnSpPr/>
          <p:nvPr/>
        </p:nvCxnSpPr>
        <p:spPr>
          <a:xfrm>
            <a:off x="4289367" y="4405745"/>
            <a:ext cx="1806633" cy="590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2A734DC-4875-404B-8FFB-EA0C42615733}"/>
              </a:ext>
            </a:extLst>
          </p:cNvPr>
          <p:cNvCxnSpPr/>
          <p:nvPr/>
        </p:nvCxnSpPr>
        <p:spPr>
          <a:xfrm>
            <a:off x="3283527" y="4760337"/>
            <a:ext cx="2812473" cy="726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6A540D3-47B4-4C40-B781-ED344F363DE7}"/>
              </a:ext>
            </a:extLst>
          </p:cNvPr>
          <p:cNvCxnSpPr/>
          <p:nvPr/>
        </p:nvCxnSpPr>
        <p:spPr>
          <a:xfrm>
            <a:off x="3208713" y="5394960"/>
            <a:ext cx="2887287" cy="462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9440617-9B50-480B-88E0-092B2107A3A1}"/>
              </a:ext>
            </a:extLst>
          </p:cNvPr>
          <p:cNvCxnSpPr/>
          <p:nvPr/>
        </p:nvCxnSpPr>
        <p:spPr>
          <a:xfrm>
            <a:off x="3516284" y="5857400"/>
            <a:ext cx="2468880" cy="443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55158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186D9-2728-4E1B-A6BF-B9A55B0B1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5173" y="15324"/>
            <a:ext cx="11811000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6) assembly: BLAST a </a:t>
            </a:r>
            <a:r>
              <a:rPr lang="en-GB" dirty="0" err="1">
                <a:solidFill>
                  <a:srgbClr val="7030A0"/>
                </a:solidFill>
              </a:rPr>
              <a:t>seq</a:t>
            </a:r>
            <a:r>
              <a:rPr lang="en-GB" dirty="0">
                <a:solidFill>
                  <a:srgbClr val="7030A0"/>
                </a:solidFill>
              </a:rPr>
              <a:t> against GenBank </a:t>
            </a:r>
            <a:r>
              <a:rPr lang="en-GB" dirty="0" err="1">
                <a:solidFill>
                  <a:srgbClr val="7030A0"/>
                </a:solidFill>
              </a:rPr>
              <a:t>nt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E7D57-5675-4CE3-BA47-A46D07926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00" y="1132549"/>
            <a:ext cx="12166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u="sng" dirty="0"/>
              <a:t>Change the output format:</a:t>
            </a:r>
          </a:p>
          <a:p>
            <a:pPr marL="0" indent="0">
              <a:buNone/>
            </a:pPr>
            <a:r>
              <a:rPr lang="en-GB" dirty="0" err="1"/>
              <a:t>blastn</a:t>
            </a:r>
            <a:r>
              <a:rPr lang="en-GB" dirty="0"/>
              <a:t> -query </a:t>
            </a:r>
            <a:r>
              <a:rPr lang="en-GB" dirty="0" err="1"/>
              <a:t>seq.fa</a:t>
            </a:r>
            <a:r>
              <a:rPr lang="en-GB" dirty="0"/>
              <a:t> -</a:t>
            </a:r>
            <a:r>
              <a:rPr lang="en-GB" dirty="0" err="1"/>
              <a:t>db</a:t>
            </a:r>
            <a:r>
              <a:rPr lang="en-GB" dirty="0"/>
              <a:t> </a:t>
            </a:r>
            <a:r>
              <a:rPr lang="en-GB" dirty="0" err="1"/>
              <a:t>nt</a:t>
            </a:r>
            <a:r>
              <a:rPr lang="en-GB" dirty="0"/>
              <a:t> -</a:t>
            </a:r>
            <a:r>
              <a:rPr lang="en-GB" dirty="0" err="1">
                <a:highlight>
                  <a:srgbClr val="FFFF00"/>
                </a:highlight>
              </a:rPr>
              <a:t>outfmt</a:t>
            </a:r>
            <a:r>
              <a:rPr lang="en-GB" dirty="0">
                <a:highlight>
                  <a:srgbClr val="FFFF00"/>
                </a:highlight>
              </a:rPr>
              <a:t> 1 </a:t>
            </a:r>
            <a:r>
              <a:rPr lang="en-GB" dirty="0"/>
              <a:t> -</a:t>
            </a:r>
            <a:r>
              <a:rPr lang="en-GB" dirty="0" err="1"/>
              <a:t>evalue</a:t>
            </a:r>
            <a:r>
              <a:rPr lang="en-GB" dirty="0"/>
              <a:t> 1e-40 -out </a:t>
            </a:r>
            <a:r>
              <a:rPr lang="en-GB" dirty="0" err="1"/>
              <a:t>file.out</a:t>
            </a:r>
            <a:r>
              <a:rPr lang="en-GB" dirty="0"/>
              <a:t> -</a:t>
            </a:r>
            <a:r>
              <a:rPr lang="en-GB" dirty="0" err="1"/>
              <a:t>num_threads</a:t>
            </a:r>
            <a:r>
              <a:rPr lang="en-GB" dirty="0"/>
              <a:t> 4</a:t>
            </a:r>
          </a:p>
          <a:p>
            <a:pPr marL="0" indent="0">
              <a:buNone/>
            </a:pPr>
            <a:r>
              <a:rPr lang="en-GB" dirty="0" err="1"/>
              <a:t>Outfmt</a:t>
            </a:r>
            <a:r>
              <a:rPr lang="en-GB" dirty="0"/>
              <a:t> 6 is the most useful: </a:t>
            </a:r>
            <a:r>
              <a:rPr lang="en-GB" dirty="0">
                <a:hlinkClick r:id="rId2"/>
              </a:rPr>
              <a:t>http://www.metagenomics.wiki/tools/blast/blastn-output-format-6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873710-8CC5-4FDE-90CD-8B505186C670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FAFAA71-EA7D-4C32-A884-EA15B982230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20010" y="2780925"/>
            <a:ext cx="4830190" cy="4061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3887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186D9-2728-4E1B-A6BF-B9A55B0B1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5173" y="15324"/>
            <a:ext cx="11811000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6) assembly: BLAST a </a:t>
            </a:r>
            <a:r>
              <a:rPr lang="en-GB" dirty="0" err="1">
                <a:solidFill>
                  <a:srgbClr val="7030A0"/>
                </a:solidFill>
              </a:rPr>
              <a:t>seq</a:t>
            </a:r>
            <a:r>
              <a:rPr lang="en-GB" dirty="0">
                <a:solidFill>
                  <a:srgbClr val="7030A0"/>
                </a:solidFill>
              </a:rPr>
              <a:t> against GenBank </a:t>
            </a:r>
            <a:r>
              <a:rPr lang="en-GB" dirty="0" err="1">
                <a:solidFill>
                  <a:srgbClr val="7030A0"/>
                </a:solidFill>
              </a:rPr>
              <a:t>nt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E7D57-5675-4CE3-BA47-A46D07926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00" y="1132549"/>
            <a:ext cx="12166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u="sng" dirty="0"/>
              <a:t>Change the output format:</a:t>
            </a:r>
          </a:p>
          <a:p>
            <a:pPr marL="0" indent="0">
              <a:buNone/>
            </a:pPr>
            <a:r>
              <a:rPr lang="en-GB" dirty="0" err="1">
                <a:solidFill>
                  <a:srgbClr val="0070C0"/>
                </a:solidFill>
              </a:rPr>
              <a:t>blastn</a:t>
            </a:r>
            <a:r>
              <a:rPr lang="en-GB" dirty="0">
                <a:solidFill>
                  <a:srgbClr val="0070C0"/>
                </a:solidFill>
              </a:rPr>
              <a:t> -task </a:t>
            </a:r>
            <a:r>
              <a:rPr lang="en-GB" dirty="0" err="1">
                <a:solidFill>
                  <a:srgbClr val="0070C0"/>
                </a:solidFill>
              </a:rPr>
              <a:t>megablast</a:t>
            </a:r>
            <a:r>
              <a:rPr lang="en-GB" dirty="0">
                <a:solidFill>
                  <a:srgbClr val="0070C0"/>
                </a:solidFill>
              </a:rPr>
              <a:t> -query first_10_lines.txt -</a:t>
            </a:r>
            <a:r>
              <a:rPr lang="en-GB" dirty="0" err="1">
                <a:solidFill>
                  <a:srgbClr val="0070C0"/>
                </a:solidFill>
              </a:rPr>
              <a:t>db</a:t>
            </a: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dirty="0" err="1">
                <a:solidFill>
                  <a:srgbClr val="0070C0"/>
                </a:solidFill>
              </a:rPr>
              <a:t>nt</a:t>
            </a:r>
            <a:r>
              <a:rPr lang="en-GB" dirty="0">
                <a:solidFill>
                  <a:srgbClr val="0070C0"/>
                </a:solidFill>
              </a:rPr>
              <a:t> -</a:t>
            </a:r>
            <a:r>
              <a:rPr lang="en-GB" dirty="0" err="1">
                <a:solidFill>
                  <a:srgbClr val="0070C0"/>
                </a:solidFill>
              </a:rPr>
              <a:t>outfmt</a:t>
            </a:r>
            <a:r>
              <a:rPr lang="en-GB" dirty="0">
                <a:solidFill>
                  <a:srgbClr val="0070C0"/>
                </a:solidFill>
              </a:rPr>
              <a:t> '6 </a:t>
            </a:r>
            <a:r>
              <a:rPr lang="en-GB" dirty="0" err="1">
                <a:solidFill>
                  <a:srgbClr val="0070C0"/>
                </a:solidFill>
                <a:highlight>
                  <a:srgbClr val="FFFF00"/>
                </a:highlight>
              </a:rPr>
              <a:t>qseqid</a:t>
            </a:r>
            <a:r>
              <a:rPr lang="en-GB" dirty="0">
                <a:solidFill>
                  <a:srgbClr val="0070C0"/>
                </a:solidFill>
                <a:highlight>
                  <a:srgbClr val="FFFF00"/>
                </a:highlight>
              </a:rPr>
              <a:t> </a:t>
            </a:r>
            <a:r>
              <a:rPr lang="en-GB" dirty="0" err="1">
                <a:solidFill>
                  <a:srgbClr val="0070C0"/>
                </a:solidFill>
                <a:highlight>
                  <a:srgbClr val="FFFF00"/>
                </a:highlight>
              </a:rPr>
              <a:t>staxids</a:t>
            </a:r>
            <a:r>
              <a:rPr lang="en-GB" dirty="0">
                <a:solidFill>
                  <a:srgbClr val="0070C0"/>
                </a:solidFill>
                <a:highlight>
                  <a:srgbClr val="FFFF00"/>
                </a:highlight>
              </a:rPr>
              <a:t> </a:t>
            </a:r>
            <a:r>
              <a:rPr lang="en-GB" dirty="0" err="1">
                <a:solidFill>
                  <a:srgbClr val="0070C0"/>
                </a:solidFill>
                <a:highlight>
                  <a:srgbClr val="FFFF00"/>
                </a:highlight>
              </a:rPr>
              <a:t>bitscore</a:t>
            </a:r>
            <a:r>
              <a:rPr lang="en-GB" dirty="0">
                <a:solidFill>
                  <a:srgbClr val="0070C0"/>
                </a:solidFill>
                <a:highlight>
                  <a:srgbClr val="FFFF00"/>
                </a:highlight>
              </a:rPr>
              <a:t> std </a:t>
            </a:r>
            <a:r>
              <a:rPr lang="en-GB" dirty="0" err="1">
                <a:solidFill>
                  <a:srgbClr val="0070C0"/>
                </a:solidFill>
                <a:highlight>
                  <a:srgbClr val="FFFF00"/>
                </a:highlight>
              </a:rPr>
              <a:t>scomnames</a:t>
            </a:r>
            <a:r>
              <a:rPr lang="en-GB" dirty="0">
                <a:solidFill>
                  <a:srgbClr val="0070C0"/>
                </a:solidFill>
                <a:highlight>
                  <a:srgbClr val="FFFF00"/>
                </a:highlight>
              </a:rPr>
              <a:t> </a:t>
            </a:r>
            <a:r>
              <a:rPr lang="en-GB" dirty="0" err="1">
                <a:solidFill>
                  <a:srgbClr val="0070C0"/>
                </a:solidFill>
                <a:highlight>
                  <a:srgbClr val="FFFF00"/>
                </a:highlight>
              </a:rPr>
              <a:t>sscinames</a:t>
            </a:r>
            <a:r>
              <a:rPr lang="en-GB" dirty="0">
                <a:solidFill>
                  <a:srgbClr val="0070C0"/>
                </a:solidFill>
                <a:highlight>
                  <a:srgbClr val="FFFF00"/>
                </a:highlight>
              </a:rPr>
              <a:t> </a:t>
            </a:r>
            <a:r>
              <a:rPr lang="en-GB" dirty="0" err="1">
                <a:solidFill>
                  <a:srgbClr val="0070C0"/>
                </a:solidFill>
                <a:highlight>
                  <a:srgbClr val="FFFF00"/>
                </a:highlight>
              </a:rPr>
              <a:t>sblastnames</a:t>
            </a:r>
            <a:r>
              <a:rPr lang="en-GB" dirty="0">
                <a:solidFill>
                  <a:srgbClr val="0070C0"/>
                </a:solidFill>
                <a:highlight>
                  <a:srgbClr val="FFFF00"/>
                </a:highlight>
              </a:rPr>
              <a:t> </a:t>
            </a:r>
            <a:r>
              <a:rPr lang="en-GB" dirty="0" err="1">
                <a:solidFill>
                  <a:srgbClr val="0070C0"/>
                </a:solidFill>
                <a:highlight>
                  <a:srgbClr val="FFFF00"/>
                </a:highlight>
              </a:rPr>
              <a:t>sskingdoms</a:t>
            </a:r>
            <a:r>
              <a:rPr lang="en-GB" dirty="0">
                <a:solidFill>
                  <a:srgbClr val="0070C0"/>
                </a:solidFill>
                <a:highlight>
                  <a:srgbClr val="FFFF00"/>
                </a:highlight>
              </a:rPr>
              <a:t> </a:t>
            </a:r>
            <a:r>
              <a:rPr lang="en-GB" dirty="0" err="1">
                <a:solidFill>
                  <a:srgbClr val="0070C0"/>
                </a:solidFill>
                <a:highlight>
                  <a:srgbClr val="FFFF00"/>
                </a:highlight>
              </a:rPr>
              <a:t>stitle</a:t>
            </a:r>
            <a:r>
              <a:rPr lang="en-GB" dirty="0">
                <a:solidFill>
                  <a:srgbClr val="0070C0"/>
                </a:solidFill>
              </a:rPr>
              <a:t>' -</a:t>
            </a:r>
            <a:r>
              <a:rPr lang="en-GB" dirty="0" err="1">
                <a:solidFill>
                  <a:srgbClr val="0070C0"/>
                </a:solidFill>
              </a:rPr>
              <a:t>evalue</a:t>
            </a:r>
            <a:r>
              <a:rPr lang="en-GB" dirty="0">
                <a:solidFill>
                  <a:srgbClr val="0070C0"/>
                </a:solidFill>
              </a:rPr>
              <a:t> 1e-20 -out n.first_10_lines.txt_versus_ntOutfmt6.out -</a:t>
            </a:r>
            <a:r>
              <a:rPr lang="en-GB" dirty="0" err="1">
                <a:solidFill>
                  <a:srgbClr val="0070C0"/>
                </a:solidFill>
              </a:rPr>
              <a:t>num_threads</a:t>
            </a:r>
            <a:r>
              <a:rPr lang="en-GB" dirty="0">
                <a:solidFill>
                  <a:srgbClr val="0070C0"/>
                </a:solidFill>
              </a:rPr>
              <a:t> 4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err="1"/>
              <a:t>Outfmt</a:t>
            </a:r>
            <a:r>
              <a:rPr lang="en-GB" dirty="0"/>
              <a:t> 6 is the</a:t>
            </a:r>
          </a:p>
          <a:p>
            <a:pPr marL="0" indent="0">
              <a:buNone/>
            </a:pPr>
            <a:r>
              <a:rPr lang="en-GB" dirty="0"/>
              <a:t> most useful: </a:t>
            </a:r>
            <a:r>
              <a:rPr lang="en-GB" sz="2400" dirty="0">
                <a:hlinkClick r:id="rId2"/>
              </a:rPr>
              <a:t>http://www.metagenomics.wiki/tools/blast/blastn-output-format-6</a:t>
            </a: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/>
              <a:t>Have a look at the results  …. What did you assemble?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873710-8CC5-4FDE-90CD-8B505186C670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6111734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FDAE2-95A3-47CA-BE33-6C4395A33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BLAST?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3EFC9-5849-4184-833C-BBB3DD10A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most cases you wouldn’t use BLAST for this you would use: The Genome Taxonomy Database (GTDB) (</a:t>
            </a:r>
            <a:r>
              <a:rPr lang="en-US" u="sng" dirty="0">
                <a:hlinkClick r:id="rId2"/>
              </a:rPr>
              <a:t>https://gtdb.ecogenomic.org/</a:t>
            </a:r>
            <a:r>
              <a:rPr lang="en-US" dirty="0"/>
              <a:t>) is an initiative to establish a </a:t>
            </a:r>
            <a:r>
              <a:rPr lang="en-US" dirty="0" err="1"/>
              <a:t>standardised</a:t>
            </a:r>
            <a:r>
              <a:rPr lang="en-US" dirty="0"/>
              <a:t> microbial taxonomy based on genome phylogeny. </a:t>
            </a:r>
            <a:endParaRPr lang="en-GB" dirty="0"/>
          </a:p>
          <a:p>
            <a:r>
              <a:rPr lang="en-US" dirty="0"/>
              <a:t>GTDB-Tk (</a:t>
            </a:r>
            <a:r>
              <a:rPr lang="en-US" u="sng" dirty="0">
                <a:hlinkClick r:id="rId3"/>
              </a:rPr>
              <a:t>https://github.com/Ecogenomics/GtdbTk</a:t>
            </a:r>
            <a:r>
              <a:rPr lang="en-US" dirty="0"/>
              <a:t>) .</a:t>
            </a:r>
          </a:p>
          <a:p>
            <a:r>
              <a:rPr lang="en-US" dirty="0"/>
              <a:t>However, this does work for what we want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14334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186D9-2728-4E1B-A6BF-B9A55B0B1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5173" y="15324"/>
            <a:ext cx="11811000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Further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E7D57-5675-4CE3-BA47-A46D07926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00" y="1132548"/>
            <a:ext cx="12166600" cy="5725451"/>
          </a:xfrm>
        </p:spPr>
        <p:txBody>
          <a:bodyPr>
            <a:normAutofit lnSpcReduction="10000"/>
          </a:bodyPr>
          <a:lstStyle/>
          <a:p>
            <a:r>
              <a:rPr lang="en-GB" sz="1900" dirty="0"/>
              <a:t>Assembly introduction: </a:t>
            </a:r>
            <a:r>
              <a:rPr lang="en-GB" sz="1900" dirty="0">
                <a:hlinkClick r:id="rId2"/>
              </a:rPr>
              <a:t>http://data-science-sequencing.github.io/Win2018/lectures/lecture5/</a:t>
            </a:r>
            <a:r>
              <a:rPr lang="en-GB" sz="1900" dirty="0"/>
              <a:t> </a:t>
            </a:r>
          </a:p>
          <a:p>
            <a:r>
              <a:rPr lang="en-GB" sz="1900" dirty="0"/>
              <a:t>Greedy algorithm: </a:t>
            </a:r>
            <a:r>
              <a:rPr lang="en-GB" sz="1900" dirty="0">
                <a:hlinkClick r:id="rId3"/>
              </a:rPr>
              <a:t>http://data-science-sequencing.github.io/Win2018/lectures/lecture6/</a:t>
            </a:r>
            <a:endParaRPr lang="en-GB" sz="1900" dirty="0"/>
          </a:p>
          <a:p>
            <a:r>
              <a:rPr lang="en-GB" sz="1900" dirty="0"/>
              <a:t>De </a:t>
            </a:r>
            <a:r>
              <a:rPr lang="en-GB" sz="1900" dirty="0" err="1"/>
              <a:t>bruijn</a:t>
            </a:r>
            <a:r>
              <a:rPr lang="en-GB" sz="1900" dirty="0"/>
              <a:t> graph: </a:t>
            </a:r>
            <a:r>
              <a:rPr lang="en-GB" sz="1900" dirty="0">
                <a:hlinkClick r:id="rId4"/>
              </a:rPr>
              <a:t>http://data-science-sequencing.github.io/Win2018/lectures/lecture7/</a:t>
            </a:r>
            <a:r>
              <a:rPr lang="en-GB" sz="1900" dirty="0"/>
              <a:t> </a:t>
            </a:r>
          </a:p>
          <a:p>
            <a:r>
              <a:rPr lang="en-GB" sz="1900" dirty="0"/>
              <a:t>Spades: </a:t>
            </a:r>
            <a:r>
              <a:rPr lang="en-GB" sz="1900" dirty="0">
                <a:hlinkClick r:id="rId5"/>
              </a:rPr>
              <a:t>https://www.liebertpub.com/doi/full/10.1089/cmb.2012.0021</a:t>
            </a:r>
            <a:r>
              <a:rPr lang="en-GB" sz="1900" dirty="0"/>
              <a:t> </a:t>
            </a:r>
          </a:p>
          <a:p>
            <a:pPr lvl="0"/>
            <a:r>
              <a:rPr lang="en-GB" sz="1900" dirty="0"/>
              <a:t>BLAST: </a:t>
            </a:r>
            <a:r>
              <a:rPr lang="en-GB" sz="1900" dirty="0">
                <a:hlinkClick r:id="rId6"/>
              </a:rPr>
              <a:t>https://blast.ncbi.nlm.nih.gov/Blast.cgi?CMD=Web&amp;PAGE_TYPE=BlastDocs</a:t>
            </a:r>
            <a:r>
              <a:rPr lang="en-GB" sz="1900" dirty="0"/>
              <a:t> </a:t>
            </a:r>
          </a:p>
          <a:p>
            <a:pPr lvl="0"/>
            <a:r>
              <a:rPr lang="en-GB" sz="1900" dirty="0"/>
              <a:t>Intro to UNIX: </a:t>
            </a:r>
            <a:r>
              <a:rPr lang="en-GB" sz="1900" u="sng" dirty="0">
                <a:hlinkClick r:id="rId7"/>
              </a:rPr>
              <a:t>http://www.ee.surrey.ac.uk/Teaching/Unix/unixintro.html</a:t>
            </a:r>
            <a:endParaRPr lang="en-GB" sz="1900" dirty="0"/>
          </a:p>
          <a:p>
            <a:pPr lvl="0"/>
            <a:r>
              <a:rPr lang="en-GB" sz="1900" dirty="0"/>
              <a:t>Genome assembly basics  (or you can google anything genome assembly based): </a:t>
            </a:r>
            <a:r>
              <a:rPr lang="en-GB" sz="1900" u="sng" dirty="0">
                <a:hlinkClick r:id="rId8"/>
              </a:rPr>
              <a:t>https://www.ncbi.nlm.nih.gov/assembly/basics/</a:t>
            </a:r>
            <a:endParaRPr lang="en-GB" sz="1900" dirty="0"/>
          </a:p>
          <a:p>
            <a:pPr lvl="0"/>
            <a:r>
              <a:rPr lang="en-GB" sz="1900" dirty="0"/>
              <a:t>The majority of the workshop will be based on this: </a:t>
            </a:r>
            <a:r>
              <a:rPr lang="en-GB" sz="1900" u="sng" dirty="0">
                <a:hlinkClick r:id="rId9"/>
              </a:rPr>
              <a:t>https://github.com/peterthorpe5/genome_assembly_workshop</a:t>
            </a:r>
            <a:endParaRPr lang="en-GB" sz="1900" dirty="0"/>
          </a:p>
          <a:p>
            <a:pPr lvl="0"/>
            <a:r>
              <a:rPr lang="en-GB" sz="1900" dirty="0"/>
              <a:t>How to use the cluster  </a:t>
            </a:r>
            <a:r>
              <a:rPr lang="en-GB" sz="1900" u="sng" dirty="0">
                <a:hlinkClick r:id="rId10"/>
              </a:rPr>
              <a:t>https://github.com/peterthorpe5/Sys_admin</a:t>
            </a:r>
            <a:r>
              <a:rPr lang="en-GB" sz="1900" dirty="0"/>
              <a:t>  (although this may not be the cluster we will be using during the workshop). </a:t>
            </a:r>
          </a:p>
          <a:p>
            <a:pPr lvl="0"/>
            <a:r>
              <a:rPr lang="en-GB" sz="1900" dirty="0"/>
              <a:t>Sohn, J.I. and Nam, J.W., 2018. The present and future of de novo whole-genome assembly. </a:t>
            </a:r>
            <a:r>
              <a:rPr lang="en-GB" sz="1900" i="1" dirty="0"/>
              <a:t>Briefings in bioinformatics</a:t>
            </a:r>
            <a:r>
              <a:rPr lang="en-GB" sz="1900" dirty="0"/>
              <a:t>, </a:t>
            </a:r>
            <a:r>
              <a:rPr lang="en-GB" sz="1900" i="1" dirty="0"/>
              <a:t>19</a:t>
            </a:r>
            <a:r>
              <a:rPr lang="en-GB" sz="1900" dirty="0"/>
              <a:t>(1), pp.23-40.</a:t>
            </a:r>
          </a:p>
          <a:p>
            <a:pPr lvl="0"/>
            <a:r>
              <a:rPr lang="en-GB" sz="1900" dirty="0"/>
              <a:t>BLAST: </a:t>
            </a:r>
            <a:r>
              <a:rPr lang="en-GB" sz="1900" u="sng" dirty="0">
                <a:hlinkClick r:id="rId11"/>
              </a:rPr>
              <a:t>ftp://ftp.ncbi.nlm.nih.gov/pub/factsheets/HowTo_BLASTGuide.pdf</a:t>
            </a:r>
            <a:r>
              <a:rPr lang="en-GB" sz="1900" dirty="0"/>
              <a:t> </a:t>
            </a:r>
          </a:p>
          <a:p>
            <a:pPr lvl="0"/>
            <a:r>
              <a:rPr lang="en-GB" sz="1900" u="sng" dirty="0">
                <a:hlinkClick r:id="rId12"/>
              </a:rPr>
              <a:t>https://github.com/rrwick/Unicycler</a:t>
            </a:r>
            <a:endParaRPr lang="en-GB" sz="1900" dirty="0"/>
          </a:p>
          <a:p>
            <a:pPr lvl="0"/>
            <a:r>
              <a:rPr lang="en-GB" sz="1900" u="sng" dirty="0">
                <a:hlinkClick r:id="rId13"/>
              </a:rPr>
              <a:t>http://sepsis-omics.github.io/tutorials/modules/velvet/</a:t>
            </a:r>
            <a:endParaRPr lang="en-GB" sz="1900" dirty="0"/>
          </a:p>
          <a:p>
            <a:endParaRPr lang="en-GB" sz="2000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2563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8C6AF-E509-4279-9039-EC1F56C4D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1034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6) assembly: Bacterial genome assembly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2E5A0-784D-4BAF-A742-3FA5474D9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4" y="1253331"/>
            <a:ext cx="11490326" cy="1781970"/>
          </a:xfrm>
        </p:spPr>
        <p:txBody>
          <a:bodyPr>
            <a:normAutofit/>
          </a:bodyPr>
          <a:lstStyle/>
          <a:p>
            <a:r>
              <a:rPr lang="en-GB" sz="2400" dirty="0"/>
              <a:t>Bacterial genome is circular (with unknown number of separate plasmids). </a:t>
            </a:r>
          </a:p>
          <a:p>
            <a:r>
              <a:rPr lang="en-GB" sz="2400" dirty="0"/>
              <a:t>The circular genome (plus plasmids) is sequenced resulting in ~million(s) of  150 -  300bp fragments called </a:t>
            </a:r>
            <a:r>
              <a:rPr lang="en-GB" sz="2400" b="1" dirty="0"/>
              <a:t>reads (in the </a:t>
            </a:r>
            <a:r>
              <a:rPr lang="en-GB" sz="2400" b="1" dirty="0" err="1"/>
              <a:t>fastq</a:t>
            </a:r>
            <a:r>
              <a:rPr lang="en-GB" sz="2400" b="1" dirty="0"/>
              <a:t> file)</a:t>
            </a:r>
            <a:r>
              <a:rPr lang="en-GB" sz="2400" dirty="0"/>
              <a:t>. (even more if you ask for more reads, length depends on what you ask for too).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E613D19-9668-4E9C-A934-311988202F3A}"/>
              </a:ext>
            </a:extLst>
          </p:cNvPr>
          <p:cNvSpPr/>
          <p:nvPr/>
        </p:nvSpPr>
        <p:spPr>
          <a:xfrm>
            <a:off x="254000" y="3594100"/>
            <a:ext cx="1752600" cy="14351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1A45788-9A86-4677-8BE7-602E10911A88}"/>
              </a:ext>
            </a:extLst>
          </p:cNvPr>
          <p:cNvCxnSpPr/>
          <p:nvPr/>
        </p:nvCxnSpPr>
        <p:spPr>
          <a:xfrm>
            <a:off x="3048000" y="38227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88A5113-D39C-4053-AA01-003AE24A9606}"/>
              </a:ext>
            </a:extLst>
          </p:cNvPr>
          <p:cNvCxnSpPr/>
          <p:nvPr/>
        </p:nvCxnSpPr>
        <p:spPr>
          <a:xfrm>
            <a:off x="3352800" y="40259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4DAB9E2-DB17-487B-8263-60D5D7125A39}"/>
              </a:ext>
            </a:extLst>
          </p:cNvPr>
          <p:cNvCxnSpPr/>
          <p:nvPr/>
        </p:nvCxnSpPr>
        <p:spPr>
          <a:xfrm>
            <a:off x="3949700" y="38227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314B23F-A896-44FA-BF15-E297B886BF84}"/>
              </a:ext>
            </a:extLst>
          </p:cNvPr>
          <p:cNvCxnSpPr/>
          <p:nvPr/>
        </p:nvCxnSpPr>
        <p:spPr>
          <a:xfrm>
            <a:off x="3200400" y="39751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D54634D-C398-4988-A791-D67B4519E624}"/>
              </a:ext>
            </a:extLst>
          </p:cNvPr>
          <p:cNvCxnSpPr/>
          <p:nvPr/>
        </p:nvCxnSpPr>
        <p:spPr>
          <a:xfrm>
            <a:off x="3505200" y="41783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37BB67F-2B0D-4A30-87A1-9434D321F756}"/>
              </a:ext>
            </a:extLst>
          </p:cNvPr>
          <p:cNvCxnSpPr/>
          <p:nvPr/>
        </p:nvCxnSpPr>
        <p:spPr>
          <a:xfrm>
            <a:off x="4102100" y="39751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C56E349-800A-4DFE-ABF2-9B82F70E3D94}"/>
              </a:ext>
            </a:extLst>
          </p:cNvPr>
          <p:cNvCxnSpPr/>
          <p:nvPr/>
        </p:nvCxnSpPr>
        <p:spPr>
          <a:xfrm>
            <a:off x="3352800" y="41275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5FE0E1-EAE0-40A7-86A3-F0A2619CE534}"/>
              </a:ext>
            </a:extLst>
          </p:cNvPr>
          <p:cNvCxnSpPr/>
          <p:nvPr/>
        </p:nvCxnSpPr>
        <p:spPr>
          <a:xfrm>
            <a:off x="3657600" y="43307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6BAF0FF-3351-46E1-80D7-184F7CC2D7A0}"/>
              </a:ext>
            </a:extLst>
          </p:cNvPr>
          <p:cNvCxnSpPr/>
          <p:nvPr/>
        </p:nvCxnSpPr>
        <p:spPr>
          <a:xfrm>
            <a:off x="4254500" y="41275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5CBF2FD-C0A6-4C31-A0C5-F3844A2E31F5}"/>
              </a:ext>
            </a:extLst>
          </p:cNvPr>
          <p:cNvCxnSpPr/>
          <p:nvPr/>
        </p:nvCxnSpPr>
        <p:spPr>
          <a:xfrm>
            <a:off x="3505200" y="42799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5CC4F4A-2F82-401A-BD23-349507696ED0}"/>
              </a:ext>
            </a:extLst>
          </p:cNvPr>
          <p:cNvCxnSpPr/>
          <p:nvPr/>
        </p:nvCxnSpPr>
        <p:spPr>
          <a:xfrm>
            <a:off x="3810000" y="44831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3865CD9-B95F-4372-B905-BEF8D5698A44}"/>
              </a:ext>
            </a:extLst>
          </p:cNvPr>
          <p:cNvCxnSpPr/>
          <p:nvPr/>
        </p:nvCxnSpPr>
        <p:spPr>
          <a:xfrm>
            <a:off x="4406900" y="42799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DC72FAE-063D-49AD-9972-1E424EF6B97B}"/>
              </a:ext>
            </a:extLst>
          </p:cNvPr>
          <p:cNvCxnSpPr/>
          <p:nvPr/>
        </p:nvCxnSpPr>
        <p:spPr>
          <a:xfrm>
            <a:off x="3657600" y="44323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36886FE-A229-442A-8717-DA04928E4A7A}"/>
              </a:ext>
            </a:extLst>
          </p:cNvPr>
          <p:cNvCxnSpPr/>
          <p:nvPr/>
        </p:nvCxnSpPr>
        <p:spPr>
          <a:xfrm>
            <a:off x="4902200" y="38608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C7E23EF-C89D-4ACA-85DE-2077033920FB}"/>
              </a:ext>
            </a:extLst>
          </p:cNvPr>
          <p:cNvCxnSpPr/>
          <p:nvPr/>
        </p:nvCxnSpPr>
        <p:spPr>
          <a:xfrm>
            <a:off x="4559300" y="44323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79CC88A-B11A-4398-9377-174ABE48256B}"/>
              </a:ext>
            </a:extLst>
          </p:cNvPr>
          <p:cNvCxnSpPr/>
          <p:nvPr/>
        </p:nvCxnSpPr>
        <p:spPr>
          <a:xfrm>
            <a:off x="3810000" y="45847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6D8A1A6-2400-491B-9108-1BD92EB8AA41}"/>
              </a:ext>
            </a:extLst>
          </p:cNvPr>
          <p:cNvCxnSpPr/>
          <p:nvPr/>
        </p:nvCxnSpPr>
        <p:spPr>
          <a:xfrm>
            <a:off x="4102100" y="34925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3FB070C-7444-4834-9200-780D7D1826E7}"/>
              </a:ext>
            </a:extLst>
          </p:cNvPr>
          <p:cNvCxnSpPr/>
          <p:nvPr/>
        </p:nvCxnSpPr>
        <p:spPr>
          <a:xfrm>
            <a:off x="4711700" y="45847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4F49250-39E8-4D77-AE42-E058ABEC51FE}"/>
              </a:ext>
            </a:extLst>
          </p:cNvPr>
          <p:cNvCxnSpPr/>
          <p:nvPr/>
        </p:nvCxnSpPr>
        <p:spPr>
          <a:xfrm>
            <a:off x="3949700" y="34417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1B76546-84F7-4CE3-9F39-732E4822CD82}"/>
              </a:ext>
            </a:extLst>
          </p:cNvPr>
          <p:cNvCxnSpPr/>
          <p:nvPr/>
        </p:nvCxnSpPr>
        <p:spPr>
          <a:xfrm>
            <a:off x="4254500" y="36449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0F0A4DD-E92B-4431-B350-C613EE85007F}"/>
              </a:ext>
            </a:extLst>
          </p:cNvPr>
          <p:cNvCxnSpPr/>
          <p:nvPr/>
        </p:nvCxnSpPr>
        <p:spPr>
          <a:xfrm>
            <a:off x="4851400" y="34417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1147F8C-DF21-41D5-9669-D1A4754BA606}"/>
              </a:ext>
            </a:extLst>
          </p:cNvPr>
          <p:cNvCxnSpPr/>
          <p:nvPr/>
        </p:nvCxnSpPr>
        <p:spPr>
          <a:xfrm>
            <a:off x="4102100" y="35941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38B1931-F84E-44B5-AC8A-00DA35BB549A}"/>
              </a:ext>
            </a:extLst>
          </p:cNvPr>
          <p:cNvCxnSpPr/>
          <p:nvPr/>
        </p:nvCxnSpPr>
        <p:spPr>
          <a:xfrm>
            <a:off x="4406900" y="37973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DE1F8D2-E683-4D5B-BEBE-3A4357284938}"/>
              </a:ext>
            </a:extLst>
          </p:cNvPr>
          <p:cNvCxnSpPr/>
          <p:nvPr/>
        </p:nvCxnSpPr>
        <p:spPr>
          <a:xfrm>
            <a:off x="5003800" y="35941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223E1C7-DF6F-4ED4-866E-BDB170535ABF}"/>
              </a:ext>
            </a:extLst>
          </p:cNvPr>
          <p:cNvCxnSpPr/>
          <p:nvPr/>
        </p:nvCxnSpPr>
        <p:spPr>
          <a:xfrm>
            <a:off x="4254500" y="37465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35067BC-9D18-4612-B194-235BFFD7EA39}"/>
              </a:ext>
            </a:extLst>
          </p:cNvPr>
          <p:cNvCxnSpPr/>
          <p:nvPr/>
        </p:nvCxnSpPr>
        <p:spPr>
          <a:xfrm>
            <a:off x="4559300" y="39497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7663AEF-428E-405E-B590-C67DE6A1487D}"/>
              </a:ext>
            </a:extLst>
          </p:cNvPr>
          <p:cNvCxnSpPr/>
          <p:nvPr/>
        </p:nvCxnSpPr>
        <p:spPr>
          <a:xfrm>
            <a:off x="5156200" y="37465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1FD25F4-3EC0-4B21-A6C5-D63A325F2B80}"/>
              </a:ext>
            </a:extLst>
          </p:cNvPr>
          <p:cNvCxnSpPr/>
          <p:nvPr/>
        </p:nvCxnSpPr>
        <p:spPr>
          <a:xfrm>
            <a:off x="4406900" y="38989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3447BC0-4441-440A-B19B-976C8D6E2AB3}"/>
              </a:ext>
            </a:extLst>
          </p:cNvPr>
          <p:cNvCxnSpPr/>
          <p:nvPr/>
        </p:nvCxnSpPr>
        <p:spPr>
          <a:xfrm>
            <a:off x="4711700" y="41021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2BA3A39-FA0D-433B-B6DA-653B714B139D}"/>
              </a:ext>
            </a:extLst>
          </p:cNvPr>
          <p:cNvCxnSpPr/>
          <p:nvPr/>
        </p:nvCxnSpPr>
        <p:spPr>
          <a:xfrm>
            <a:off x="5308600" y="38989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F50374D-CEB4-449E-B787-2C1DC4BA0FA7}"/>
              </a:ext>
            </a:extLst>
          </p:cNvPr>
          <p:cNvCxnSpPr/>
          <p:nvPr/>
        </p:nvCxnSpPr>
        <p:spPr>
          <a:xfrm>
            <a:off x="4559300" y="40513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99A0576-30FB-463A-BF61-AC5DAF0DF0BC}"/>
              </a:ext>
            </a:extLst>
          </p:cNvPr>
          <p:cNvCxnSpPr/>
          <p:nvPr/>
        </p:nvCxnSpPr>
        <p:spPr>
          <a:xfrm>
            <a:off x="4864100" y="42545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463743A-64B5-4104-ADA9-491705C2FE75}"/>
              </a:ext>
            </a:extLst>
          </p:cNvPr>
          <p:cNvCxnSpPr/>
          <p:nvPr/>
        </p:nvCxnSpPr>
        <p:spPr>
          <a:xfrm>
            <a:off x="5461000" y="40513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07D4379-E8B9-4FE4-9368-BFEA00785620}"/>
              </a:ext>
            </a:extLst>
          </p:cNvPr>
          <p:cNvCxnSpPr/>
          <p:nvPr/>
        </p:nvCxnSpPr>
        <p:spPr>
          <a:xfrm>
            <a:off x="4711700" y="42037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6DEF44F-776F-4B14-BC07-D090DF3774BE}"/>
              </a:ext>
            </a:extLst>
          </p:cNvPr>
          <p:cNvCxnSpPr/>
          <p:nvPr/>
        </p:nvCxnSpPr>
        <p:spPr>
          <a:xfrm>
            <a:off x="3784600" y="46482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32FD7A6-ED92-45BF-AAD7-9DF7D3492FA4}"/>
              </a:ext>
            </a:extLst>
          </p:cNvPr>
          <p:cNvCxnSpPr/>
          <p:nvPr/>
        </p:nvCxnSpPr>
        <p:spPr>
          <a:xfrm>
            <a:off x="5613400" y="42037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5416083-B7B9-4D91-9661-5A7FFFA0D70F}"/>
              </a:ext>
            </a:extLst>
          </p:cNvPr>
          <p:cNvCxnSpPr/>
          <p:nvPr/>
        </p:nvCxnSpPr>
        <p:spPr>
          <a:xfrm>
            <a:off x="4864100" y="43561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0DDEF52-6D67-4E91-8260-EBC14ACF4512}"/>
              </a:ext>
            </a:extLst>
          </p:cNvPr>
          <p:cNvCxnSpPr/>
          <p:nvPr/>
        </p:nvCxnSpPr>
        <p:spPr>
          <a:xfrm>
            <a:off x="3937000" y="48006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B5C0A25-F606-4CE9-9597-37810CA56191}"/>
              </a:ext>
            </a:extLst>
          </p:cNvPr>
          <p:cNvCxnSpPr/>
          <p:nvPr/>
        </p:nvCxnSpPr>
        <p:spPr>
          <a:xfrm>
            <a:off x="5765800" y="43561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3C469D3-C1CA-4B76-AD73-4851A97FAEDE}"/>
              </a:ext>
            </a:extLst>
          </p:cNvPr>
          <p:cNvCxnSpPr/>
          <p:nvPr/>
        </p:nvCxnSpPr>
        <p:spPr>
          <a:xfrm>
            <a:off x="3784600" y="47498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6F896AE-178A-4579-8968-3D68EFCFB658}"/>
              </a:ext>
            </a:extLst>
          </p:cNvPr>
          <p:cNvCxnSpPr/>
          <p:nvPr/>
        </p:nvCxnSpPr>
        <p:spPr>
          <a:xfrm>
            <a:off x="4089400" y="49530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5B2A2AA-C76E-4DD1-954E-538320B6B630}"/>
              </a:ext>
            </a:extLst>
          </p:cNvPr>
          <p:cNvCxnSpPr/>
          <p:nvPr/>
        </p:nvCxnSpPr>
        <p:spPr>
          <a:xfrm>
            <a:off x="4686300" y="47498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2420EB0-06BB-4CFB-B55C-7117D4E91BEA}"/>
              </a:ext>
            </a:extLst>
          </p:cNvPr>
          <p:cNvCxnSpPr/>
          <p:nvPr/>
        </p:nvCxnSpPr>
        <p:spPr>
          <a:xfrm>
            <a:off x="5181600" y="35814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4A3954B-66B0-4FA1-A560-BB90E292CADF}"/>
              </a:ext>
            </a:extLst>
          </p:cNvPr>
          <p:cNvCxnSpPr/>
          <p:nvPr/>
        </p:nvCxnSpPr>
        <p:spPr>
          <a:xfrm>
            <a:off x="5486400" y="37846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9FD4C32-4D93-403E-A888-3164F255A7DB}"/>
              </a:ext>
            </a:extLst>
          </p:cNvPr>
          <p:cNvCxnSpPr/>
          <p:nvPr/>
        </p:nvCxnSpPr>
        <p:spPr>
          <a:xfrm>
            <a:off x="6083300" y="35814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FA286A2-2039-45F4-B021-D095215EDCFE}"/>
              </a:ext>
            </a:extLst>
          </p:cNvPr>
          <p:cNvCxnSpPr/>
          <p:nvPr/>
        </p:nvCxnSpPr>
        <p:spPr>
          <a:xfrm>
            <a:off x="3937000" y="49022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7586EF7-70E3-4FF2-857A-CE1C33E9ED01}"/>
              </a:ext>
            </a:extLst>
          </p:cNvPr>
          <p:cNvCxnSpPr/>
          <p:nvPr/>
        </p:nvCxnSpPr>
        <p:spPr>
          <a:xfrm>
            <a:off x="4241800" y="51054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A6B52A9-69CA-4D27-829E-BF2DCEAFF3C8}"/>
              </a:ext>
            </a:extLst>
          </p:cNvPr>
          <p:cNvCxnSpPr/>
          <p:nvPr/>
        </p:nvCxnSpPr>
        <p:spPr>
          <a:xfrm>
            <a:off x="4991100" y="52451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4DBF340-8DF2-417C-A8DF-3B2779FA4A74}"/>
              </a:ext>
            </a:extLst>
          </p:cNvPr>
          <p:cNvCxnSpPr/>
          <p:nvPr/>
        </p:nvCxnSpPr>
        <p:spPr>
          <a:xfrm>
            <a:off x="4902200" y="39624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0E50A90-790F-4C35-917F-07459A9DF05F}"/>
              </a:ext>
            </a:extLst>
          </p:cNvPr>
          <p:cNvCxnSpPr/>
          <p:nvPr/>
        </p:nvCxnSpPr>
        <p:spPr>
          <a:xfrm>
            <a:off x="5207000" y="41656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DC0C108-49C4-4913-B94C-096A79E9256C}"/>
              </a:ext>
            </a:extLst>
          </p:cNvPr>
          <p:cNvCxnSpPr/>
          <p:nvPr/>
        </p:nvCxnSpPr>
        <p:spPr>
          <a:xfrm>
            <a:off x="5803900" y="39624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2EA7C63-EB00-4263-A99B-E90E8DE05471}"/>
              </a:ext>
            </a:extLst>
          </p:cNvPr>
          <p:cNvCxnSpPr/>
          <p:nvPr/>
        </p:nvCxnSpPr>
        <p:spPr>
          <a:xfrm>
            <a:off x="5054600" y="41148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8D210BFB-03DB-4EE6-B390-918D77280CBF}"/>
              </a:ext>
            </a:extLst>
          </p:cNvPr>
          <p:cNvCxnSpPr/>
          <p:nvPr/>
        </p:nvCxnSpPr>
        <p:spPr>
          <a:xfrm>
            <a:off x="5359400" y="43180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90D5ED12-54B8-4382-B5A4-F6055B1D8376}"/>
              </a:ext>
            </a:extLst>
          </p:cNvPr>
          <p:cNvCxnSpPr/>
          <p:nvPr/>
        </p:nvCxnSpPr>
        <p:spPr>
          <a:xfrm>
            <a:off x="5956300" y="41148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6E37993-285D-4B2E-ABF4-16392BD623DE}"/>
              </a:ext>
            </a:extLst>
          </p:cNvPr>
          <p:cNvCxnSpPr/>
          <p:nvPr/>
        </p:nvCxnSpPr>
        <p:spPr>
          <a:xfrm>
            <a:off x="5207000" y="42672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1D93D6A-CF90-4E0C-858B-F1A5F2F17599}"/>
              </a:ext>
            </a:extLst>
          </p:cNvPr>
          <p:cNvCxnSpPr/>
          <p:nvPr/>
        </p:nvCxnSpPr>
        <p:spPr>
          <a:xfrm>
            <a:off x="5511800" y="44704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82C1BBAB-EF09-496A-91B8-38C599239300}"/>
              </a:ext>
            </a:extLst>
          </p:cNvPr>
          <p:cNvCxnSpPr/>
          <p:nvPr/>
        </p:nvCxnSpPr>
        <p:spPr>
          <a:xfrm>
            <a:off x="6108700" y="42672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F02E28BF-BA54-4596-ADC5-B0BF4D070EE2}"/>
              </a:ext>
            </a:extLst>
          </p:cNvPr>
          <p:cNvCxnSpPr/>
          <p:nvPr/>
        </p:nvCxnSpPr>
        <p:spPr>
          <a:xfrm>
            <a:off x="2781300" y="42418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56D8BCD0-3492-450D-BCAD-98C5B62F572F}"/>
              </a:ext>
            </a:extLst>
          </p:cNvPr>
          <p:cNvCxnSpPr/>
          <p:nvPr/>
        </p:nvCxnSpPr>
        <p:spPr>
          <a:xfrm>
            <a:off x="3086100" y="44450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FF63F278-7C3D-460E-A304-551F64B8DE0F}"/>
              </a:ext>
            </a:extLst>
          </p:cNvPr>
          <p:cNvCxnSpPr/>
          <p:nvPr/>
        </p:nvCxnSpPr>
        <p:spPr>
          <a:xfrm>
            <a:off x="3683000" y="42418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90EC3E0-24C2-4CFE-B09B-D7D03A5089E3}"/>
              </a:ext>
            </a:extLst>
          </p:cNvPr>
          <p:cNvCxnSpPr/>
          <p:nvPr/>
        </p:nvCxnSpPr>
        <p:spPr>
          <a:xfrm>
            <a:off x="3270250" y="49403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3F12D08E-3BB2-4B96-9180-F6FF76416DB3}"/>
              </a:ext>
            </a:extLst>
          </p:cNvPr>
          <p:cNvCxnSpPr/>
          <p:nvPr/>
        </p:nvCxnSpPr>
        <p:spPr>
          <a:xfrm>
            <a:off x="3575050" y="5143500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3C2583F7-8C15-482B-B2C4-AD8FDDF9C09C}"/>
              </a:ext>
            </a:extLst>
          </p:cNvPr>
          <p:cNvCxnSpPr/>
          <p:nvPr/>
        </p:nvCxnSpPr>
        <p:spPr>
          <a:xfrm>
            <a:off x="4171950" y="49403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77F84C3C-5FB1-40AC-BAC9-6D8F60AFC011}"/>
              </a:ext>
            </a:extLst>
          </p:cNvPr>
          <p:cNvSpPr txBox="1"/>
          <p:nvPr/>
        </p:nvSpPr>
        <p:spPr>
          <a:xfrm>
            <a:off x="482600" y="2921000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Original genome		million of fragments - Illumina		complex jigsaw puzzle</a:t>
            </a:r>
          </a:p>
        </p:txBody>
      </p:sp>
      <p:pic>
        <p:nvPicPr>
          <p:cNvPr id="74" name="Picture 73" descr="Diagram&#10;&#10;Description automatically generated">
            <a:extLst>
              <a:ext uri="{FF2B5EF4-FFF2-40B4-BE49-F238E27FC236}">
                <a16:creationId xmlns:a16="http://schemas.microsoft.com/office/drawing/2014/main" id="{2BF0F75A-1F37-477F-9714-5173CE44C8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704" r="6753"/>
          <a:stretch/>
        </p:blipFill>
        <p:spPr>
          <a:xfrm>
            <a:off x="7391400" y="3492501"/>
            <a:ext cx="4595004" cy="1651000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20E13B50-CC62-48BA-80CC-2389DE81F353}"/>
              </a:ext>
            </a:extLst>
          </p:cNvPr>
          <p:cNvSpPr txBox="1"/>
          <p:nvPr/>
        </p:nvSpPr>
        <p:spPr>
          <a:xfrm>
            <a:off x="7708900" y="5981699"/>
            <a:ext cx="3644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likely result is a fragmented mess </a:t>
            </a:r>
            <a:r>
              <a:rPr lang="en-GB" dirty="0">
                <a:sym typeface="Wingdings" panose="05000000000000000000" pitchFamily="2" charset="2"/>
              </a:rPr>
              <a:t></a:t>
            </a:r>
            <a:endParaRPr lang="en-GB" dirty="0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A5A66210-5450-4041-ADE0-FD2DA24E98B6}"/>
              </a:ext>
            </a:extLst>
          </p:cNvPr>
          <p:cNvCxnSpPr/>
          <p:nvPr/>
        </p:nvCxnSpPr>
        <p:spPr>
          <a:xfrm flipV="1">
            <a:off x="7391400" y="5397500"/>
            <a:ext cx="584200" cy="673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9C57446F-98E2-4621-9F62-836081BC5871}"/>
              </a:ext>
            </a:extLst>
          </p:cNvPr>
          <p:cNvCxnSpPr/>
          <p:nvPr/>
        </p:nvCxnSpPr>
        <p:spPr>
          <a:xfrm>
            <a:off x="2209800" y="4102100"/>
            <a:ext cx="40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362E1A28-5398-4CAA-937D-3FAF6B61CBC3}"/>
              </a:ext>
            </a:extLst>
          </p:cNvPr>
          <p:cNvCxnSpPr/>
          <p:nvPr/>
        </p:nvCxnSpPr>
        <p:spPr>
          <a:xfrm>
            <a:off x="6883400" y="4025900"/>
            <a:ext cx="40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6436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3E00C-44CB-43B4-AB72-A0B8C7DC8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95300" y="-78007"/>
            <a:ext cx="121920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6) assembly: </a:t>
            </a:r>
            <a:r>
              <a:rPr lang="en-GB" dirty="0" err="1">
                <a:solidFill>
                  <a:srgbClr val="7030A0"/>
                </a:solidFill>
              </a:rPr>
              <a:t>fastqc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55657-ACC7-4163-88F9-888110688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928688"/>
            <a:ext cx="11036300" cy="4486275"/>
          </a:xfrm>
        </p:spPr>
        <p:txBody>
          <a:bodyPr>
            <a:normAutofit/>
          </a:bodyPr>
          <a:lstStyle/>
          <a:p>
            <a:r>
              <a:rPr lang="en-GB" dirty="0"/>
              <a:t>Lets look at the Illumina data (fragments) and get some metrics on the “quality”</a:t>
            </a:r>
          </a:p>
          <a:p>
            <a:r>
              <a:rPr lang="en-GB" dirty="0" err="1"/>
              <a:t>Fastqc</a:t>
            </a:r>
            <a:r>
              <a:rPr lang="en-GB" dirty="0"/>
              <a:t> is a program to “look” at the predicted quality scores per base (probability of being called correctly). As this is a probability, we want to know if the data is good or poor quality.</a:t>
            </a:r>
          </a:p>
          <a:p>
            <a:r>
              <a:rPr lang="en-GB" dirty="0" err="1"/>
              <a:t>Fastqc</a:t>
            </a:r>
            <a:r>
              <a:rPr lang="en-GB" dirty="0"/>
              <a:t>: Open the </a:t>
            </a:r>
            <a:r>
              <a:rPr lang="en-GB" dirty="0">
                <a:solidFill>
                  <a:srgbClr val="00B050"/>
                </a:solidFill>
              </a:rPr>
              <a:t>FastQC.sh </a:t>
            </a:r>
            <a:r>
              <a:rPr lang="en-GB" dirty="0"/>
              <a:t>file </a:t>
            </a:r>
          </a:p>
          <a:p>
            <a:r>
              <a:rPr lang="en-GB" sz="2000" b="1" dirty="0"/>
              <a:t>Read more</a:t>
            </a:r>
            <a:r>
              <a:rPr lang="en-GB" sz="2000" dirty="0"/>
              <a:t>: </a:t>
            </a:r>
            <a:r>
              <a:rPr lang="en-GB" sz="2000" dirty="0">
                <a:hlinkClick r:id="rId2"/>
              </a:rPr>
              <a:t>https://www.bioinformatics.babraham.ac.uk/projects/fastqc/</a:t>
            </a:r>
            <a:endParaRPr lang="en-GB" sz="2000" dirty="0"/>
          </a:p>
          <a:p>
            <a:endParaRPr lang="en-GB" sz="2000" dirty="0"/>
          </a:p>
          <a:p>
            <a:r>
              <a:rPr lang="en-GB" sz="2000" b="1" dirty="0"/>
              <a:t>Usage</a:t>
            </a:r>
            <a:r>
              <a:rPr lang="en-GB" sz="2000" dirty="0"/>
              <a:t>:   </a:t>
            </a:r>
            <a:r>
              <a:rPr lang="en-GB" sz="2000" dirty="0" err="1"/>
              <a:t>fastqc</a:t>
            </a:r>
            <a:r>
              <a:rPr lang="en-GB" sz="2000" dirty="0"/>
              <a:t>  infile.fq.gz</a:t>
            </a:r>
          </a:p>
          <a:p>
            <a:endParaRPr lang="en-GB" sz="1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16F140-36DE-4AFB-BDE8-E1C2676C31C1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5BFE6C-7685-44B3-98F1-51A64A6FABA9}"/>
              </a:ext>
            </a:extLst>
          </p:cNvPr>
          <p:cNvSpPr/>
          <p:nvPr/>
        </p:nvSpPr>
        <p:spPr>
          <a:xfrm>
            <a:off x="111967" y="5495730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03AF88A-93AF-4843-A1E0-445F975C5328}"/>
              </a:ext>
            </a:extLst>
          </p:cNvPr>
          <p:cNvCxnSpPr>
            <a:stCxn id="5" idx="3"/>
          </p:cNvCxnSpPr>
          <p:nvPr/>
        </p:nvCxnSpPr>
        <p:spPr>
          <a:xfrm flipV="1">
            <a:off x="1101012" y="5794310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47ED1FC-561B-4B0A-AAAB-B0464B004E24}"/>
              </a:ext>
            </a:extLst>
          </p:cNvPr>
          <p:cNvSpPr txBox="1"/>
          <p:nvPr/>
        </p:nvSpPr>
        <p:spPr>
          <a:xfrm>
            <a:off x="130629" y="5507215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highlight>
                  <a:srgbClr val="FFFF00"/>
                </a:highlight>
              </a:rPr>
              <a:t>Quality control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CC24E98-0DAF-4BE2-A480-68B1764C9278}"/>
              </a:ext>
            </a:extLst>
          </p:cNvPr>
          <p:cNvSpPr/>
          <p:nvPr/>
        </p:nvSpPr>
        <p:spPr>
          <a:xfrm>
            <a:off x="1813250" y="5480176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2C19100-DBA1-43BD-BD23-41BD77937C2E}"/>
              </a:ext>
            </a:extLst>
          </p:cNvPr>
          <p:cNvCxnSpPr>
            <a:stCxn id="9" idx="3"/>
          </p:cNvCxnSpPr>
          <p:nvPr/>
        </p:nvCxnSpPr>
        <p:spPr>
          <a:xfrm flipV="1">
            <a:off x="2802295" y="5778756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10AD8B6-5915-479D-BE5F-8B9DE98C7D55}"/>
              </a:ext>
            </a:extLst>
          </p:cNvPr>
          <p:cNvSpPr txBox="1"/>
          <p:nvPr/>
        </p:nvSpPr>
        <p:spPr>
          <a:xfrm>
            <a:off x="1831912" y="5491661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trim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456D08-8142-4825-8F01-FFE838DE1556}"/>
              </a:ext>
            </a:extLst>
          </p:cNvPr>
          <p:cNvSpPr/>
          <p:nvPr/>
        </p:nvSpPr>
        <p:spPr>
          <a:xfrm>
            <a:off x="3558073" y="5470844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F579240-C627-453E-B09C-693FA4ED10CE}"/>
              </a:ext>
            </a:extLst>
          </p:cNvPr>
          <p:cNvCxnSpPr>
            <a:stCxn id="12" idx="3"/>
          </p:cNvCxnSpPr>
          <p:nvPr/>
        </p:nvCxnSpPr>
        <p:spPr>
          <a:xfrm flipV="1">
            <a:off x="454711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63CBE6A-AFF2-45F0-804B-7EC211E448C4}"/>
              </a:ext>
            </a:extLst>
          </p:cNvPr>
          <p:cNvSpPr txBox="1"/>
          <p:nvPr/>
        </p:nvSpPr>
        <p:spPr>
          <a:xfrm>
            <a:off x="3576735" y="5482329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2DEBEA-D4E9-4CC5-98AA-A1F45D2FAE8F}"/>
              </a:ext>
            </a:extLst>
          </p:cNvPr>
          <p:cNvSpPr/>
          <p:nvPr/>
        </p:nvSpPr>
        <p:spPr>
          <a:xfrm>
            <a:off x="5274908" y="5452183"/>
            <a:ext cx="1331165" cy="13361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1D62309-C75A-4DB6-BBE1-4305C4F10B64}"/>
              </a:ext>
            </a:extLst>
          </p:cNvPr>
          <p:cNvSpPr txBox="1"/>
          <p:nvPr/>
        </p:nvSpPr>
        <p:spPr>
          <a:xfrm>
            <a:off x="5274907" y="5491661"/>
            <a:ext cx="14244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Assemble </a:t>
            </a:r>
            <a:r>
              <a:rPr lang="en-GB" sz="1600" dirty="0"/>
              <a:t>(different </a:t>
            </a:r>
            <a:r>
              <a:rPr lang="en-GB" sz="1600" dirty="0" err="1"/>
              <a:t>kmers</a:t>
            </a:r>
            <a:r>
              <a:rPr lang="en-GB" sz="1600" dirty="0"/>
              <a:t>, different tools)</a:t>
            </a:r>
            <a:endParaRPr lang="en-GB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9F0B42C-83D7-4106-B812-D5DE00DA30E3}"/>
              </a:ext>
            </a:extLst>
          </p:cNvPr>
          <p:cNvCxnSpPr/>
          <p:nvPr/>
        </p:nvCxnSpPr>
        <p:spPr>
          <a:xfrm flipV="1">
            <a:off x="662784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21A72EF1-AF93-4EF1-8529-1BACCA32E41A}"/>
              </a:ext>
            </a:extLst>
          </p:cNvPr>
          <p:cNvSpPr/>
          <p:nvPr/>
        </p:nvSpPr>
        <p:spPr>
          <a:xfrm>
            <a:off x="7327644" y="5459659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880C8EE-9676-4FB5-A492-AB41E91C917D}"/>
              </a:ext>
            </a:extLst>
          </p:cNvPr>
          <p:cNvCxnSpPr>
            <a:stCxn id="18" idx="3"/>
          </p:cNvCxnSpPr>
          <p:nvPr/>
        </p:nvCxnSpPr>
        <p:spPr>
          <a:xfrm flipV="1">
            <a:off x="8316689" y="5758239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67CE5BA-F17C-46AE-B7AE-D56398E7A954}"/>
              </a:ext>
            </a:extLst>
          </p:cNvPr>
          <p:cNvSpPr txBox="1"/>
          <p:nvPr/>
        </p:nvSpPr>
        <p:spPr>
          <a:xfrm>
            <a:off x="7346306" y="5471144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Predict genes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1CFD479-BB19-40A0-874D-99E616830FF7}"/>
              </a:ext>
            </a:extLst>
          </p:cNvPr>
          <p:cNvSpPr/>
          <p:nvPr/>
        </p:nvSpPr>
        <p:spPr>
          <a:xfrm>
            <a:off x="9035147" y="5452183"/>
            <a:ext cx="989045" cy="13275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30F4822-EE01-474E-8954-0184F16E6C8E}"/>
              </a:ext>
            </a:extLst>
          </p:cNvPr>
          <p:cNvSpPr txBox="1"/>
          <p:nvPr/>
        </p:nvSpPr>
        <p:spPr>
          <a:xfrm>
            <a:off x="9186770" y="5515807"/>
            <a:ext cx="9252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Draw a genome diagram with the genes marked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5B7D0E59-CBE0-4E47-8CF5-3D1879907D03}"/>
              </a:ext>
            </a:extLst>
          </p:cNvPr>
          <p:cNvCxnSpPr>
            <a:cxnSpLocks/>
          </p:cNvCxnSpPr>
          <p:nvPr/>
        </p:nvCxnSpPr>
        <p:spPr>
          <a:xfrm flipV="1">
            <a:off x="5987143" y="4516016"/>
            <a:ext cx="2802294" cy="879820"/>
          </a:xfrm>
          <a:prstGeom prst="bentConnector3">
            <a:avLst>
              <a:gd name="adj1" fmla="val -9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AAC52260-D910-4AF2-8E35-3939592921D5}"/>
              </a:ext>
            </a:extLst>
          </p:cNvPr>
          <p:cNvSpPr/>
          <p:nvPr/>
        </p:nvSpPr>
        <p:spPr>
          <a:xfrm>
            <a:off x="8789435" y="4231775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0F6AE79-466D-424B-AFC6-A49E59513C8F}"/>
              </a:ext>
            </a:extLst>
          </p:cNvPr>
          <p:cNvSpPr txBox="1"/>
          <p:nvPr/>
        </p:nvSpPr>
        <p:spPr>
          <a:xfrm>
            <a:off x="8808097" y="4243260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BLAST: identify</a:t>
            </a:r>
          </a:p>
        </p:txBody>
      </p:sp>
    </p:spTree>
    <p:extLst>
      <p:ext uri="{BB962C8B-B14F-4D97-AF65-F5344CB8AC3E}">
        <p14:creationId xmlns:p14="http://schemas.microsoft.com/office/powerpoint/2010/main" val="3892780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3E00C-44CB-43B4-AB72-A0B8C7DC8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95300" y="-78007"/>
            <a:ext cx="121920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4) Shell scripting/ </a:t>
            </a:r>
            <a:r>
              <a:rPr lang="en-GB" dirty="0" err="1">
                <a:solidFill>
                  <a:srgbClr val="7030A0"/>
                </a:solidFill>
              </a:rPr>
              <a:t>qsub</a:t>
            </a:r>
            <a:r>
              <a:rPr lang="en-GB" dirty="0">
                <a:solidFill>
                  <a:srgbClr val="7030A0"/>
                </a:solidFill>
              </a:rPr>
              <a:t>: Run something useful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55657-ACC7-4163-88F9-888110688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713" y="1247556"/>
            <a:ext cx="11854824" cy="5225433"/>
          </a:xfrm>
        </p:spPr>
        <p:txBody>
          <a:bodyPr>
            <a:normAutofit/>
          </a:bodyPr>
          <a:lstStyle/>
          <a:p>
            <a:r>
              <a:rPr lang="en-GB" dirty="0"/>
              <a:t>Submit this by typing: 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</a:t>
            </a:r>
            <a:r>
              <a:rPr lang="en-GB" dirty="0" err="1">
                <a:solidFill>
                  <a:srgbClr val="0070C0"/>
                </a:solidFill>
              </a:rPr>
              <a:t>qsub</a:t>
            </a:r>
            <a:r>
              <a:rPr lang="en-GB" dirty="0">
                <a:solidFill>
                  <a:srgbClr val="0070C0"/>
                </a:solidFill>
              </a:rPr>
              <a:t> FastQC.sh</a:t>
            </a:r>
            <a:r>
              <a:rPr lang="en-GB" dirty="0"/>
              <a:t>           </a:t>
            </a:r>
            <a:r>
              <a:rPr lang="en-GB" dirty="0">
                <a:solidFill>
                  <a:srgbClr val="FF0000"/>
                </a:solidFill>
              </a:rPr>
              <a:t>(Don’t forget tab competition!)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 err="1"/>
              <a:t>Fastqc</a:t>
            </a:r>
            <a:r>
              <a:rPr lang="en-GB" dirty="0"/>
              <a:t> output files are in ./reads/</a:t>
            </a:r>
          </a:p>
          <a:p>
            <a:endParaRPr lang="en-GB" dirty="0"/>
          </a:p>
          <a:p>
            <a:r>
              <a:rPr lang="en-GB" dirty="0"/>
              <a:t>Download these and view them in Firefox/ or other (double click on the html file):</a:t>
            </a: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dirty="0"/>
              <a:t>Or </a:t>
            </a:r>
            <a:r>
              <a:rPr lang="en-GB" i="1" dirty="0">
                <a:solidFill>
                  <a:srgbClr val="FF0000"/>
                </a:solidFill>
              </a:rPr>
              <a:t>drag and drop </a:t>
            </a:r>
            <a:r>
              <a:rPr lang="en-GB" dirty="0"/>
              <a:t>from </a:t>
            </a:r>
            <a:r>
              <a:rPr lang="en-GB" dirty="0" err="1"/>
              <a:t>Mobaxterm</a:t>
            </a:r>
            <a:r>
              <a:rPr lang="en-GB" dirty="0"/>
              <a:t> or </a:t>
            </a:r>
            <a:r>
              <a:rPr lang="en-GB" dirty="0" err="1"/>
              <a:t>filezilla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16F140-36DE-4AFB-BDE8-E1C2676C31C1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363770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3E00C-44CB-43B4-AB72-A0B8C7DC8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28087" y="294165"/>
            <a:ext cx="121920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4) </a:t>
            </a:r>
            <a:r>
              <a:rPr lang="en-GB" dirty="0" err="1">
                <a:solidFill>
                  <a:srgbClr val="7030A0"/>
                </a:solidFill>
              </a:rPr>
              <a:t>Fastq</a:t>
            </a:r>
            <a:r>
              <a:rPr lang="en-GB" dirty="0">
                <a:solidFill>
                  <a:srgbClr val="7030A0"/>
                </a:solidFill>
              </a:rPr>
              <a:t> (</a:t>
            </a:r>
            <a:r>
              <a:rPr lang="en-GB" dirty="0" err="1">
                <a:solidFill>
                  <a:srgbClr val="7030A0"/>
                </a:solidFill>
              </a:rPr>
              <a:t>fq</a:t>
            </a:r>
            <a:r>
              <a:rPr lang="en-GB" dirty="0">
                <a:solidFill>
                  <a:srgbClr val="7030A0"/>
                </a:solidFill>
              </a:rPr>
              <a:t>) format (Illumina output) as input to </a:t>
            </a:r>
            <a:r>
              <a:rPr lang="en-GB" dirty="0" err="1">
                <a:solidFill>
                  <a:srgbClr val="7030A0"/>
                </a:solidFill>
              </a:rPr>
              <a:t>Fastqc</a:t>
            </a:r>
            <a:r>
              <a:rPr lang="en-GB" dirty="0">
                <a:solidFill>
                  <a:srgbClr val="7030A0"/>
                </a:solidFill>
              </a:rPr>
              <a:t>. (.</a:t>
            </a:r>
            <a:r>
              <a:rPr lang="en-GB" dirty="0" err="1">
                <a:solidFill>
                  <a:srgbClr val="7030A0"/>
                </a:solidFill>
              </a:rPr>
              <a:t>gz</a:t>
            </a:r>
            <a:r>
              <a:rPr lang="en-GB" dirty="0">
                <a:solidFill>
                  <a:srgbClr val="7030A0"/>
                </a:solidFill>
              </a:rPr>
              <a:t> just means they are compressed)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16F140-36DE-4AFB-BDE8-E1C2676C31C1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D042BA6-D996-4E57-96B4-691806B85C64}"/>
              </a:ext>
            </a:extLst>
          </p:cNvPr>
          <p:cNvSpPr/>
          <p:nvPr/>
        </p:nvSpPr>
        <p:spPr>
          <a:xfrm>
            <a:off x="2866484" y="6262603"/>
            <a:ext cx="5443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hlinkClick r:id="rId2"/>
              </a:rPr>
              <a:t>Read more: https://en.wikipedia.org/wiki/FASTQ_format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5993E5-B139-4E00-A303-3BF3FB1DD9CA}"/>
              </a:ext>
            </a:extLst>
          </p:cNvPr>
          <p:cNvSpPr txBox="1"/>
          <p:nvPr/>
        </p:nvSpPr>
        <p:spPr>
          <a:xfrm>
            <a:off x="404389" y="1913893"/>
            <a:ext cx="1065555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input to most of the following steps, are the </a:t>
            </a:r>
            <a:r>
              <a:rPr lang="en-GB" dirty="0" err="1"/>
              <a:t>fastq</a:t>
            </a:r>
            <a:r>
              <a:rPr lang="en-GB" dirty="0"/>
              <a:t> (or compressed fastq</a:t>
            </a:r>
            <a:r>
              <a:rPr lang="en-GB" b="1" dirty="0"/>
              <a:t>.gz</a:t>
            </a:r>
            <a:r>
              <a:rPr lang="en-GB" dirty="0"/>
              <a:t>) files. </a:t>
            </a:r>
          </a:p>
          <a:p>
            <a:endParaRPr lang="en-GB" dirty="0"/>
          </a:p>
          <a:p>
            <a:pPr lvl="1"/>
            <a:r>
              <a:rPr lang="en-GB" dirty="0"/>
              <a:t>@ERR861370.21 M00596:40:000000000-A712Y:1:1101:11010:1548/1   </a:t>
            </a:r>
            <a:r>
              <a:rPr lang="en-GB" dirty="0">
                <a:solidFill>
                  <a:srgbClr val="FF0000"/>
                </a:solidFill>
              </a:rPr>
              <a:t>(unique read name)</a:t>
            </a:r>
          </a:p>
          <a:p>
            <a:pPr lvl="1"/>
            <a:r>
              <a:rPr lang="en-GB" dirty="0"/>
              <a:t>GTCCAGAACTGTCTTCTGTAAATCTTTCTTGTACCTCCTGCAGTAT                     </a:t>
            </a:r>
            <a:r>
              <a:rPr lang="en-GB" dirty="0">
                <a:solidFill>
                  <a:srgbClr val="FF0000"/>
                </a:solidFill>
              </a:rPr>
              <a:t>(sequence)</a:t>
            </a:r>
          </a:p>
          <a:p>
            <a:pPr lvl="1"/>
            <a:r>
              <a:rPr lang="en-GB" dirty="0"/>
              <a:t>+							             </a:t>
            </a:r>
            <a:r>
              <a:rPr lang="en-GB" dirty="0">
                <a:solidFill>
                  <a:srgbClr val="FF0000"/>
                </a:solidFill>
              </a:rPr>
              <a:t>(+)</a:t>
            </a:r>
          </a:p>
          <a:p>
            <a:pPr lvl="1"/>
            <a:r>
              <a:rPr lang="en-GB" dirty="0"/>
              <a:t>-B@C&lt;8&lt;@CF9FEFFFGAF9&lt;&lt;EEFGGEFF9E9CCC,CF&lt;,,C,,&lt;	</a:t>
            </a:r>
            <a:r>
              <a:rPr lang="en-GB" dirty="0">
                <a:solidFill>
                  <a:srgbClr val="FF0000"/>
                </a:solidFill>
              </a:rPr>
              <a:t>             (ascii quality score encoding)</a:t>
            </a:r>
          </a:p>
          <a:p>
            <a:pPr lvl="1"/>
            <a:endParaRPr lang="en-GB" dirty="0">
              <a:solidFill>
                <a:srgbClr val="FF0000"/>
              </a:solidFill>
            </a:endParaRPr>
          </a:p>
          <a:p>
            <a:pPr lvl="1"/>
            <a:endParaRPr lang="en-GB" dirty="0">
              <a:solidFill>
                <a:srgbClr val="FF0000"/>
              </a:solidFill>
            </a:endParaRPr>
          </a:p>
          <a:p>
            <a:pPr lvl="1"/>
            <a:r>
              <a:rPr lang="en-GB" dirty="0"/>
              <a:t>Each base is “quality scored” based on a probability score of it being correct. </a:t>
            </a:r>
          </a:p>
          <a:p>
            <a:pPr lvl="1"/>
            <a:r>
              <a:rPr lang="en-GB" dirty="0"/>
              <a:t>Q15: p = 0.03</a:t>
            </a:r>
          </a:p>
          <a:p>
            <a:pPr lvl="1"/>
            <a:r>
              <a:rPr lang="en-GB" b="1" dirty="0"/>
              <a:t>Q30: p = 0.001</a:t>
            </a:r>
          </a:p>
          <a:p>
            <a:pPr lvl="1"/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7973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3E00C-44CB-43B4-AB72-A0B8C7DC8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95300" y="-78007"/>
            <a:ext cx="121920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4) </a:t>
            </a:r>
            <a:r>
              <a:rPr lang="en-GB" dirty="0" err="1">
                <a:solidFill>
                  <a:srgbClr val="7030A0"/>
                </a:solidFill>
              </a:rPr>
              <a:t>Fastqc</a:t>
            </a:r>
            <a:r>
              <a:rPr lang="en-GB" dirty="0">
                <a:solidFill>
                  <a:srgbClr val="7030A0"/>
                </a:solidFill>
              </a:rPr>
              <a:t> output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16F140-36DE-4AFB-BDE8-E1C2676C31C1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1026" name="Picture 2" descr="Per base quality graph">
            <a:extLst>
              <a:ext uri="{FF2B5EF4-FFF2-40B4-BE49-F238E27FC236}">
                <a16:creationId xmlns:a16="http://schemas.microsoft.com/office/drawing/2014/main" id="{02BFE43D-8DD8-4C21-B464-759EC3D17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1838" y="980856"/>
            <a:ext cx="7615765" cy="5252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D042BA6-D996-4E57-96B4-691806B85C64}"/>
              </a:ext>
            </a:extLst>
          </p:cNvPr>
          <p:cNvSpPr/>
          <p:nvPr/>
        </p:nvSpPr>
        <p:spPr>
          <a:xfrm>
            <a:off x="8844490" y="2175212"/>
            <a:ext cx="25188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hlinkClick r:id="rId3"/>
              </a:rPr>
              <a:t>https://en.wikipedia.org/wiki/FASTQ_format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F241C8-EE43-435A-B48B-55992F49DA09}"/>
              </a:ext>
            </a:extLst>
          </p:cNvPr>
          <p:cNvSpPr txBox="1"/>
          <p:nvPr/>
        </p:nvSpPr>
        <p:spPr>
          <a:xfrm rot="16200000">
            <a:off x="527953" y="2456884"/>
            <a:ext cx="1247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Per base quality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8F8121A-D9EF-4014-BFEA-8065DCE59BF5}"/>
              </a:ext>
            </a:extLst>
          </p:cNvPr>
          <p:cNvCxnSpPr/>
          <p:nvPr/>
        </p:nvCxnSpPr>
        <p:spPr>
          <a:xfrm>
            <a:off x="1743075" y="6486525"/>
            <a:ext cx="5543550" cy="0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296B960-EDF4-4AA4-BD8F-1706E9E24A74}"/>
              </a:ext>
            </a:extLst>
          </p:cNvPr>
          <p:cNvSpPr txBox="1"/>
          <p:nvPr/>
        </p:nvSpPr>
        <p:spPr>
          <a:xfrm>
            <a:off x="7414916" y="6233108"/>
            <a:ext cx="3638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As we move along the read the quality decreases</a:t>
            </a:r>
          </a:p>
        </p:txBody>
      </p:sp>
    </p:spTree>
    <p:extLst>
      <p:ext uri="{BB962C8B-B14F-4D97-AF65-F5344CB8AC3E}">
        <p14:creationId xmlns:p14="http://schemas.microsoft.com/office/powerpoint/2010/main" val="3442729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3E00C-44CB-43B4-AB72-A0B8C7DC8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95300" y="-78007"/>
            <a:ext cx="121920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4) </a:t>
            </a:r>
            <a:r>
              <a:rPr lang="en-GB" dirty="0" err="1">
                <a:solidFill>
                  <a:srgbClr val="7030A0"/>
                </a:solidFill>
              </a:rPr>
              <a:t>Fastqc</a:t>
            </a:r>
            <a:r>
              <a:rPr lang="en-GB" dirty="0">
                <a:solidFill>
                  <a:srgbClr val="7030A0"/>
                </a:solidFill>
              </a:rPr>
              <a:t> output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16F140-36DE-4AFB-BDE8-E1C2676C31C1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1026" name="Picture 2" descr="Per base quality graph">
            <a:extLst>
              <a:ext uri="{FF2B5EF4-FFF2-40B4-BE49-F238E27FC236}">
                <a16:creationId xmlns:a16="http://schemas.microsoft.com/office/drawing/2014/main" id="{02BFE43D-8DD8-4C21-B464-759EC3D17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47556"/>
            <a:ext cx="7615765" cy="5252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D042BA6-D996-4E57-96B4-691806B85C64}"/>
              </a:ext>
            </a:extLst>
          </p:cNvPr>
          <p:cNvSpPr/>
          <p:nvPr/>
        </p:nvSpPr>
        <p:spPr>
          <a:xfrm>
            <a:off x="7615765" y="2203787"/>
            <a:ext cx="4360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hlinkClick r:id="rId3"/>
              </a:rPr>
              <a:t>https://en.wikipedia.org/wiki/FASTQ_format</a:t>
            </a:r>
            <a:endParaRPr lang="en-GB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5698CDC-1DB7-4491-B585-91E6D49C426D}"/>
              </a:ext>
            </a:extLst>
          </p:cNvPr>
          <p:cNvCxnSpPr/>
          <p:nvPr/>
        </p:nvCxnSpPr>
        <p:spPr>
          <a:xfrm>
            <a:off x="186612" y="4488024"/>
            <a:ext cx="75018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8C41F26-2470-4F91-BF3E-E5687EA1FF84}"/>
              </a:ext>
            </a:extLst>
          </p:cNvPr>
          <p:cNvSpPr txBox="1"/>
          <p:nvPr/>
        </p:nvSpPr>
        <p:spPr>
          <a:xfrm>
            <a:off x="7875035" y="4303543"/>
            <a:ext cx="34429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Q15 line:  p = 0.03 </a:t>
            </a:r>
            <a:r>
              <a:rPr lang="en-GB" dirty="0"/>
              <a:t>of the base being correctly called. When you have 1 billion bases, there are still </a:t>
            </a:r>
            <a:r>
              <a:rPr lang="en-GB" b="1" dirty="0"/>
              <a:t>many</a:t>
            </a:r>
            <a:r>
              <a:rPr lang="en-GB" dirty="0"/>
              <a:t> by chance that will be incorrect. </a:t>
            </a:r>
          </a:p>
        </p:txBody>
      </p:sp>
    </p:spTree>
    <p:extLst>
      <p:ext uri="{BB962C8B-B14F-4D97-AF65-F5344CB8AC3E}">
        <p14:creationId xmlns:p14="http://schemas.microsoft.com/office/powerpoint/2010/main" val="3258093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1010</TotalTime>
  <Words>3213</Words>
  <Application>Microsoft Office PowerPoint</Application>
  <PresentationFormat>Widescreen</PresentationFormat>
  <Paragraphs>348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Arial</vt:lpstr>
      <vt:lpstr>Calibri</vt:lpstr>
      <vt:lpstr>Calibri Light</vt:lpstr>
      <vt:lpstr>Office Theme</vt:lpstr>
      <vt:lpstr>6) assembly: Bacterial genome assembly</vt:lpstr>
      <vt:lpstr>Get some long jobs running</vt:lpstr>
      <vt:lpstr>6) assembly: Bacterial genome assembly</vt:lpstr>
      <vt:lpstr>6) assembly: Bacterial genome assembly</vt:lpstr>
      <vt:lpstr>6) assembly: fastqc</vt:lpstr>
      <vt:lpstr>4) Shell scripting/ qsub: Run something useful</vt:lpstr>
      <vt:lpstr>4) Fastq (fq) format (Illumina output) as input to Fastqc. (.gz just means they are compressed)</vt:lpstr>
      <vt:lpstr>4) Fastqc output</vt:lpstr>
      <vt:lpstr>4) Fastqc output</vt:lpstr>
      <vt:lpstr>6) assembly: Trim reads for quality</vt:lpstr>
      <vt:lpstr>6) assembly: Trim reads for quality</vt:lpstr>
      <vt:lpstr>6) assembly: Fastqc Trim reads</vt:lpstr>
      <vt:lpstr>4) Fastqc output – after trimming</vt:lpstr>
      <vt:lpstr>6) Put the “jigsaw together” - Velvet</vt:lpstr>
      <vt:lpstr>6) assembly: Assemble these reads with Velvet</vt:lpstr>
      <vt:lpstr>6) assembly: Assemble these reads with Velvet</vt:lpstr>
      <vt:lpstr>6) assembly: Velvet assembly. </vt:lpstr>
      <vt:lpstr>6) assembly: Velvet assembly. </vt:lpstr>
      <vt:lpstr>6) assembly: Kmer length</vt:lpstr>
      <vt:lpstr>6) assembly: Velvet assembly, N50? </vt:lpstr>
      <vt:lpstr>6) assembly: Velvet assembly, N50? </vt:lpstr>
      <vt:lpstr>6) assembly: output format (fasta, fa)</vt:lpstr>
      <vt:lpstr>Pause the assembly training for something cool</vt:lpstr>
      <vt:lpstr>6) assembly: Predict the genes from our assembly.</vt:lpstr>
      <vt:lpstr>6) assembly: Predict the genes from our assembly.</vt:lpstr>
      <vt:lpstr>Prokka output: Many files. </vt:lpstr>
      <vt:lpstr>Prokka output: Draw it!! (Genome diagram)</vt:lpstr>
      <vt:lpstr>Prokka output: Draw it!! (if we have time)</vt:lpstr>
      <vt:lpstr>PowerPoint Presentation</vt:lpstr>
      <vt:lpstr>PowerPoint Presentation</vt:lpstr>
      <vt:lpstr>6) assembly: BLAST a seq against GenBank nt</vt:lpstr>
      <vt:lpstr>6) assembly: BLAST a seq against GenBank nt</vt:lpstr>
      <vt:lpstr>6) assembly: BLAST a seq against GenBank nt</vt:lpstr>
      <vt:lpstr>6) assembly: BLAST a seq against GenBank nt</vt:lpstr>
      <vt:lpstr>6) assembly: BLAST a seq against GenBank nt</vt:lpstr>
      <vt:lpstr>6) assembly: BLAST a seq against GenBank nt</vt:lpstr>
      <vt:lpstr>BLAST?</vt:lpstr>
      <vt:lpstr>Further reading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6) assembly: Trim reads for quality</dc:title>
  <dc:creator>Peter Thorpe</dc:creator>
  <cp:lastModifiedBy>Peter Thorpe</cp:lastModifiedBy>
  <cp:revision>216</cp:revision>
  <dcterms:created xsi:type="dcterms:W3CDTF">2018-11-12T12:06:12Z</dcterms:created>
  <dcterms:modified xsi:type="dcterms:W3CDTF">2021-03-01T09:50:54Z</dcterms:modified>
</cp:coreProperties>
</file>