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459" r:id="rId4"/>
    <p:sldId id="480" r:id="rId5"/>
    <p:sldId id="479" r:id="rId6"/>
    <p:sldId id="481" r:id="rId7"/>
    <p:sldId id="483" r:id="rId8"/>
    <p:sldId id="4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93344" y="275685"/>
            <a:ext cx="9038843" cy="590931"/>
          </a:xfrm>
        </p:spPr>
        <p:txBody>
          <a:bodyPr anchor="t" anchorCtr="0">
            <a:spAutoFit/>
          </a:bodyPr>
          <a:lstStyle>
            <a:lvl1pPr algn="l">
              <a:defRPr sz="3600" b="1" baseline="0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37092" y="773902"/>
            <a:ext cx="388553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837092" y="452073"/>
            <a:ext cx="388553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404341" y="452073"/>
            <a:ext cx="388553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93344" y="1098067"/>
            <a:ext cx="9038843" cy="424732"/>
          </a:xfrm>
        </p:spPr>
        <p:txBody>
          <a:bodyPr wrap="square"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Change the background image to a different high quality picture.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6093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rrwick/Bandage/wiki/Effect-of-kmer-siz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wick/Bandage/wiki/Getting-started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rrwick.github.io/Bandag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7030A0"/>
                </a:solidFill>
              </a:rPr>
              <a:t>Kmers</a:t>
            </a:r>
            <a:r>
              <a:rPr lang="en-GB" sz="6600" dirty="0">
                <a:solidFill>
                  <a:srgbClr val="7030A0"/>
                </a:solidFill>
              </a:rPr>
              <a:t> and graphs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Why not just do overlap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Old methods was just to simply overlap the data, where it matches you can just keep extending ….</a:t>
            </a:r>
          </a:p>
          <a:p>
            <a:r>
              <a:rPr lang="en-GB" dirty="0"/>
              <a:t>Well, that worked with Sanger sequencing. For Illumina, it is estimated this would take a good cluster 100 years!!</a:t>
            </a:r>
          </a:p>
          <a:p>
            <a:r>
              <a:rPr lang="en-GB" dirty="0"/>
              <a:t>Illustration of overlap consensus assembly</a:t>
            </a:r>
          </a:p>
        </p:txBody>
      </p:sp>
      <p:pic>
        <p:nvPicPr>
          <p:cNvPr id="2050" name="Picture 2" descr="How newbler works | An assembly of reads, contigs and scaffolds">
            <a:extLst>
              <a:ext uri="{FF2B5EF4-FFF2-40B4-BE49-F238E27FC236}">
                <a16:creationId xmlns:a16="http://schemas.microsoft.com/office/drawing/2014/main" id="{4E334E8A-4120-49C0-9527-00E1ED77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520123"/>
            <a:ext cx="6962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BF05-7CE3-40EC-93CB-F33DC81943FB}"/>
              </a:ext>
            </a:extLst>
          </p:cNvPr>
          <p:cNvSpPr/>
          <p:nvPr/>
        </p:nvSpPr>
        <p:spPr>
          <a:xfrm>
            <a:off x="0" y="6385481"/>
            <a:ext cx="1103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https://contig.wordpress.com/2010/02/09/how-newbler-works/</a:t>
            </a:r>
          </a:p>
        </p:txBody>
      </p:sp>
    </p:spTree>
    <p:extLst>
      <p:ext uri="{BB962C8B-B14F-4D97-AF65-F5344CB8AC3E}">
        <p14:creationId xmlns:p14="http://schemas.microsoft.com/office/powerpoint/2010/main" val="26964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 Untangle: pick the longest path through the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24001" y="6362803"/>
            <a:ext cx="89025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402" y="3682911"/>
            <a:ext cx="2057399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Bubbles are formed when there is a conflict in the sequence. Can become impossible, thus a fragmented assembly.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4800" y="6485371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401" y="3958890"/>
            <a:ext cx="4572000" cy="2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B36C1-DCF6-49C0-95C9-79E12D16C3C7}"/>
              </a:ext>
            </a:extLst>
          </p:cNvPr>
          <p:cNvSpPr txBox="1"/>
          <p:nvPr/>
        </p:nvSpPr>
        <p:spPr>
          <a:xfrm>
            <a:off x="2418081" y="3576680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part could have 100X coverage</a:t>
            </a:r>
          </a:p>
        </p:txBody>
      </p:sp>
    </p:spTree>
    <p:extLst>
      <p:ext uri="{BB962C8B-B14F-4D97-AF65-F5344CB8AC3E}">
        <p14:creationId xmlns:p14="http://schemas.microsoft.com/office/powerpoint/2010/main" val="236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1-mer assembly graph">
            <a:extLst>
              <a:ext uri="{FF2B5EF4-FFF2-40B4-BE49-F238E27FC236}">
                <a16:creationId xmlns:a16="http://schemas.microsoft.com/office/drawing/2014/main" id="{37E84D55-0F52-495A-8861-A4C55BE7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59" y="3429000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8839200" cy="2266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Real example of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5280" y="6350170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682911"/>
            <a:ext cx="4572000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F8979A-FA0C-4245-BD54-6F6797D51426}"/>
              </a:ext>
            </a:extLst>
          </p:cNvPr>
          <p:cNvSpPr/>
          <p:nvPr/>
        </p:nvSpPr>
        <p:spPr>
          <a:xfrm>
            <a:off x="7290439" y="5705569"/>
            <a:ext cx="34791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https://holtlab.net/2015/02/25/bandage-view-and-navigate-assembly-graphs/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358829-D2FD-49FF-876D-7E0AD7DD1430}"/>
              </a:ext>
            </a:extLst>
          </p:cNvPr>
          <p:cNvCxnSpPr>
            <a:cxnSpLocks/>
          </p:cNvCxnSpPr>
          <p:nvPr/>
        </p:nvCxnSpPr>
        <p:spPr>
          <a:xfrm>
            <a:off x="5626100" y="2133600"/>
            <a:ext cx="2362200" cy="1663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55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small </a:t>
            </a:r>
            <a:r>
              <a:rPr lang="en-GB" sz="2400" dirty="0"/>
              <a:t>results in too many nodes and edges are there are not enough unique </a:t>
            </a:r>
            <a:r>
              <a:rPr lang="en-GB" sz="2400" dirty="0" err="1"/>
              <a:t>kmers</a:t>
            </a:r>
            <a:r>
              <a:rPr lang="en-GB" sz="2400" dirty="0"/>
              <a:t> for the assembler.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contrast </a:t>
            </a: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high </a:t>
            </a:r>
            <a:r>
              <a:rPr lang="en-GB" sz="2400" dirty="0"/>
              <a:t>can lead to not enough coverage and too many unique </a:t>
            </a:r>
            <a:r>
              <a:rPr lang="en-GB" sz="2400" dirty="0" err="1"/>
              <a:t>kmer</a:t>
            </a:r>
            <a:r>
              <a:rPr lang="en-GB" sz="2400" dirty="0"/>
              <a:t> to join the sequences together leading to a very fragmented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Pick the best: depends on coverage and genome size, read length, quality. </a:t>
            </a:r>
            <a:r>
              <a:rPr lang="en-GB" sz="2400" dirty="0" err="1"/>
              <a:t>Kmergenie</a:t>
            </a:r>
            <a:r>
              <a:rPr lang="en-GB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3444808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/>
          <p:nvPr/>
        </p:nvCxnSpPr>
        <p:spPr>
          <a:xfrm>
            <a:off x="6959600" y="1701800"/>
            <a:ext cx="764136" cy="10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/>
          <p:nvPr/>
        </p:nvCxnSpPr>
        <p:spPr>
          <a:xfrm>
            <a:off x="6352395" y="4126590"/>
            <a:ext cx="48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</p:spTree>
    <p:extLst>
      <p:ext uri="{BB962C8B-B14F-4D97-AF65-F5344CB8AC3E}">
        <p14:creationId xmlns:p14="http://schemas.microsoft.com/office/powerpoint/2010/main" val="19463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282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small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big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~optimal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16" y="3318665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>
            <a:cxnSpLocks/>
          </p:cNvCxnSpPr>
          <p:nvPr/>
        </p:nvCxnSpPr>
        <p:spPr>
          <a:xfrm>
            <a:off x="5511800" y="1531082"/>
            <a:ext cx="840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>
            <a:cxnSpLocks/>
          </p:cNvCxnSpPr>
          <p:nvPr/>
        </p:nvCxnSpPr>
        <p:spPr>
          <a:xfrm>
            <a:off x="5268488" y="2131247"/>
            <a:ext cx="82751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https://github.com/rrwick/Bandage/wiki/Effect-of-kmer-size</a:t>
            </a:r>
            <a:r>
              <a:rPr lang="en-GB" sz="1400" dirty="0"/>
              <a:t> </a:t>
            </a:r>
          </a:p>
        </p:txBody>
      </p:sp>
      <p:pic>
        <p:nvPicPr>
          <p:cNvPr id="4102" name="Picture 6" descr="71-mer assembly graph">
            <a:extLst>
              <a:ext uri="{FF2B5EF4-FFF2-40B4-BE49-F238E27FC236}">
                <a16:creationId xmlns:a16="http://schemas.microsoft.com/office/drawing/2014/main" id="{0145BAC5-BC97-40B8-9EB7-5FDA325E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4" y="3526443"/>
            <a:ext cx="2875035" cy="2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08F705-5D6F-461F-8D62-820F45D5714D}"/>
              </a:ext>
            </a:extLst>
          </p:cNvPr>
          <p:cNvCxnSpPr/>
          <p:nvPr/>
        </p:nvCxnSpPr>
        <p:spPr>
          <a:xfrm flipH="1">
            <a:off x="3446710" y="2641446"/>
            <a:ext cx="388690" cy="588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/>
              <a:t>Draw your own graphs (bonus activity)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772162" y="1304409"/>
            <a:ext cx="10181274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http://rrwick.github.io/Bandage/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How: </a:t>
            </a:r>
            <a:r>
              <a:rPr lang="en-GB" sz="2400" dirty="0">
                <a:hlinkClick r:id="rId3"/>
              </a:rPr>
              <a:t>https://github.com/rrwick/Bandage/wiki/Getting-started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graphs in the graphs folder (.</a:t>
            </a:r>
            <a:r>
              <a:rPr lang="en-GB" sz="2400" dirty="0" err="1"/>
              <a:t>gfa</a:t>
            </a:r>
            <a:r>
              <a:rPr lang="en-GB" sz="2400" dirty="0"/>
              <a:t> file) (our dataset!)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 descr="A picture containing kite, field, flying&#10;&#10;Description automatically generated">
            <a:extLst>
              <a:ext uri="{FF2B5EF4-FFF2-40B4-BE49-F238E27FC236}">
                <a16:creationId xmlns:a16="http://schemas.microsoft.com/office/drawing/2014/main" id="{25DE0810-5461-4141-B176-7503863E4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67" y="3677920"/>
            <a:ext cx="2586567" cy="23876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BF5090-C605-4B64-B1D7-B40C68610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8" y="3999664"/>
            <a:ext cx="2138951" cy="1974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895BC-0D62-4768-A4EE-6DA6753E9F36}"/>
              </a:ext>
            </a:extLst>
          </p:cNvPr>
          <p:cNvSpPr txBox="1"/>
          <p:nvPr/>
        </p:nvSpPr>
        <p:spPr>
          <a:xfrm>
            <a:off x="772162" y="3059668"/>
            <a:ext cx="1053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K=18			K=53				      </a:t>
            </a:r>
            <a:r>
              <a:rPr lang="en-GB" dirty="0" err="1"/>
              <a:t>Unicycler</a:t>
            </a:r>
            <a:r>
              <a:rPr lang="en-GB" dirty="0"/>
              <a:t>	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2F3897-9F97-4B68-8D0D-63E204B1C386}"/>
              </a:ext>
            </a:extLst>
          </p:cNvPr>
          <p:cNvCxnSpPr/>
          <p:nvPr/>
        </p:nvCxnSpPr>
        <p:spPr>
          <a:xfrm>
            <a:off x="2367280" y="3820160"/>
            <a:ext cx="0" cy="215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F5B5C-BCD4-4284-8483-9720D0FC56BB}"/>
              </a:ext>
            </a:extLst>
          </p:cNvPr>
          <p:cNvCxnSpPr/>
          <p:nvPr/>
        </p:nvCxnSpPr>
        <p:spPr>
          <a:xfrm>
            <a:off x="5486400" y="3820160"/>
            <a:ext cx="0" cy="215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game, basketball, mirror, table&#10;&#10;Description automatically generated">
            <a:extLst>
              <a:ext uri="{FF2B5EF4-FFF2-40B4-BE49-F238E27FC236}">
                <a16:creationId xmlns:a16="http://schemas.microsoft.com/office/drawing/2014/main" id="{D6385D35-1263-419F-ABEC-246A38CBA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62" y="3761208"/>
            <a:ext cx="2307151" cy="21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486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Kmers and graphs</vt:lpstr>
      <vt:lpstr>Why not just do overlap assembly</vt:lpstr>
      <vt:lpstr>Kmers and De Bruijn graph</vt:lpstr>
      <vt:lpstr>Kmers and De Bruijn graph</vt:lpstr>
      <vt:lpstr>Kmers and De Bruijn graph</vt:lpstr>
      <vt:lpstr>Kmers and De Bruijn graph</vt:lpstr>
      <vt:lpstr>Kmers and De Bruijn graph</vt:lpstr>
      <vt:lpstr>Draw your own graphs (bonus activity)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501</cp:revision>
  <dcterms:created xsi:type="dcterms:W3CDTF">2018-10-24T10:39:39Z</dcterms:created>
  <dcterms:modified xsi:type="dcterms:W3CDTF">2021-03-01T09:52:10Z</dcterms:modified>
</cp:coreProperties>
</file>