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25" r:id="rId4"/>
    <p:sldId id="314" r:id="rId5"/>
    <p:sldId id="301" r:id="rId6"/>
    <p:sldId id="310" r:id="rId7"/>
    <p:sldId id="286" r:id="rId8"/>
    <p:sldId id="3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quickstart.html" TargetMode="External"/><Relationship Id="rId2" Type="http://schemas.openxmlformats.org/officeDocument/2006/relationships/hyperlink" Target="https://docs.oracle.com/cd/E19957-01/820-069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ibk.ac.at/zid/systeme/hpc-systeme/common/tutorials/sge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52" y="3333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6E9AF-E757-4182-B00D-DEC1480F0F66}"/>
              </a:ext>
            </a:extLst>
          </p:cNvPr>
          <p:cNvSpPr txBox="1"/>
          <p:nvPr/>
        </p:nvSpPr>
        <p:spPr>
          <a:xfrm>
            <a:off x="923277" y="2050742"/>
            <a:ext cx="91617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is the </a:t>
            </a:r>
            <a:r>
              <a:rPr lang="en-GB" sz="2400" dirty="0" err="1"/>
              <a:t>Sungrid</a:t>
            </a:r>
            <a:r>
              <a:rPr lang="en-GB" sz="2400" dirty="0"/>
              <a:t> engines approach. </a:t>
            </a:r>
            <a:r>
              <a:rPr lang="en-GB" sz="2400" dirty="0">
                <a:hlinkClick r:id="rId2"/>
              </a:rPr>
              <a:t>https://docs.oracle.com/cd/E19957-01/820-0699/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You may see in other places “</a:t>
            </a:r>
            <a:r>
              <a:rPr lang="en-GB" sz="2400" dirty="0" err="1"/>
              <a:t>sbatch</a:t>
            </a:r>
            <a:r>
              <a:rPr lang="en-GB" sz="2400" dirty="0"/>
              <a:t>”. This is for queue managing software called </a:t>
            </a:r>
            <a:r>
              <a:rPr lang="en-GB" sz="2400" dirty="0" err="1"/>
              <a:t>Slurm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https://slurm.schedmd.com/quickstart.html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 (please don’t run jobs directly at the login node, unless you know they are quick and not demanding)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</a:t>
            </a:r>
            <a:r>
              <a:rPr lang="en-GB" sz="2000" dirty="0">
                <a:hlinkClick r:id="rId2"/>
              </a:rPr>
              <a:t>https://www.uibk.ac.at/zid/systeme/hpc-systeme/common/tutorials/sge-howto.html</a:t>
            </a:r>
            <a:endParaRPr lang="en-GB" sz="20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 you need to check how 	many cores your tools wants to use, or tell it how many to use. 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In short you can look back at this later. </a:t>
            </a:r>
          </a:p>
          <a:p>
            <a:endParaRPr lang="en-GB" dirty="0"/>
          </a:p>
          <a:p>
            <a:r>
              <a:rPr lang="en-GB" dirty="0"/>
              <a:t>All you need for now is: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name_of_script.sh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qsub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multi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To ask for multicore job, e.g. </a:t>
            </a:r>
            <a:r>
              <a:rPr lang="en-GB" u="sng" dirty="0"/>
              <a:t>4</a:t>
            </a:r>
            <a:r>
              <a:rPr lang="en-GB" dirty="0"/>
              <a:t> cores: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-V -pe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see the available queues for the cluster type </a:t>
            </a:r>
            <a:r>
              <a:rPr lang="en-GB" dirty="0">
                <a:solidFill>
                  <a:srgbClr val="0070C0"/>
                </a:solidFill>
              </a:rPr>
              <a:t>seeq.pl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memory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</a:t>
            </a:r>
            <a:r>
              <a:rPr lang="en-GB" dirty="0" err="1">
                <a:solidFill>
                  <a:schemeClr val="accent1"/>
                </a:solidFill>
              </a:rPr>
              <a:t>highmemory.q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Is it running? – type: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qstat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E03B3-C923-447F-A5AA-B0DB3C2CB89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754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" y="-225653"/>
            <a:ext cx="11921672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Special commands at the top of shell </a:t>
            </a:r>
            <a:r>
              <a:rPr lang="en-GB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44C-A097-44C5-B163-92770AF4C237}"/>
              </a:ext>
            </a:extLst>
          </p:cNvPr>
          <p:cNvSpPr/>
          <p:nvPr/>
        </p:nvSpPr>
        <p:spPr>
          <a:xfrm>
            <a:off x="0" y="3674310"/>
            <a:ext cx="9013372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A0-1B15-443D-A49C-8FA9E0B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-13691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3D79-97E0-4CDE-A780-19C59BFF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0" y="1247949"/>
            <a:ext cx="8890000" cy="43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BED35-3B29-4052-9D69-0805F4232291}"/>
              </a:ext>
            </a:extLst>
          </p:cNvPr>
          <p:cNvSpPr txBox="1"/>
          <p:nvPr/>
        </p:nvSpPr>
        <p:spPr>
          <a:xfrm>
            <a:off x="8788400" y="28529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FF0000"/>
                </a:solidFill>
              </a:rPr>
              <a:t>Num</a:t>
            </a:r>
            <a:r>
              <a:rPr lang="en-GB" sz="2000" b="1" dirty="0">
                <a:solidFill>
                  <a:srgbClr val="FF0000"/>
                </a:solidFill>
              </a:rPr>
              <a:t>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298D5-3FBF-4267-A214-46A892D01F22}"/>
              </a:ext>
            </a:extLst>
          </p:cNvPr>
          <p:cNvSpPr txBox="1"/>
          <p:nvPr/>
        </p:nvSpPr>
        <p:spPr>
          <a:xfrm>
            <a:off x="88900" y="4852558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 queue waiting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2BA6B-FE65-490D-BA33-AF8DAC97FB67}"/>
              </a:ext>
            </a:extLst>
          </p:cNvPr>
          <p:cNvCxnSpPr/>
          <p:nvPr/>
        </p:nvCxnSpPr>
        <p:spPr>
          <a:xfrm>
            <a:off x="1155700" y="506845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855F4-D267-4066-8E45-C44C3565A6BD}"/>
              </a:ext>
            </a:extLst>
          </p:cNvPr>
          <p:cNvCxnSpPr>
            <a:cxnSpLocks/>
          </p:cNvCxnSpPr>
          <p:nvPr/>
        </p:nvCxnSpPr>
        <p:spPr>
          <a:xfrm>
            <a:off x="935355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EB0EC-C74B-45F2-93B3-B2E351FFA472}"/>
              </a:ext>
            </a:extLst>
          </p:cNvPr>
          <p:cNvSpPr txBox="1"/>
          <p:nvPr/>
        </p:nvSpPr>
        <p:spPr>
          <a:xfrm>
            <a:off x="1562100" y="34005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Job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12AA-4846-40B8-8134-7652E16BED6F}"/>
              </a:ext>
            </a:extLst>
          </p:cNvPr>
          <p:cNvCxnSpPr>
            <a:cxnSpLocks/>
          </p:cNvCxnSpPr>
          <p:nvPr/>
        </p:nvCxnSpPr>
        <p:spPr>
          <a:xfrm>
            <a:off x="201930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16462-6D15-4115-8973-09596DCB7883}"/>
              </a:ext>
            </a:extLst>
          </p:cNvPr>
          <p:cNvSpPr txBox="1"/>
          <p:nvPr/>
        </p:nvSpPr>
        <p:spPr>
          <a:xfrm>
            <a:off x="10452100" y="27978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C2111-A664-4FE2-9EB8-796496440F43}"/>
              </a:ext>
            </a:extLst>
          </p:cNvPr>
          <p:cNvSpPr/>
          <p:nvPr/>
        </p:nvSpPr>
        <p:spPr>
          <a:xfrm>
            <a:off x="2151783" y="63332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waiting: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which are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28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2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.o</a:t>
            </a:r>
            <a:r>
              <a:rPr lang="en-GB" dirty="0"/>
              <a:t> files have normal </a:t>
            </a:r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dirty="0"/>
              <a:t> from whatever tool is being used.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.e </a:t>
            </a:r>
            <a:r>
              <a:rPr lang="en-GB" dirty="0"/>
              <a:t>are errors or </a:t>
            </a:r>
            <a:r>
              <a:rPr lang="en-GB" dirty="0">
                <a:solidFill>
                  <a:srgbClr val="FF0000"/>
                </a:solidFill>
              </a:rPr>
              <a:t>warnings</a:t>
            </a:r>
            <a:r>
              <a:rPr lang="en-GB" dirty="0"/>
              <a:t>. This is useful to track errors and find out why your tool is not working. </a:t>
            </a:r>
          </a:p>
          <a:p>
            <a:r>
              <a:rPr lang="en-GB" dirty="0"/>
              <a:t>TRUST me this will </a:t>
            </a:r>
            <a:r>
              <a:rPr lang="en-GB"/>
              <a:t>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535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5) qsub: This is the official way to submit jobs</vt:lpstr>
      <vt:lpstr>5) qsub: lets qsub it so we don’t break the head node. </vt:lpstr>
      <vt:lpstr>5) qsub: lets qsub it so we don’t break the head node. </vt:lpstr>
      <vt:lpstr>5) qsub: What is qsub doing?</vt:lpstr>
      <vt:lpstr>5) qsub: qsub multi cores</vt:lpstr>
      <vt:lpstr>5) qsub: Special commands at the top of shell #$</vt:lpstr>
      <vt:lpstr> 5) qsub: qstat</vt:lpstr>
      <vt:lpstr>5) qsub: qsub output files .o and .e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44</cp:revision>
  <dcterms:created xsi:type="dcterms:W3CDTF">2018-11-12T12:03:14Z</dcterms:created>
  <dcterms:modified xsi:type="dcterms:W3CDTF">2021-03-10T09:52:28Z</dcterms:modified>
</cp:coreProperties>
</file>