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271" r:id="rId18"/>
    <p:sldId id="369" r:id="rId19"/>
    <p:sldId id="339" r:id="rId20"/>
    <p:sldId id="304" r:id="rId21"/>
    <p:sldId id="303" r:id="rId22"/>
    <p:sldId id="358" r:id="rId23"/>
    <p:sldId id="355" r:id="rId24"/>
    <p:sldId id="327" r:id="rId25"/>
    <p:sldId id="359" r:id="rId26"/>
    <p:sldId id="321" r:id="rId27"/>
    <p:sldId id="332" r:id="rId28"/>
    <p:sldId id="365" r:id="rId29"/>
    <p:sldId id="362" r:id="rId30"/>
    <p:sldId id="366" r:id="rId31"/>
    <p:sldId id="367" r:id="rId32"/>
    <p:sldId id="363" r:id="rId33"/>
    <p:sldId id="329" r:id="rId34"/>
    <p:sldId id="335" r:id="rId35"/>
    <p:sldId id="338" r:id="rId36"/>
    <p:sldId id="340" r:id="rId37"/>
    <p:sldId id="341" r:id="rId38"/>
    <p:sldId id="368" r:id="rId39"/>
    <p:sldId id="36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genomics/GtdbTk" TargetMode="External"/><Relationship Id="rId2" Type="http://schemas.openxmlformats.org/officeDocument/2006/relationships/hyperlink" Target="https://gtdb.ecogenomic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assembly/basics/" TargetMode="External"/><Relationship Id="rId13" Type="http://schemas.openxmlformats.org/officeDocument/2006/relationships/hyperlink" Target="http://sepsis-omics.github.io/tutorials/modules/velvet/" TargetMode="External"/><Relationship Id="rId3" Type="http://schemas.openxmlformats.org/officeDocument/2006/relationships/hyperlink" Target="http://data-science-sequencing.github.io/Win2018/lectures/lecture6/" TargetMode="External"/><Relationship Id="rId7" Type="http://schemas.openxmlformats.org/officeDocument/2006/relationships/hyperlink" Target="http://www.ee.surrey.ac.uk/Teaching/Unix/unixintro.html" TargetMode="External"/><Relationship Id="rId12" Type="http://schemas.openxmlformats.org/officeDocument/2006/relationships/hyperlink" Target="https://github.com/rrwick/Unicycler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st.ncbi.nlm.nih.gov/Blast.cgi?CMD=Web&amp;PAGE_TYPE=BlastDocs" TargetMode="External"/><Relationship Id="rId11" Type="http://schemas.openxmlformats.org/officeDocument/2006/relationships/hyperlink" Target="ftp://ftp.ncbi.nlm.nih.gov/pub/factsheets/HowTo_BLASTGuide.pdf" TargetMode="External"/><Relationship Id="rId5" Type="http://schemas.openxmlformats.org/officeDocument/2006/relationships/hyperlink" Target="https://www.liebertpub.com/doi/full/10.1089/cmb.2012.0021" TargetMode="External"/><Relationship Id="rId10" Type="http://schemas.openxmlformats.org/officeDocument/2006/relationships/hyperlink" Target="https://github.com/peterthorpe5/Sys_admin" TargetMode="External"/><Relationship Id="rId4" Type="http://schemas.openxmlformats.org/officeDocument/2006/relationships/hyperlink" Target="http://data-science-sequencing.github.io/Win2018/lectures/lecture7/" TargetMode="External"/><Relationship Id="rId9" Type="http://schemas.openxmlformats.org/officeDocument/2006/relationships/hyperlink" Target="https://github.com/peterthorpe5/genome_assembly_worksh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http://www.usadellab.org/cms/?page=trimmomatic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at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CFA58-2F3B-428C-8671-3C0FB3A68021}"/>
              </a:ext>
            </a:extLst>
          </p:cNvPr>
          <p:cNvSpPr/>
          <p:nvPr/>
        </p:nvSpPr>
        <p:spPr>
          <a:xfrm>
            <a:off x="2616200" y="1208499"/>
            <a:ext cx="4929819" cy="2866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sbatch</a:t>
            </a:r>
            <a:r>
              <a:rPr lang="en-GB" sz="3200" dirty="0">
                <a:solidFill>
                  <a:srgbClr val="0070C0"/>
                </a:solidFill>
              </a:rPr>
              <a:t>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at 17, 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sbatch</a:t>
            </a:r>
            <a:r>
              <a:rPr lang="en-GB" sz="2000" dirty="0">
                <a:solidFill>
                  <a:srgbClr val="0070C0"/>
                </a:solidFill>
              </a:rPr>
              <a:t>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833100" cy="169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77B7E-C721-44DD-8EAB-7A5E8955E0BC}"/>
              </a:ext>
            </a:extLst>
          </p:cNvPr>
          <p:cNvCxnSpPr/>
          <p:nvPr/>
        </p:nvCxnSpPr>
        <p:spPr>
          <a:xfrm flipH="1">
            <a:off x="3320249" y="2237173"/>
            <a:ext cx="213064" cy="8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BONUS question</a:t>
            </a:r>
            <a:r>
              <a:rPr lang="en-GB" dirty="0"/>
              <a:t>: can you write a script (for loop) that will run Velvet for every odd </a:t>
            </a:r>
            <a:r>
              <a:rPr lang="en-GB" dirty="0" err="1"/>
              <a:t>kmer</a:t>
            </a:r>
            <a:r>
              <a:rPr lang="en-GB" dirty="0"/>
              <a:t> value between 55 and 127?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sbatch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 err="1">
                <a:solidFill>
                  <a:srgbClr val="0070C0"/>
                </a:solidFill>
              </a:rPr>
              <a:t>assembly.sh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90268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(“split the sequence” into “</a:t>
            </a:r>
            <a:r>
              <a:rPr lang="en-GB" dirty="0" err="1"/>
              <a:t>kmer_length</a:t>
            </a:r>
            <a:r>
              <a:rPr lang="en-GB" dirty="0"/>
              <a:t>” chunks):</a:t>
            </a:r>
          </a:p>
          <a:p>
            <a:pPr marL="0" indent="0">
              <a:buNone/>
            </a:pPr>
            <a:r>
              <a:rPr lang="en-GB" dirty="0"/>
              <a:t>There is an extra presentation here explaining this more and lots of resources online. We will not dwell on this due to time limitations.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46" y="2893233"/>
            <a:ext cx="7208667" cy="39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/scratch/</a:t>
            </a:r>
            <a:r>
              <a:rPr lang="en-GB" dirty="0" err="1">
                <a:solidFill>
                  <a:srgbClr val="FF0000"/>
                </a:solidFill>
              </a:rPr>
              <a:t>bioinf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digital_health</a:t>
            </a:r>
            <a:r>
              <a:rPr lang="en-GB" dirty="0">
                <a:solidFill>
                  <a:srgbClr val="FF0000"/>
                </a:solidFill>
              </a:rPr>
              <a:t> ~/scratch/$USER/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(or use </a:t>
            </a:r>
            <a:r>
              <a:rPr lang="en-GB" dirty="0" err="1"/>
              <a:t>conda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export PATH=/gpfs1/scratch/</a:t>
            </a:r>
            <a:r>
              <a:rPr lang="en-US" dirty="0" err="1">
                <a:solidFill>
                  <a:srgbClr val="FF0000"/>
                </a:solidFill>
              </a:rPr>
              <a:t>bioinf</a:t>
            </a:r>
            <a:r>
              <a:rPr lang="en-US" dirty="0">
                <a:solidFill>
                  <a:srgbClr val="FF0000"/>
                </a:solidFill>
              </a:rPr>
              <a:t>/BL4273/</a:t>
            </a:r>
            <a:r>
              <a:rPr lang="en-US" dirty="0" err="1">
                <a:solidFill>
                  <a:srgbClr val="FF0000"/>
                </a:solidFill>
              </a:rPr>
              <a:t>conda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envs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genome_workshop</a:t>
            </a:r>
            <a:r>
              <a:rPr lang="en-US" dirty="0">
                <a:solidFill>
                  <a:srgbClr val="FF0000"/>
                </a:solidFill>
              </a:rPr>
              <a:t>/bin/:$PATH</a:t>
            </a: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$HOME/scratch/$USER/</a:t>
            </a:r>
            <a:r>
              <a:rPr lang="en-GB" dirty="0" err="1">
                <a:solidFill>
                  <a:srgbClr val="FF0000"/>
                </a:solidFill>
              </a:rPr>
              <a:t>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highlight>
                  <a:srgbClr val="FFFF00"/>
                </a:highlight>
              </a:rPr>
              <a:t>conda</a:t>
            </a:r>
            <a:r>
              <a:rPr lang="en-GB" dirty="0">
                <a:highlight>
                  <a:srgbClr val="FFFF00"/>
                </a:highlight>
              </a:rPr>
              <a:t> activate </a:t>
            </a:r>
            <a:r>
              <a:rPr lang="en-GB" dirty="0" err="1">
                <a:highlight>
                  <a:srgbClr val="FFFF00"/>
                </a:highlight>
              </a:rPr>
              <a:t>unicyclerENV</a:t>
            </a:r>
            <a:endParaRPr lang="en-GB" dirty="0">
              <a:highlight>
                <a:srgbClr val="FFFF00"/>
              </a:highlight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>
                <a:solidFill>
                  <a:srgbClr val="FF0000"/>
                </a:solidFill>
              </a:rPr>
              <a:t>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sbatch</a:t>
            </a:r>
            <a:r>
              <a:rPr lang="en-GB" dirty="0">
                <a:solidFill>
                  <a:srgbClr val="FF0000"/>
                </a:solidFill>
              </a:rPr>
              <a:t>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0"/>
            <a:ext cx="8408081" cy="5210531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</a:t>
            </a:r>
            <a:r>
              <a:rPr lang="en-GB"/>
              <a:t>. </a:t>
            </a:r>
          </a:p>
          <a:p>
            <a:endParaRPr lang="en-GB" dirty="0"/>
          </a:p>
          <a:p>
            <a:r>
              <a:rPr lang="en-GB" dirty="0"/>
              <a:t>Open: </a:t>
            </a:r>
            <a:r>
              <a:rPr lang="en-GB" dirty="0">
                <a:solidFill>
                  <a:srgbClr val="FF0000"/>
                </a:solidFill>
              </a:rPr>
              <a:t>Kmers_and_graphs.pptx </a:t>
            </a:r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</a:t>
            </a:r>
            <a:r>
              <a:rPr lang="en-GB" sz="2200">
                <a:solidFill>
                  <a:srgbClr val="0070C0"/>
                </a:solidFill>
              </a:rPr>
              <a:t>scratch/</a:t>
            </a:r>
            <a:r>
              <a:rPr lang="en-GB" sz="2400">
                <a:solidFill>
                  <a:srgbClr val="FF0000"/>
                </a:solidFill>
              </a:rPr>
              <a:t>digital</a:t>
            </a:r>
            <a:r>
              <a:rPr lang="en-GB" sz="2400" dirty="0" err="1">
                <a:solidFill>
                  <a:srgbClr val="FF0000"/>
                </a:solidFill>
              </a:rPr>
              <a:t>_Health</a:t>
            </a:r>
            <a:r>
              <a:rPr lang="en-GB" sz="2200" dirty="0">
                <a:solidFill>
                  <a:srgbClr val="0070C0"/>
                </a:solidFill>
              </a:rPr>
              <a:t>/shell_scripts/scaffold_stats.pl -f $HOME/scratch/</a:t>
            </a:r>
            <a:r>
              <a:rPr lang="en-GB" sz="2000" dirty="0" err="1">
                <a:solidFill>
                  <a:srgbClr val="FF0000"/>
                </a:solidFill>
              </a:rPr>
              <a:t>digital_Health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$HOME/scratch/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assembly.fasta</a:t>
            </a:r>
            <a:r>
              <a:rPr lang="en-GB" sz="2000" dirty="0">
                <a:solidFill>
                  <a:srgbClr val="0070C0"/>
                </a:solidFill>
              </a:rPr>
              <a:t> 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&gt;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A61C8-F3BC-4EB6-B7CB-58232F37BFFC}"/>
              </a:ext>
            </a:extLst>
          </p:cNvPr>
          <p:cNvSpPr/>
          <p:nvPr/>
        </p:nvSpPr>
        <p:spPr>
          <a:xfrm>
            <a:off x="497150" y="3719744"/>
            <a:ext cx="10466772" cy="1029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(fasta, 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 (assembled fragment).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 </a:t>
            </a:r>
            <a:r>
              <a:rPr lang="en-GB" sz="1700" dirty="0">
                <a:highlight>
                  <a:srgbClr val="FFFF00"/>
                </a:highlight>
              </a:rPr>
              <a:t>How many should a bacteria have??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NNNs, but the </a:t>
            </a:r>
            <a:r>
              <a:rPr lang="en-GB" sz="1700" dirty="0" err="1"/>
              <a:t>congis</a:t>
            </a:r>
            <a:r>
              <a:rPr lang="en-GB" sz="1700" dirty="0"/>
              <a:t> can only be put together when there is evidence.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7F9E1-ED8F-4DB3-84F0-8318192A55B6}"/>
              </a:ext>
            </a:extLst>
          </p:cNvPr>
          <p:cNvSpPr/>
          <p:nvPr/>
        </p:nvSpPr>
        <p:spPr>
          <a:xfrm>
            <a:off x="146181" y="2175450"/>
            <a:ext cx="3984385" cy="2480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>
                <a:highlight>
                  <a:srgbClr val="FFFF00"/>
                </a:highlight>
              </a:rPr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What are genes?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0804D5-8027-4DA8-866C-2739F2552167}"/>
              </a:ext>
            </a:extLst>
          </p:cNvPr>
          <p:cNvCxnSpPr>
            <a:cxnSpLocks/>
          </p:cNvCxnSpPr>
          <p:nvPr/>
        </p:nvCxnSpPr>
        <p:spPr>
          <a:xfrm flipV="1">
            <a:off x="8271590" y="4953414"/>
            <a:ext cx="404328" cy="38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1513784" cy="49687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  <a:p>
            <a:r>
              <a:rPr lang="en-GB" dirty="0" err="1"/>
              <a:t>gff</a:t>
            </a:r>
            <a:r>
              <a:rPr lang="en-GB" dirty="0"/>
              <a:t> is a genome feature file. </a:t>
            </a:r>
          </a:p>
          <a:p>
            <a:r>
              <a:rPr lang="en-GB" dirty="0" err="1"/>
              <a:t>faa</a:t>
            </a:r>
            <a:r>
              <a:rPr lang="en-GB" dirty="0"/>
              <a:t> is the amino acid sequences of the gene. </a:t>
            </a:r>
            <a:r>
              <a:rPr lang="en-GB" dirty="0" err="1"/>
              <a:t>fna</a:t>
            </a:r>
            <a:r>
              <a:rPr lang="en-GB" dirty="0"/>
              <a:t> is the nucleotide sequence of the genes. </a:t>
            </a:r>
          </a:p>
          <a:p>
            <a:r>
              <a:rPr lang="en-GB" dirty="0" err="1"/>
              <a:t>gbk</a:t>
            </a:r>
            <a:r>
              <a:rPr lang="en-GB" dirty="0"/>
              <a:t> is the data in a </a:t>
            </a:r>
            <a:r>
              <a:rPr lang="en-GB" dirty="0" err="1"/>
              <a:t>genbank</a:t>
            </a:r>
            <a:r>
              <a:rPr lang="en-GB" dirty="0"/>
              <a:t> format -  which </a:t>
            </a:r>
            <a:r>
              <a:rPr lang="en-GB" dirty="0" err="1"/>
              <a:t>genbank</a:t>
            </a:r>
            <a:r>
              <a:rPr lang="en-GB" dirty="0"/>
              <a:t> </a:t>
            </a:r>
            <a:r>
              <a:rPr lang="en-GB" dirty="0" err="1"/>
              <a:t>dont</a:t>
            </a:r>
            <a:r>
              <a:rPr lang="en-GB" dirty="0"/>
              <a:t> accept as a submission file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clusters? Operons?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1973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what your assessment is based on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3C798-20CA-4E0E-936C-E623F46F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03" y="-228443"/>
            <a:ext cx="7396163" cy="73148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7F1D46-0CD5-435D-B295-EA219804BEB7}"/>
              </a:ext>
            </a:extLst>
          </p:cNvPr>
          <p:cNvSpPr txBox="1"/>
          <p:nvPr/>
        </p:nvSpPr>
        <p:spPr>
          <a:xfrm>
            <a:off x="9420837" y="780176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Circular version</a:t>
            </a:r>
          </a:p>
        </p:txBody>
      </p:sp>
    </p:spTree>
    <p:extLst>
      <p:ext uri="{BB962C8B-B14F-4D97-AF65-F5344CB8AC3E}">
        <p14:creationId xmlns:p14="http://schemas.microsoft.com/office/powerpoint/2010/main" val="350668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251A3-A5C8-43F9-917B-73B5ED24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-231134"/>
            <a:ext cx="9989389" cy="7320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E8B373-F1EE-495B-8722-AA1BF5524E85}"/>
              </a:ext>
            </a:extLst>
          </p:cNvPr>
          <p:cNvSpPr txBox="1"/>
          <p:nvPr/>
        </p:nvSpPr>
        <p:spPr>
          <a:xfrm>
            <a:off x="10939244" y="1082180"/>
            <a:ext cx="198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</a:t>
            </a:r>
          </a:p>
          <a:p>
            <a:r>
              <a:rPr lang="en-GB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90571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(to save time)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 dirty="0"/>
              <a:t>))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b="1" dirty="0" err="1"/>
              <a:t>Blastn</a:t>
            </a:r>
            <a:r>
              <a:rPr lang="en-GB" b="1" dirty="0"/>
              <a:t> </a:t>
            </a:r>
            <a:r>
              <a:rPr lang="en-GB" dirty="0"/>
              <a:t> - nucleotide versus </a:t>
            </a:r>
            <a:r>
              <a:rPr lang="en-GB" dirty="0" err="1"/>
              <a:t>genbank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(everything that was known and in the database at the time of download)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u="sng" dirty="0"/>
              <a:t>Have a look at the results  …. What did you assemble?</a:t>
            </a:r>
            <a:endParaRPr lang="en-GB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DAE2-95A3-47CA-BE33-6C4395A3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FC9-5849-4184-833C-BBB3DD10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 you wouldn’t use BLAST for this you would use: The Genome Taxonomy Database (GTDB) (</a:t>
            </a:r>
            <a:r>
              <a:rPr lang="en-US" u="sng" dirty="0">
                <a:hlinkClick r:id="rId2"/>
              </a:rPr>
              <a:t>https://gtdb.ecogenomic.org/</a:t>
            </a:r>
            <a:r>
              <a:rPr lang="en-US" dirty="0"/>
              <a:t>) is an initiative to establish a </a:t>
            </a:r>
            <a:r>
              <a:rPr lang="en-US" dirty="0" err="1"/>
              <a:t>standardised</a:t>
            </a:r>
            <a:r>
              <a:rPr lang="en-US" dirty="0"/>
              <a:t> microbial taxonomy based on genome phylogeny. </a:t>
            </a:r>
            <a:endParaRPr lang="en-GB" dirty="0"/>
          </a:p>
          <a:p>
            <a:r>
              <a:rPr lang="en-US" dirty="0"/>
              <a:t>GTDB-Tk (</a:t>
            </a:r>
            <a:r>
              <a:rPr lang="en-US" u="sng" dirty="0">
                <a:hlinkClick r:id="rId3"/>
              </a:rPr>
              <a:t>https://github.com/Ecogenomics/GtdbTk</a:t>
            </a:r>
            <a:r>
              <a:rPr lang="en-US" dirty="0"/>
              <a:t>) .</a:t>
            </a:r>
          </a:p>
          <a:p>
            <a:r>
              <a:rPr lang="en-US" dirty="0"/>
              <a:t>However, BLAST does work for what we want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433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8"/>
            <a:ext cx="12166600" cy="5725451"/>
          </a:xfrm>
        </p:spPr>
        <p:txBody>
          <a:bodyPr>
            <a:normAutofit lnSpcReduction="10000"/>
          </a:bodyPr>
          <a:lstStyle/>
          <a:p>
            <a:r>
              <a:rPr lang="en-GB" sz="1900" dirty="0"/>
              <a:t>Assembly introduction: </a:t>
            </a:r>
            <a:r>
              <a:rPr lang="en-GB" sz="1900" dirty="0">
                <a:hlinkClick r:id="rId2"/>
              </a:rPr>
              <a:t>http://data-science-sequencing.github.io/Win2018/lectures/lecture5/</a:t>
            </a:r>
            <a:r>
              <a:rPr lang="en-GB" sz="1900" dirty="0"/>
              <a:t> </a:t>
            </a:r>
          </a:p>
          <a:p>
            <a:r>
              <a:rPr lang="en-GB" sz="1900" dirty="0"/>
              <a:t>Greedy algorithm: </a:t>
            </a:r>
            <a:r>
              <a:rPr lang="en-GB" sz="1900" dirty="0">
                <a:hlinkClick r:id="rId3"/>
              </a:rPr>
              <a:t>http://data-science-sequencing.github.io/Win2018/lectures/lecture6/</a:t>
            </a:r>
            <a:endParaRPr lang="en-GB" sz="1900" dirty="0"/>
          </a:p>
          <a:p>
            <a:r>
              <a:rPr lang="en-GB" sz="1900" dirty="0"/>
              <a:t>De </a:t>
            </a:r>
            <a:r>
              <a:rPr lang="en-GB" sz="1900" dirty="0" err="1"/>
              <a:t>bruijn</a:t>
            </a:r>
            <a:r>
              <a:rPr lang="en-GB" sz="1900" dirty="0"/>
              <a:t> graph: </a:t>
            </a:r>
            <a:r>
              <a:rPr lang="en-GB" sz="1900" dirty="0">
                <a:hlinkClick r:id="rId4"/>
              </a:rPr>
              <a:t>http://data-science-sequencing.github.io/Win2018/lectures/lecture7/</a:t>
            </a:r>
            <a:r>
              <a:rPr lang="en-GB" sz="1900" dirty="0"/>
              <a:t> </a:t>
            </a:r>
          </a:p>
          <a:p>
            <a:r>
              <a:rPr lang="en-GB" sz="1900" dirty="0"/>
              <a:t>Spades: </a:t>
            </a:r>
            <a:r>
              <a:rPr lang="en-GB" sz="1900" dirty="0">
                <a:hlinkClick r:id="rId5"/>
              </a:rPr>
              <a:t>https://www.liebertpub.com/doi/full/10.1089/cmb.2012.0021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BLAST: </a:t>
            </a:r>
            <a:r>
              <a:rPr lang="en-GB" sz="1900" dirty="0">
                <a:hlinkClick r:id="rId6"/>
              </a:rPr>
              <a:t>https://blast.ncbi.nlm.nih.gov/Blast.cgi?CMD=Web&amp;PAGE_TYPE=BlastDocs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Intro to UNIX: </a:t>
            </a:r>
            <a:r>
              <a:rPr lang="en-GB" sz="1900" u="sng" dirty="0">
                <a:hlinkClick r:id="rId7"/>
              </a:rPr>
              <a:t>http://www.ee.surrey.ac.uk/Teaching/Unix/unixintro.html</a:t>
            </a:r>
            <a:endParaRPr lang="en-GB" sz="1900" dirty="0"/>
          </a:p>
          <a:p>
            <a:pPr lvl="0"/>
            <a:r>
              <a:rPr lang="en-GB" sz="1900" dirty="0"/>
              <a:t>Genome assembly basics  (or you can google anything genome assembly based): </a:t>
            </a:r>
            <a:r>
              <a:rPr lang="en-GB" sz="1900" u="sng" dirty="0">
                <a:hlinkClick r:id="rId8"/>
              </a:rPr>
              <a:t>https://www.ncbi.nlm.nih.gov/assembly/basics/</a:t>
            </a:r>
            <a:endParaRPr lang="en-GB" sz="1900" dirty="0"/>
          </a:p>
          <a:p>
            <a:pPr lvl="0"/>
            <a:r>
              <a:rPr lang="en-GB" sz="1900" dirty="0"/>
              <a:t>The majority of the workshop will be based on this: </a:t>
            </a:r>
            <a:r>
              <a:rPr lang="en-GB" sz="1900" u="sng" dirty="0">
                <a:hlinkClick r:id="rId9"/>
              </a:rPr>
              <a:t>https://github.com/peterthorpe5/genome_assembly_workshop</a:t>
            </a:r>
            <a:endParaRPr lang="en-GB" sz="1900" dirty="0"/>
          </a:p>
          <a:p>
            <a:pPr lvl="0"/>
            <a:r>
              <a:rPr lang="en-GB" sz="1900" dirty="0"/>
              <a:t>How to use the cluster  </a:t>
            </a:r>
            <a:r>
              <a:rPr lang="en-GB" sz="1900" u="sng" dirty="0">
                <a:hlinkClick r:id="rId10"/>
              </a:rPr>
              <a:t>https://github.com/peterthorpe5/Sys_admin</a:t>
            </a:r>
            <a:r>
              <a:rPr lang="en-GB" sz="1900" dirty="0"/>
              <a:t>  (although this may not be the cluster we will be using during the workshop). </a:t>
            </a:r>
          </a:p>
          <a:p>
            <a:pPr lvl="0"/>
            <a:r>
              <a:rPr lang="en-GB" sz="1900" dirty="0"/>
              <a:t>Sohn, J.I. and Nam, J.W., 2018. The present and future of de novo whole-genome assembly. </a:t>
            </a:r>
            <a:r>
              <a:rPr lang="en-GB" sz="1900" i="1" dirty="0"/>
              <a:t>Briefings in bioinformatics</a:t>
            </a:r>
            <a:r>
              <a:rPr lang="en-GB" sz="1900" dirty="0"/>
              <a:t>, </a:t>
            </a:r>
            <a:r>
              <a:rPr lang="en-GB" sz="1900" i="1" dirty="0"/>
              <a:t>19</a:t>
            </a:r>
            <a:r>
              <a:rPr lang="en-GB" sz="1900" dirty="0"/>
              <a:t>(1), pp.23-40.</a:t>
            </a:r>
          </a:p>
          <a:p>
            <a:pPr lvl="0"/>
            <a:r>
              <a:rPr lang="en-GB" sz="1900" dirty="0"/>
              <a:t>BLAST: </a:t>
            </a:r>
            <a:r>
              <a:rPr lang="en-GB" sz="1900" u="sng" dirty="0">
                <a:hlinkClick r:id="rId11"/>
              </a:rPr>
              <a:t>ftp://ftp.ncbi.nlm.nih.gov/pub/factsheets/HowTo_BLASTGuide.pdf</a:t>
            </a:r>
            <a:r>
              <a:rPr lang="en-GB" sz="1900" dirty="0"/>
              <a:t> </a:t>
            </a:r>
          </a:p>
          <a:p>
            <a:pPr lvl="0"/>
            <a:r>
              <a:rPr lang="en-GB" sz="1900" b="1" dirty="0"/>
              <a:t>Essential reading</a:t>
            </a:r>
            <a:r>
              <a:rPr lang="en-GB" sz="1900" dirty="0"/>
              <a:t>: </a:t>
            </a:r>
            <a:r>
              <a:rPr lang="en-GB" sz="1900" u="sng" dirty="0">
                <a:hlinkClick r:id="rId12"/>
              </a:rPr>
              <a:t>https://github.com/rrwick/Unicycler</a:t>
            </a:r>
            <a:r>
              <a:rPr lang="en-GB" sz="1900" u="sng" dirty="0"/>
              <a:t>  </a:t>
            </a:r>
            <a:endParaRPr lang="en-GB" sz="1900" dirty="0"/>
          </a:p>
          <a:p>
            <a:pPr lvl="0"/>
            <a:r>
              <a:rPr lang="en-GB" sz="1900" u="sng" dirty="0">
                <a:hlinkClick r:id="rId13"/>
              </a:rPr>
              <a:t>http://sepsis-omics.github.io/tutorials/modules/velvet/</a:t>
            </a:r>
            <a:endParaRPr lang="en-GB" sz="1900" dirty="0"/>
          </a:p>
          <a:p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7" y="9866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</a:t>
            </a:r>
            <a:r>
              <a:rPr lang="en-GB" dirty="0">
                <a:highlight>
                  <a:srgbClr val="FFFF00"/>
                </a:highlight>
              </a:rPr>
              <a:t>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492501"/>
            <a:ext cx="4595004" cy="1651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A565130-6C44-4A76-BC3D-44C1BFB01189}"/>
              </a:ext>
            </a:extLst>
          </p:cNvPr>
          <p:cNvSpPr/>
          <p:nvPr/>
        </p:nvSpPr>
        <p:spPr>
          <a:xfrm>
            <a:off x="212724" y="5193268"/>
            <a:ext cx="3175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7558AB8-39C8-437D-ACDF-76CAED0DEE8F}"/>
              </a:ext>
            </a:extLst>
          </p:cNvPr>
          <p:cNvSpPr/>
          <p:nvPr/>
        </p:nvSpPr>
        <p:spPr>
          <a:xfrm>
            <a:off x="732984" y="5293118"/>
            <a:ext cx="3175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(fragments)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 (probability of being called correctly).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r>
              <a:rPr lang="en-GB" sz="2000" b="1" dirty="0"/>
              <a:t>Read more</a:t>
            </a:r>
            <a:r>
              <a:rPr lang="en-GB" sz="2000" dirty="0"/>
              <a:t>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Usage</a:t>
            </a:r>
            <a:r>
              <a:rPr lang="en-GB" sz="2000" dirty="0"/>
              <a:t>:   </a:t>
            </a:r>
            <a:r>
              <a:rPr lang="en-GB" sz="2000" dirty="0" err="1"/>
              <a:t>fastqc</a:t>
            </a:r>
            <a:r>
              <a:rPr lang="en-GB" sz="2000" dirty="0"/>
              <a:t> 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87" y="2941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(</a:t>
            </a:r>
            <a:r>
              <a:rPr lang="en-GB" dirty="0" err="1">
                <a:solidFill>
                  <a:srgbClr val="7030A0"/>
                </a:solidFill>
              </a:rPr>
              <a:t>fq</a:t>
            </a:r>
            <a:r>
              <a:rPr lang="en-GB" dirty="0">
                <a:solidFill>
                  <a:srgbClr val="7030A0"/>
                </a:solidFill>
              </a:rPr>
              <a:t>)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. (.</a:t>
            </a:r>
            <a:r>
              <a:rPr lang="en-GB" dirty="0" err="1">
                <a:solidFill>
                  <a:srgbClr val="7030A0"/>
                </a:solidFill>
              </a:rPr>
              <a:t>gz</a:t>
            </a:r>
            <a:r>
              <a:rPr lang="en-GB" dirty="0">
                <a:solidFill>
                  <a:srgbClr val="7030A0"/>
                </a:solidFill>
              </a:rPr>
              <a:t> just means they are compressed)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04389" y="1913893"/>
            <a:ext cx="11093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name)/1 (mean left read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b="1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E7B7C-9C4D-4ABB-891E-509E4C265AB6}"/>
              </a:ext>
            </a:extLst>
          </p:cNvPr>
          <p:cNvSpPr/>
          <p:nvPr/>
        </p:nvSpPr>
        <p:spPr>
          <a:xfrm>
            <a:off x="872360" y="2406869"/>
            <a:ext cx="6600495" cy="149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3408</Words>
  <Application>Microsoft Macintosh PowerPoint</Application>
  <PresentationFormat>Widescreen</PresentationFormat>
  <Paragraphs>371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(fq) format (Illumina output) as input to Fastqc. (.gz just means they are compressed)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Assemble these reads with Velvet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(fasta, fa)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</vt:lpstr>
      <vt:lpstr>PowerPoint Presentation</vt:lpstr>
      <vt:lpstr>PowerPoint Presentation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BLAST?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 (Staff)</cp:lastModifiedBy>
  <cp:revision>259</cp:revision>
  <dcterms:created xsi:type="dcterms:W3CDTF">2018-11-12T12:06:12Z</dcterms:created>
  <dcterms:modified xsi:type="dcterms:W3CDTF">2023-03-13T13:48:35Z</dcterms:modified>
</cp:coreProperties>
</file>