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268" r:id="rId3"/>
    <p:sldId id="333" r:id="rId4"/>
    <p:sldId id="270" r:id="rId5"/>
    <p:sldId id="283" r:id="rId6"/>
    <p:sldId id="284" r:id="rId7"/>
    <p:sldId id="327" r:id="rId8"/>
    <p:sldId id="300" r:id="rId9"/>
    <p:sldId id="272" r:id="rId10"/>
    <p:sldId id="288" r:id="rId11"/>
    <p:sldId id="315" r:id="rId12"/>
    <p:sldId id="273" r:id="rId13"/>
    <p:sldId id="329" r:id="rId14"/>
    <p:sldId id="325" r:id="rId15"/>
    <p:sldId id="330" r:id="rId16"/>
    <p:sldId id="331" r:id="rId17"/>
    <p:sldId id="338" r:id="rId18"/>
    <p:sldId id="33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579" autoAdjust="0"/>
    <p:restoredTop sz="94660"/>
  </p:normalViewPr>
  <p:slideViewPr>
    <p:cSldViewPr snapToGrid="0">
      <p:cViewPr varScale="1">
        <p:scale>
          <a:sx n="70" d="100"/>
          <a:sy n="70" d="100"/>
        </p:scale>
        <p:origin x="216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2F44-C8B7-4896-931D-55BAC05AF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B4AB0-F6A8-4C73-AE73-98F5BD568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5152C-5600-446A-9B4F-7527A2FF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55DF-E15A-4AAE-83B6-F5F7DA7C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B041-45B7-40BB-B12D-DF3733F0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22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450A-845C-4657-AA41-C25C32A8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848DB-3884-42D2-8D70-E98E8CD64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F8D32-F181-4B56-BAA0-DE770DA47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C6A8B-EDD3-4441-8EB1-78C03CF8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304F2-8D5C-4995-A214-A1054B91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08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BA14E-2F88-45EB-ACA8-BA105058B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4060A-68F9-4037-935E-36DE7CA16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51271-6DFF-4F13-A716-D66D8695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0B93-F02C-4EDE-98DA-824235F5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1B913-1B05-449D-9B81-B0D2E79C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33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233B-227E-46EB-803C-293535DB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CCD8C-F6EF-4B40-A440-156A323AD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1E6FD-C5C9-409F-B641-F36572B4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04616-931E-468F-B1CA-DBD08941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938C-E90D-4FF8-92B4-E175ED92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01DA-94BE-4D1E-A3B6-6D71581E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E970F-39DE-4F22-84EF-70BCC3664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A0168-44E3-4FAC-9ADF-579F5BC3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BDF2A-709C-4F6F-A8F5-B6999FDE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B4B6A-59AD-4031-AC09-0A3BED96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12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8454-85D3-490B-BE9A-EB60B647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70319-D507-45D4-93D8-AF17E9E92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97247-97A2-4310-A4E5-80463413E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2B331-62D1-48BA-BFCA-599CB25D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92577-02E2-434E-A209-A2B28A99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82FC4-50FC-4BA6-ABD2-CF93486A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9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217C-C414-4E19-B7EE-996338E9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5F3BE-0B76-4719-A0A1-444F17FD8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F0BCE-2180-4B81-A596-FCC55609A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EAAA9-2F85-4DF9-A9A0-1EEFAEF0C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DE955-E2CF-4527-8556-A92B70B61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256CD-904E-4DB3-8054-15CA474C3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F254F-6030-4D8C-968C-E25EE4BD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242E8-5F9E-4079-85AD-CD58D762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50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22EFF-100B-48BB-BE32-E04C638C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76DF5-179A-45FB-B1FB-09E5E51F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65286-8F44-412A-8C7A-A8D8990D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58837-8D01-40ED-B9EE-7781EF8F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10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CB07B-E727-47DF-8551-017842D4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9AE1A-22E9-4823-8EB3-BE2C6D27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B8D73-440E-4F65-A753-061B8691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67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8B3C-C1B0-4A29-BF9A-4E934EE3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F45C7-37E9-48A5-942C-B9F031D82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3AB08-7E96-489C-A165-FB3C57F2F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B09FF-4DFE-4E3A-9595-5B081818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A85DA-3850-4A1C-8711-D475F658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9CA28-472D-4ED8-8AB2-D711748D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80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65E0-71C2-49C1-96C7-C37147B9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2564E-861F-4616-B4A5-51B2101A0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C537B-585C-4321-87E5-8F6BFDE37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2542C-AA41-4125-8AA1-893DA08B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BFD7C-D4F4-4E67-B792-31BF8C53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A4731-CC05-4E24-8294-EFC91C3B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9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CB15D-812C-4237-B3BD-6D2D0CD5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A9598-B4A9-49EB-9879-462F1D53A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C1ED2-D365-4D9F-A480-B2EF14E8A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4AFD0-6711-41F1-97ED-53C99FBC28F0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EA969-779B-4DD8-8366-29C1546FD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D7522-924E-4F5A-A00C-2DEEEEAB3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05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thorpe5/public_scripts/blob/master/metapy_tools/shell_scripts/Interogate_controls_all_folders.sh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cyberciti.biz/faq/linux-unix-bash-for-loop-one-line-command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linuxtechi.com/command-line-arguments-in-linux-shell-script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1008-F27C-4C1F-8F10-375807AB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prepare reads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F147-5046-4E7A-BC9A-1D353C1C3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5" y="1825625"/>
            <a:ext cx="11388437" cy="4351338"/>
          </a:xfrm>
        </p:spPr>
        <p:txBody>
          <a:bodyPr/>
          <a:lstStyle/>
          <a:p>
            <a:r>
              <a:rPr lang="en-GB" dirty="0"/>
              <a:t>We will now go though an example process of preparing reads for bacterial genome assembly. </a:t>
            </a:r>
          </a:p>
          <a:p>
            <a:r>
              <a:rPr lang="en-GB" dirty="0"/>
              <a:t>There are many different tools that do each step. This is just an example. </a:t>
            </a:r>
          </a:p>
          <a:p>
            <a:r>
              <a:rPr lang="en-GB" dirty="0">
                <a:solidFill>
                  <a:srgbClr val="FF0000"/>
                </a:solidFill>
              </a:rPr>
              <a:t>QC -&gt; quality trim -&gt; QC -&gt; assembly -&gt; assembly stats -&gt; gene prediction</a:t>
            </a:r>
          </a:p>
          <a:p>
            <a:r>
              <a:rPr lang="en-GB" b="1" dirty="0"/>
              <a:t>BLAST: </a:t>
            </a:r>
            <a:r>
              <a:rPr lang="en-GB" dirty="0"/>
              <a:t>what have we just assembled? (an alternative here would be </a:t>
            </a:r>
            <a:r>
              <a:rPr lang="en-GB" dirty="0" err="1"/>
              <a:t>MetaPhlAn</a:t>
            </a:r>
            <a:r>
              <a:rPr lang="en-GB" dirty="0"/>
              <a:t>)</a:t>
            </a:r>
          </a:p>
          <a:p>
            <a:r>
              <a:rPr lang="en-GB" dirty="0"/>
              <a:t>In order to do any of this, we need a way of “talking to the computer” … shell scripting. </a:t>
            </a:r>
          </a:p>
        </p:txBody>
      </p:sp>
    </p:spTree>
    <p:extLst>
      <p:ext uri="{BB962C8B-B14F-4D97-AF65-F5344CB8AC3E}">
        <p14:creationId xmlns:p14="http://schemas.microsoft.com/office/powerpoint/2010/main" val="170959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46B1-9DCE-476E-96FB-95A6E438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644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Colours of files - may differ between programs/ command lines used.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80871-043E-4484-AA92-0F24D8226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4400" y="2501900"/>
            <a:ext cx="7340600" cy="292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745D97-E67E-4C41-BD35-F85E4C6B0AF8}"/>
              </a:ext>
            </a:extLst>
          </p:cNvPr>
          <p:cNvSpPr txBox="1"/>
          <p:nvPr/>
        </p:nvSpPr>
        <p:spPr>
          <a:xfrm>
            <a:off x="622300" y="3733800"/>
            <a:ext cx="2476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Compressed</a:t>
            </a:r>
          </a:p>
          <a:p>
            <a:endParaRPr lang="en-GB" sz="2400" dirty="0"/>
          </a:p>
          <a:p>
            <a:r>
              <a:rPr lang="en-GB" sz="2400" dirty="0"/>
              <a:t>Just a file</a:t>
            </a:r>
          </a:p>
          <a:p>
            <a:endParaRPr lang="en-GB" sz="2400" dirty="0"/>
          </a:p>
          <a:p>
            <a:r>
              <a:rPr lang="en-GB" sz="2400" dirty="0"/>
              <a:t>folder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8E406-BE71-4FC5-B5C1-88004D8AC51B}"/>
              </a:ext>
            </a:extLst>
          </p:cNvPr>
          <p:cNvSpPr txBox="1"/>
          <p:nvPr/>
        </p:nvSpPr>
        <p:spPr>
          <a:xfrm>
            <a:off x="5283200" y="1657628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executable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B223B-4F73-440C-94CE-6163E1EFE0EF}"/>
              </a:ext>
            </a:extLst>
          </p:cNvPr>
          <p:cNvSpPr txBox="1"/>
          <p:nvPr/>
        </p:nvSpPr>
        <p:spPr>
          <a:xfrm>
            <a:off x="5054600" y="6092071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Symbolic link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64E002-DD3F-49EE-B2A6-19F84B6596EC}"/>
              </a:ext>
            </a:extLst>
          </p:cNvPr>
          <p:cNvCxnSpPr/>
          <p:nvPr/>
        </p:nvCxnSpPr>
        <p:spPr>
          <a:xfrm>
            <a:off x="6292850" y="2119293"/>
            <a:ext cx="228600" cy="2046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92776D-1094-4234-8ECC-8C088FA46346}"/>
              </a:ext>
            </a:extLst>
          </p:cNvPr>
          <p:cNvCxnSpPr>
            <a:cxnSpLocks/>
          </p:cNvCxnSpPr>
          <p:nvPr/>
        </p:nvCxnSpPr>
        <p:spPr>
          <a:xfrm>
            <a:off x="2451100" y="3962400"/>
            <a:ext cx="1052512" cy="141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075155-21F3-46B7-8335-78B492E95A26}"/>
              </a:ext>
            </a:extLst>
          </p:cNvPr>
          <p:cNvCxnSpPr>
            <a:cxnSpLocks/>
          </p:cNvCxnSpPr>
          <p:nvPr/>
        </p:nvCxnSpPr>
        <p:spPr>
          <a:xfrm>
            <a:off x="2057400" y="4781103"/>
            <a:ext cx="1567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48D724-F842-4BE2-B07E-64CCE2C8A30D}"/>
              </a:ext>
            </a:extLst>
          </p:cNvPr>
          <p:cNvCxnSpPr>
            <a:cxnSpLocks/>
          </p:cNvCxnSpPr>
          <p:nvPr/>
        </p:nvCxnSpPr>
        <p:spPr>
          <a:xfrm flipV="1">
            <a:off x="1667272" y="5130800"/>
            <a:ext cx="1787128" cy="298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4A720E-E523-4B3C-B0C0-1A2B2D629E65}"/>
              </a:ext>
            </a:extLst>
          </p:cNvPr>
          <p:cNvCxnSpPr>
            <a:cxnSpLocks/>
          </p:cNvCxnSpPr>
          <p:nvPr/>
        </p:nvCxnSpPr>
        <p:spPr>
          <a:xfrm flipV="1">
            <a:off x="5555456" y="5373896"/>
            <a:ext cx="0" cy="718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243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3A91-7B42-45E2-AF0C-1ABEDCB0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The .</a:t>
            </a:r>
            <a:r>
              <a:rPr lang="en-GB" dirty="0" err="1">
                <a:solidFill>
                  <a:srgbClr val="7030A0"/>
                </a:solidFill>
              </a:rPr>
              <a:t>sh</a:t>
            </a:r>
            <a:r>
              <a:rPr lang="en-GB" dirty="0">
                <a:solidFill>
                  <a:srgbClr val="7030A0"/>
                </a:solidFill>
              </a:rPr>
              <a:t> script has to be “executable”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71EF4-1728-429F-AEAF-B2352A04F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1325563"/>
            <a:ext cx="11207750" cy="51561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Now you can run this: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./Example.sh  </a:t>
            </a:r>
            <a:r>
              <a:rPr lang="en-GB" dirty="0"/>
              <a:t>(this dot slash, just means “here”)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This should just print “</a:t>
            </a:r>
            <a:r>
              <a:rPr lang="en-GB" i="1" dirty="0"/>
              <a:t>something</a:t>
            </a:r>
            <a:r>
              <a:rPr lang="en-GB" dirty="0"/>
              <a:t>” to the screen using the </a:t>
            </a:r>
            <a:r>
              <a:rPr lang="en-GB" dirty="0">
                <a:solidFill>
                  <a:srgbClr val="0070C0"/>
                </a:solidFill>
              </a:rPr>
              <a:t>echo</a:t>
            </a:r>
            <a:r>
              <a:rPr lang="en-GB" dirty="0"/>
              <a:t> command.</a:t>
            </a:r>
          </a:p>
          <a:p>
            <a:pPr marL="0" indent="0">
              <a:buNone/>
            </a:pPr>
            <a:r>
              <a:rPr lang="en-GB" dirty="0"/>
              <a:t>Change this and try again. (to save in </a:t>
            </a:r>
            <a:r>
              <a:rPr lang="en-GB" dirty="0" err="1"/>
              <a:t>nano</a:t>
            </a:r>
            <a:r>
              <a:rPr lang="en-GB" dirty="0"/>
              <a:t>: type </a:t>
            </a:r>
            <a:r>
              <a:rPr lang="en-GB" dirty="0">
                <a:solidFill>
                  <a:srgbClr val="0070C0"/>
                </a:solidFill>
              </a:rPr>
              <a:t>ctrl x</a:t>
            </a:r>
            <a:r>
              <a:rPr lang="en-GB" dirty="0"/>
              <a:t>, then </a:t>
            </a:r>
            <a:r>
              <a:rPr lang="en-GB" dirty="0">
                <a:solidFill>
                  <a:srgbClr val="0070C0"/>
                </a:solidFill>
              </a:rPr>
              <a:t>y</a:t>
            </a:r>
            <a:r>
              <a:rPr lang="en-GB" dirty="0"/>
              <a:t> for yes, </a:t>
            </a:r>
            <a:r>
              <a:rPr lang="en-GB" dirty="0">
                <a:solidFill>
                  <a:srgbClr val="0070C0"/>
                </a:solidFill>
              </a:rPr>
              <a:t>enter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echo “something in quotes - boom”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62B38-7115-424B-8193-AB38552519CD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2820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57300" y="-78007"/>
            <a:ext cx="12954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1185862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 err="1"/>
              <a:t>Fastqc</a:t>
            </a:r>
            <a:r>
              <a:rPr lang="en-GB" dirty="0"/>
              <a:t> on real Illumina data.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cd /storage/home/users/${USER}/</a:t>
            </a:r>
            <a:r>
              <a:rPr lang="en-GB" dirty="0" err="1">
                <a:solidFill>
                  <a:srgbClr val="0070C0"/>
                </a:solidFill>
              </a:rPr>
              <a:t>Msc_Digital_Health</a:t>
            </a:r>
            <a:r>
              <a:rPr lang="en-GB" dirty="0">
                <a:solidFill>
                  <a:srgbClr val="0070C0"/>
                </a:solidFill>
              </a:rPr>
              <a:t>/</a:t>
            </a:r>
            <a:r>
              <a:rPr lang="en-GB" dirty="0" err="1">
                <a:solidFill>
                  <a:srgbClr val="0070C0"/>
                </a:solidFill>
              </a:rPr>
              <a:t>shell_scripts</a:t>
            </a:r>
            <a:r>
              <a:rPr lang="en-GB" dirty="0">
                <a:solidFill>
                  <a:srgbClr val="0070C0"/>
                </a:solidFill>
              </a:rPr>
              <a:t>  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	</a:t>
            </a:r>
            <a:r>
              <a:rPr lang="en-GB" dirty="0">
                <a:solidFill>
                  <a:srgbClr val="FF0000"/>
                </a:solidFill>
              </a:rPr>
              <a:t>(tip: tab name completion…)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FastQC.sh  </a:t>
            </a:r>
          </a:p>
          <a:p>
            <a:endParaRPr lang="en-GB" sz="2000" dirty="0"/>
          </a:p>
          <a:p>
            <a:r>
              <a:rPr lang="en-GB" dirty="0"/>
              <a:t> This script loads a module called </a:t>
            </a:r>
            <a:r>
              <a:rPr lang="en-GB" dirty="0" err="1"/>
              <a:t>fastqc</a:t>
            </a:r>
            <a:endParaRPr lang="en-GB" dirty="0"/>
          </a:p>
          <a:p>
            <a:endParaRPr lang="en-GB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92780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4159" y="98964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loop. </a:t>
            </a:r>
            <a:endParaRPr lang="en-GB" dirty="0">
              <a:solidFill>
                <a:srgbClr val="7030A0"/>
              </a:solidFill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59" y="1338263"/>
            <a:ext cx="11036300" cy="55197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i="1" dirty="0"/>
              <a:t>loop </a:t>
            </a:r>
            <a:r>
              <a:rPr lang="en-GB" dirty="0"/>
              <a:t>and </a:t>
            </a:r>
            <a:r>
              <a:rPr lang="en-GB" i="1" dirty="0"/>
              <a:t>variables</a:t>
            </a:r>
            <a:r>
              <a:rPr lang="en-GB" dirty="0"/>
              <a:t>. To set up a variable: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filenames=*.fasta    </a:t>
            </a:r>
            <a:r>
              <a:rPr lang="en-GB" dirty="0"/>
              <a:t>(all the fasta files in a directory -&gt; variable)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Now we can loop over all these files and do something</a:t>
            </a:r>
          </a:p>
          <a:p>
            <a:endParaRPr lang="en-GB" dirty="0"/>
          </a:p>
          <a:p>
            <a:r>
              <a:rPr lang="en-GB" dirty="0"/>
              <a:t>See next slide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1600" dirty="0"/>
              <a:t>Example:</a:t>
            </a:r>
          </a:p>
          <a:p>
            <a:r>
              <a:rPr lang="en-GB" sz="1600" dirty="0">
                <a:hlinkClick r:id="rId2"/>
              </a:rPr>
              <a:t>https://github.com/peterthorpe5/public_scripts/blob/master/metapy_tools/shell_scripts/Interogate_controls_all_folders.sh</a:t>
            </a:r>
            <a:r>
              <a:rPr lang="en-GB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6946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 (easy)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For loop and variables</a:t>
            </a:r>
          </a:p>
          <a:p>
            <a:r>
              <a:rPr lang="en-GB" dirty="0"/>
              <a:t>This aligns and refines all</a:t>
            </a:r>
          </a:p>
          <a:p>
            <a:pPr marL="0" indent="0">
              <a:buNone/>
            </a:pPr>
            <a:r>
              <a:rPr lang="en-GB" dirty="0"/>
              <a:t>Fasta files in a directory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For loop set between the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do</a:t>
            </a:r>
            <a:r>
              <a:rPr lang="en-GB" dirty="0"/>
              <a:t> and </a:t>
            </a:r>
            <a:r>
              <a:rPr lang="en-GB" dirty="0">
                <a:solidFill>
                  <a:srgbClr val="0070C0"/>
                </a:solidFill>
              </a:rPr>
              <a:t>done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200" dirty="0">
                <a:hlinkClick r:id="rId2"/>
              </a:rPr>
              <a:t>https://www.cyberciti.biz/faq/linux-unix-bash-for-loop-one-line-command/</a:t>
            </a:r>
            <a:endParaRPr lang="en-GB" sz="1200" dirty="0">
              <a:solidFill>
                <a:srgbClr val="0070C0"/>
              </a:solidFill>
            </a:endParaRPr>
          </a:p>
          <a:p>
            <a:endParaRPr lang="en-GB" dirty="0"/>
          </a:p>
          <a:p>
            <a:r>
              <a:rPr lang="en-GB" b="1" dirty="0"/>
              <a:t>In one line:</a:t>
            </a:r>
          </a:p>
          <a:p>
            <a:pPr marL="0" indent="0">
              <a:buNone/>
            </a:pPr>
            <a:r>
              <a:rPr lang="en-GB" dirty="0"/>
              <a:t>for f in ${filenames}; do muscle -in ${f} -o {f}.</a:t>
            </a:r>
            <a:r>
              <a:rPr lang="en-GB" dirty="0" err="1"/>
              <a:t>aln</a:t>
            </a:r>
            <a:r>
              <a:rPr lang="en-GB" dirty="0"/>
              <a:t>; done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FF03C-886F-4A4B-8A34-206EE7D6AC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630" y="1933074"/>
            <a:ext cx="5313070" cy="280736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447508-A73B-4E53-82C3-7009DF9D7150}"/>
              </a:ext>
            </a:extLst>
          </p:cNvPr>
          <p:cNvCxnSpPr>
            <a:cxnSpLocks/>
          </p:cNvCxnSpPr>
          <p:nvPr/>
        </p:nvCxnSpPr>
        <p:spPr>
          <a:xfrm flipV="1">
            <a:off x="2595418" y="4858327"/>
            <a:ext cx="3075132" cy="88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912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 (more complex)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" y="926934"/>
            <a:ext cx="6430545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u="sng" dirty="0"/>
              <a:t>For loop and variables</a:t>
            </a:r>
          </a:p>
          <a:p>
            <a:r>
              <a:rPr lang="en-GB" sz="2400" dirty="0"/>
              <a:t>Aligns and refines all fasta files in a directory</a:t>
            </a:r>
          </a:p>
          <a:p>
            <a:r>
              <a:rPr lang="en-GB" sz="2400" dirty="0"/>
              <a:t>* is a wild card</a:t>
            </a:r>
          </a:p>
          <a:p>
            <a:r>
              <a:rPr lang="en-GB" dirty="0"/>
              <a:t>All *.fasta files are assigned to a variable called </a:t>
            </a:r>
            <a:r>
              <a:rPr lang="en-GB" dirty="0">
                <a:solidFill>
                  <a:srgbClr val="00B0F0"/>
                </a:solidFill>
              </a:rPr>
              <a:t>filenames</a:t>
            </a:r>
            <a:r>
              <a:rPr lang="en-GB" dirty="0"/>
              <a:t>.</a:t>
            </a:r>
          </a:p>
          <a:p>
            <a:r>
              <a:rPr lang="en-GB" dirty="0"/>
              <a:t>We then loop through all fasta files, each loop we assign “that” fasta file to the  variable </a:t>
            </a:r>
            <a:r>
              <a:rPr lang="en-GB" dirty="0">
                <a:solidFill>
                  <a:srgbClr val="00B0F0"/>
                </a:solidFill>
              </a:rPr>
              <a:t>f</a:t>
            </a:r>
          </a:p>
          <a:p>
            <a:r>
              <a:rPr lang="en-GB" dirty="0"/>
              <a:t>To call the variable in bash you need </a:t>
            </a:r>
            <a:r>
              <a:rPr lang="en-GB" dirty="0">
                <a:solidFill>
                  <a:srgbClr val="00B0F0"/>
                </a:solidFill>
              </a:rPr>
              <a:t>${variable}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32DAE-1718-40B8-AC71-0224ACDF28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3515" y="926934"/>
            <a:ext cx="6185221" cy="551973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FD9683-F192-4AC9-BDF4-C519BA9B6AC2}"/>
              </a:ext>
            </a:extLst>
          </p:cNvPr>
          <p:cNvCxnSpPr>
            <a:cxnSpLocks/>
          </p:cNvCxnSpPr>
          <p:nvPr/>
        </p:nvCxnSpPr>
        <p:spPr>
          <a:xfrm>
            <a:off x="3151573" y="2871537"/>
            <a:ext cx="3521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14A8F8-A803-407A-9784-EBAA1A9E61E1}"/>
              </a:ext>
            </a:extLst>
          </p:cNvPr>
          <p:cNvCxnSpPr>
            <a:cxnSpLocks/>
          </p:cNvCxnSpPr>
          <p:nvPr/>
        </p:nvCxnSpPr>
        <p:spPr>
          <a:xfrm>
            <a:off x="5839326" y="3208421"/>
            <a:ext cx="834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23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 (more complex)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" y="926934"/>
            <a:ext cx="6430545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u="sng" dirty="0"/>
              <a:t>For loop and variables</a:t>
            </a:r>
          </a:p>
          <a:p>
            <a:r>
              <a:rPr lang="en-GB" sz="2400" dirty="0"/>
              <a:t>Aligns and refines all Fasta files in a directory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set -e </a:t>
            </a:r>
            <a:r>
              <a:rPr lang="en-GB" sz="2000" dirty="0"/>
              <a:t>break the script at the First error (useful in pipelines)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echo</a:t>
            </a:r>
            <a:r>
              <a:rPr lang="en-GB" sz="2000" dirty="0"/>
              <a:t> put useful info to .o file for future debugging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The command assigned to a variable called </a:t>
            </a:r>
            <a:r>
              <a:rPr lang="en-GB" sz="2000" dirty="0" err="1">
                <a:solidFill>
                  <a:srgbClr val="00B0F0"/>
                </a:solidFill>
              </a:rPr>
              <a:t>cmd</a:t>
            </a:r>
            <a:r>
              <a:rPr lang="en-GB" sz="2000" dirty="0"/>
              <a:t>, which is echoed to a file and set to </a:t>
            </a:r>
            <a:r>
              <a:rPr lang="en-GB" sz="2000" dirty="0" err="1">
                <a:solidFill>
                  <a:srgbClr val="0070C0"/>
                </a:solidFill>
              </a:rPr>
              <a:t>eval</a:t>
            </a:r>
            <a:r>
              <a:rPr lang="en-GB" sz="2000" dirty="0"/>
              <a:t> (evaluate) to be run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wait</a:t>
            </a:r>
            <a:r>
              <a:rPr lang="en-GB" sz="2000" dirty="0"/>
              <a:t> is a Linux command to wait until all other Linux commands are completed.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do</a:t>
            </a:r>
            <a:r>
              <a:rPr lang="en-GB" sz="2000" dirty="0"/>
              <a:t> and </a:t>
            </a:r>
            <a:r>
              <a:rPr lang="en-GB" sz="2000" dirty="0">
                <a:solidFill>
                  <a:srgbClr val="0070C0"/>
                </a:solidFill>
              </a:rPr>
              <a:t>done</a:t>
            </a:r>
            <a:r>
              <a:rPr lang="en-GB" sz="2000" dirty="0"/>
              <a:t> set the boundaries of the for loop. </a:t>
            </a:r>
          </a:p>
          <a:p>
            <a:pPr marL="0" indent="0">
              <a:buNone/>
            </a:pPr>
            <a:endParaRPr lang="en-GB" sz="20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32DAE-1718-40B8-AC71-0224ACDF28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3515" y="926934"/>
            <a:ext cx="6185221" cy="551973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A423C7-5AB3-4541-8FFD-08391F8D1958}"/>
              </a:ext>
            </a:extLst>
          </p:cNvPr>
          <p:cNvCxnSpPr>
            <a:cxnSpLocks/>
          </p:cNvCxnSpPr>
          <p:nvPr/>
        </p:nvCxnSpPr>
        <p:spPr>
          <a:xfrm flipV="1">
            <a:off x="5140171" y="2157663"/>
            <a:ext cx="1477197" cy="212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537101-7516-40D0-8842-F72AC374BFBA}"/>
              </a:ext>
            </a:extLst>
          </p:cNvPr>
          <p:cNvCxnSpPr>
            <a:cxnSpLocks/>
          </p:cNvCxnSpPr>
          <p:nvPr/>
        </p:nvCxnSpPr>
        <p:spPr>
          <a:xfrm>
            <a:off x="5397623" y="2967789"/>
            <a:ext cx="1548609" cy="559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FC722F-6E46-44EF-8860-974BCE9E6E1B}"/>
              </a:ext>
            </a:extLst>
          </p:cNvPr>
          <p:cNvCxnSpPr/>
          <p:nvPr/>
        </p:nvCxnSpPr>
        <p:spPr>
          <a:xfrm>
            <a:off x="5895473" y="3890211"/>
            <a:ext cx="10507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2AD7AF-C61B-4B9B-B976-D2A191EC6CCA}"/>
              </a:ext>
            </a:extLst>
          </p:cNvPr>
          <p:cNvCxnSpPr>
            <a:cxnSpLocks/>
          </p:cNvCxnSpPr>
          <p:nvPr/>
        </p:nvCxnSpPr>
        <p:spPr>
          <a:xfrm flipV="1">
            <a:off x="5518486" y="4154905"/>
            <a:ext cx="1339514" cy="473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409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1FC2-3ADA-4FF4-86A6-E81D0CA5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21" y="124494"/>
            <a:ext cx="10515600" cy="1325563"/>
          </a:xfrm>
        </p:spPr>
        <p:txBody>
          <a:bodyPr/>
          <a:lstStyle/>
          <a:p>
            <a:r>
              <a:rPr lang="en-GB" dirty="0"/>
              <a:t>Earlier example: More fancy and </a:t>
            </a:r>
            <a:r>
              <a:rPr lang="en-GB" dirty="0" err="1"/>
              <a:t>reboust</a:t>
            </a:r>
            <a:r>
              <a:rPr lang="en-GB" dirty="0"/>
              <a:t> way of counting the reads in all files in a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C134D-DB11-4E69-912B-582015DC7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83" y="1601705"/>
            <a:ext cx="11257547" cy="527860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the previous example we “grepped for a specific string. This changes between data sets, so will not always work. This example will make sense as we go through the material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files=*R1.fastq.gz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for f in ${files}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do   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	echo ${f} &gt;&gt; </a:t>
            </a:r>
            <a:r>
              <a:rPr lang="en-GB" dirty="0" err="1">
                <a:solidFill>
                  <a:schemeClr val="accent1"/>
                </a:solidFill>
              </a:rPr>
              <a:t>read_pairs.counts</a:t>
            </a:r>
            <a:r>
              <a:rPr lang="en-GB" dirty="0">
                <a:solidFill>
                  <a:schemeClr val="accent1"/>
                </a:solidFill>
              </a:rPr>
              <a:t>   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	</a:t>
            </a:r>
            <a:r>
              <a:rPr lang="en-GB" dirty="0" err="1">
                <a:solidFill>
                  <a:schemeClr val="accent1"/>
                </a:solidFill>
              </a:rPr>
              <a:t>zcat</a:t>
            </a:r>
            <a:r>
              <a:rPr lang="en-GB" dirty="0">
                <a:solidFill>
                  <a:schemeClr val="accent1"/>
                </a:solidFill>
              </a:rPr>
              <a:t> ${f} | echo $((`</a:t>
            </a:r>
            <a:r>
              <a:rPr lang="en-GB" dirty="0" err="1">
                <a:solidFill>
                  <a:schemeClr val="accent1"/>
                </a:solidFill>
              </a:rPr>
              <a:t>wc</a:t>
            </a:r>
            <a:r>
              <a:rPr lang="en-GB" dirty="0">
                <a:solidFill>
                  <a:schemeClr val="accent1"/>
                </a:solidFill>
              </a:rPr>
              <a:t> -l`/4)) &gt;&gt; </a:t>
            </a:r>
            <a:r>
              <a:rPr lang="en-GB" dirty="0" err="1">
                <a:solidFill>
                  <a:schemeClr val="accent1"/>
                </a:solidFill>
              </a:rPr>
              <a:t>read_pairs.counts</a:t>
            </a: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459021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1" y="926935"/>
            <a:ext cx="9166552" cy="117513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>
                <a:hlinkClick r:id="rId2"/>
              </a:rPr>
              <a:t>https://www.linuxtechi.com/command-line-arguments-in-linux-shell-scripting/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02F2B9-2612-43AB-A8C8-9B3002B854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466" t="20997" r="2586" b="15249"/>
          <a:stretch/>
        </p:blipFill>
        <p:spPr>
          <a:xfrm>
            <a:off x="5265683" y="1982622"/>
            <a:ext cx="6926317" cy="48753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3BF563-FE2B-404E-A859-6B2ACCD3B72E}"/>
              </a:ext>
            </a:extLst>
          </p:cNvPr>
          <p:cNvSpPr txBox="1"/>
          <p:nvPr/>
        </p:nvSpPr>
        <p:spPr>
          <a:xfrm>
            <a:off x="82551" y="3037490"/>
            <a:ext cx="50254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$1 </a:t>
            </a:r>
            <a:r>
              <a:rPr lang="en-GB" dirty="0"/>
              <a:t>is the first string after the script name at the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$2 </a:t>
            </a:r>
            <a:r>
              <a:rPr lang="en-GB" dirty="0"/>
              <a:t>is the seconds string after the script name at the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$3 </a:t>
            </a:r>
            <a:r>
              <a:rPr lang="en-GB" dirty="0"/>
              <a:t>is the third string after the script name at the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Etc …….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E1883-7E91-4B31-8604-873F3F6046B0}"/>
              </a:ext>
            </a:extLst>
          </p:cNvPr>
          <p:cNvCxnSpPr/>
          <p:nvPr/>
        </p:nvCxnSpPr>
        <p:spPr>
          <a:xfrm>
            <a:off x="3626069" y="3429000"/>
            <a:ext cx="1481959" cy="33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B9BE-8FBF-4860-9DE2-081F3E75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CBD40-4DC8-479F-8D6A-23F0926BA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936705" cy="5019132"/>
          </a:xfrm>
        </p:spPr>
        <p:txBody>
          <a:bodyPr/>
          <a:lstStyle/>
          <a:p>
            <a:r>
              <a:rPr lang="en-GB" sz="3200" dirty="0"/>
              <a:t>Act as a way for the human to tell the computer what to do. </a:t>
            </a:r>
          </a:p>
          <a:p>
            <a:r>
              <a:rPr lang="en-GB" sz="3200" dirty="0"/>
              <a:t>You can add multiple commands in one shell script. </a:t>
            </a:r>
          </a:p>
          <a:p>
            <a:r>
              <a:rPr lang="en-GB" sz="3200" dirty="0"/>
              <a:t>The easiest way to run the shell script is using the </a:t>
            </a:r>
            <a:r>
              <a:rPr lang="en-GB" sz="3200" dirty="0" err="1">
                <a:solidFill>
                  <a:srgbClr val="0070C0"/>
                </a:solidFill>
              </a:rPr>
              <a:t>qsub</a:t>
            </a:r>
            <a:r>
              <a:rPr lang="en-GB" sz="3200" dirty="0"/>
              <a:t> manager on the cluster </a:t>
            </a:r>
            <a:r>
              <a:rPr lang="en-GB" sz="3200" b="1" dirty="0"/>
              <a:t>(more on this later …)</a:t>
            </a:r>
          </a:p>
          <a:p>
            <a:r>
              <a:rPr lang="en-GB" sz="3200" dirty="0"/>
              <a:t>Shell script filenames end in </a:t>
            </a:r>
            <a:r>
              <a:rPr lang="en-GB" sz="3200" dirty="0">
                <a:solidFill>
                  <a:srgbClr val="FF0000"/>
                </a:solidFill>
              </a:rPr>
              <a:t>.</a:t>
            </a:r>
            <a:r>
              <a:rPr lang="en-GB" sz="3200" dirty="0" err="1">
                <a:solidFill>
                  <a:srgbClr val="FF0000"/>
                </a:solidFill>
              </a:rPr>
              <a:t>sh</a:t>
            </a:r>
            <a:r>
              <a:rPr lang="en-GB" sz="3200" dirty="0">
                <a:solidFill>
                  <a:srgbClr val="FF0000"/>
                </a:solidFill>
              </a:rPr>
              <a:t> </a:t>
            </a:r>
            <a:r>
              <a:rPr lang="en-GB" sz="3200" dirty="0"/>
              <a:t>and may have </a:t>
            </a:r>
          </a:p>
          <a:p>
            <a:pPr marL="0" indent="0">
              <a:buNone/>
            </a:pPr>
            <a:r>
              <a:rPr lang="en-GB" sz="3200" dirty="0"/>
              <a:t>	</a:t>
            </a:r>
            <a:r>
              <a:rPr lang="en-GB" sz="3200" dirty="0">
                <a:solidFill>
                  <a:srgbClr val="0070C0"/>
                </a:solidFill>
              </a:rPr>
              <a:t>#!/bin/bash </a:t>
            </a:r>
            <a:r>
              <a:rPr lang="en-GB" sz="3200" dirty="0"/>
              <a:t>on the first line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#!/bin/bash this tell the computer that program to execute is </a:t>
            </a:r>
            <a:r>
              <a:rPr lang="en-GB" sz="3200" dirty="0" err="1"/>
              <a:t>is</a:t>
            </a:r>
            <a:r>
              <a:rPr lang="en-GB" sz="3200" dirty="0"/>
              <a:t> bash and this program is found in /bin/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15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B9BE-8FBF-4860-9DE2-081F3E75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 – python versions as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CBD40-4DC8-479F-8D6A-23F0926BA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05" y="1058779"/>
            <a:ext cx="11582399" cy="52136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#!/bin/bash </a:t>
            </a:r>
            <a:r>
              <a:rPr lang="en-GB" dirty="0"/>
              <a:t>this tell the computer that program to execute is </a:t>
            </a:r>
            <a:r>
              <a:rPr lang="en-GB" dirty="0" err="1"/>
              <a:t>is</a:t>
            </a:r>
            <a:r>
              <a:rPr lang="en-GB" dirty="0"/>
              <a:t> bash and this program is found in /bin/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Another example would be at the top of your python scripts (python scripting, not shell – but the same principle):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>
                <a:solidFill>
                  <a:schemeClr val="accent1"/>
                </a:solidFill>
              </a:rPr>
              <a:t>#!/usr/bin/env python3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You can mix python versions within the same software (if you have dependencies that will only work with python 2, for example) by doing this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>
                <a:solidFill>
                  <a:schemeClr val="accent1"/>
                </a:solidFill>
              </a:rPr>
              <a:t>#!/usr/bin/env python2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018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7650" y="-18316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Open the Example.sh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24" y="948192"/>
            <a:ext cx="10515600" cy="4351338"/>
          </a:xfrm>
        </p:spPr>
        <p:txBody>
          <a:bodyPr/>
          <a:lstStyle/>
          <a:p>
            <a:r>
              <a:rPr lang="en-GB" dirty="0"/>
              <a:t>Either right click and open with default or </a:t>
            </a:r>
            <a:r>
              <a:rPr lang="en-GB" b="1" dirty="0" err="1"/>
              <a:t>nano</a:t>
            </a:r>
            <a:endParaRPr lang="en-GB" b="1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cd ./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shell_scripts</a:t>
            </a:r>
            <a:endParaRPr lang="en-GB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ls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Example.sh   </a:t>
            </a:r>
            <a:r>
              <a:rPr lang="en-GB" sz="2000" dirty="0">
                <a:solidFill>
                  <a:srgbClr val="FF0000"/>
                </a:solidFill>
              </a:rPr>
              <a:t>(tip: tab name completion…)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00B0F0"/>
              </a:solidFill>
            </a:endParaRPr>
          </a:p>
          <a:p>
            <a:r>
              <a:rPr lang="en-GB" dirty="0">
                <a:solidFill>
                  <a:srgbClr val="00B0F0"/>
                </a:solidFill>
              </a:rPr>
              <a:t>#$</a:t>
            </a:r>
            <a:r>
              <a:rPr lang="en-GB" dirty="0"/>
              <a:t> are special commands. </a:t>
            </a:r>
          </a:p>
          <a:p>
            <a:pPr marL="0" indent="0">
              <a:buNone/>
            </a:pPr>
            <a:r>
              <a:rPr lang="en-GB" dirty="0"/>
              <a:t>You </a:t>
            </a:r>
            <a:r>
              <a:rPr lang="en-GB" b="1" dirty="0"/>
              <a:t>don’t</a:t>
            </a:r>
            <a:r>
              <a:rPr lang="en-GB" dirty="0"/>
              <a:t> actually need them,</a:t>
            </a:r>
          </a:p>
          <a:p>
            <a:pPr marL="0" indent="0">
              <a:buNone/>
            </a:pPr>
            <a:r>
              <a:rPr lang="en-GB" dirty="0"/>
              <a:t>but they are helpful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4961B4-CC5D-413F-A0E0-BFE279D005DC}"/>
              </a:ext>
            </a:extLst>
          </p:cNvPr>
          <p:cNvCxnSpPr>
            <a:cxnSpLocks/>
          </p:cNvCxnSpPr>
          <p:nvPr/>
        </p:nvCxnSpPr>
        <p:spPr>
          <a:xfrm flipV="1">
            <a:off x="4470643" y="3574473"/>
            <a:ext cx="1865502" cy="81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B651F7-4E59-4F42-8FA4-24178722ADB2}"/>
              </a:ext>
            </a:extLst>
          </p:cNvPr>
          <p:cNvCxnSpPr>
            <a:cxnSpLocks/>
          </p:cNvCxnSpPr>
          <p:nvPr/>
        </p:nvCxnSpPr>
        <p:spPr>
          <a:xfrm>
            <a:off x="6566660" y="2950839"/>
            <a:ext cx="0" cy="14103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5CB1C0-DAEF-42F3-9148-75BFCB31664F}"/>
              </a:ext>
            </a:extLst>
          </p:cNvPr>
          <p:cNvSpPr txBox="1"/>
          <p:nvPr/>
        </p:nvSpPr>
        <p:spPr>
          <a:xfrm>
            <a:off x="10350500" y="11430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17311B-86D7-4D43-810C-F045ACCB29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4968" y="2400262"/>
            <a:ext cx="7339131" cy="41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7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9" y="-225653"/>
            <a:ext cx="12137571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Open the Example.sh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9" y="109991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Either right click and open with default or </a:t>
            </a:r>
            <a:r>
              <a:rPr lang="en-GB" b="1" dirty="0" err="1"/>
              <a:t>nano</a:t>
            </a:r>
            <a:endParaRPr lang="en-GB" b="1" dirty="0"/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Example.sh</a:t>
            </a:r>
          </a:p>
          <a:p>
            <a:r>
              <a:rPr lang="en-GB" dirty="0"/>
              <a:t>#$ are special commands. You don’t actually need them, but they are helpful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cd </a:t>
            </a:r>
            <a:r>
              <a:rPr lang="en-GB" dirty="0" err="1">
                <a:solidFill>
                  <a:srgbClr val="0070C0"/>
                </a:solidFill>
              </a:rPr>
              <a:t>directory_where_to_run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command</a:t>
            </a:r>
          </a:p>
          <a:p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5DD382-D28A-4083-838E-B66375AACAF1}"/>
              </a:ext>
            </a:extLst>
          </p:cNvPr>
          <p:cNvCxnSpPr>
            <a:cxnSpLocks/>
          </p:cNvCxnSpPr>
          <p:nvPr/>
        </p:nvCxnSpPr>
        <p:spPr>
          <a:xfrm>
            <a:off x="4154526" y="4091244"/>
            <a:ext cx="542394" cy="47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4961B4-CC5D-413F-A0E0-BFE279D005DC}"/>
              </a:ext>
            </a:extLst>
          </p:cNvPr>
          <p:cNvCxnSpPr>
            <a:cxnSpLocks/>
          </p:cNvCxnSpPr>
          <p:nvPr/>
        </p:nvCxnSpPr>
        <p:spPr>
          <a:xfrm>
            <a:off x="1736203" y="2505075"/>
            <a:ext cx="2903629" cy="57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8BC2CD-5153-4F99-BC33-C3F1F3518EDE}"/>
              </a:ext>
            </a:extLst>
          </p:cNvPr>
          <p:cNvCxnSpPr>
            <a:cxnSpLocks/>
          </p:cNvCxnSpPr>
          <p:nvPr/>
        </p:nvCxnSpPr>
        <p:spPr>
          <a:xfrm>
            <a:off x="1736203" y="4918122"/>
            <a:ext cx="2903629" cy="3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FABEA4-0AE5-42DD-8C83-AD3771F43508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FF6A4E-F2F8-41AD-AE01-AB3C4C4DFC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4008" y="2497662"/>
            <a:ext cx="7437992" cy="41958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E9E489-ED01-4B74-AEF6-3181A3EFFA19}"/>
              </a:ext>
            </a:extLst>
          </p:cNvPr>
          <p:cNvSpPr txBox="1"/>
          <p:nvPr/>
        </p:nvSpPr>
        <p:spPr>
          <a:xfrm>
            <a:off x="1121128" y="6173662"/>
            <a:ext cx="35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Nano usage commands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8BE0E6-AAE5-42A6-A85B-BDB47FF32514}"/>
              </a:ext>
            </a:extLst>
          </p:cNvPr>
          <p:cNvCxnSpPr/>
          <p:nvPr/>
        </p:nvCxnSpPr>
        <p:spPr>
          <a:xfrm>
            <a:off x="3750197" y="6425359"/>
            <a:ext cx="618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8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" y="-225653"/>
            <a:ext cx="12137572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7030A0"/>
                </a:solidFill>
              </a:rPr>
              <a:t>4) Shell scripting: Special commands at the top of shell </a:t>
            </a:r>
            <a:r>
              <a:rPr lang="en-GB" sz="4000" dirty="0">
                <a:solidFill>
                  <a:srgbClr val="FF0000"/>
                </a:solidFill>
              </a:rPr>
              <a:t>#$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" y="1099910"/>
            <a:ext cx="11921672" cy="546599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#!/bin/bash</a:t>
            </a:r>
          </a:p>
          <a:p>
            <a:r>
              <a:rPr lang="en-GB" dirty="0">
                <a:solidFill>
                  <a:srgbClr val="0070C0"/>
                </a:solidFill>
              </a:rPr>
              <a:t>#$ -V                                                </a:t>
            </a:r>
            <a:r>
              <a:rPr lang="en-GB" dirty="0"/>
              <a:t># pass all environment variables to the job</a:t>
            </a:r>
          </a:p>
          <a:p>
            <a:r>
              <a:rPr lang="en-GB" dirty="0">
                <a:solidFill>
                  <a:srgbClr val="0070C0"/>
                </a:solidFill>
              </a:rPr>
              <a:t>#$ -N Mapping                               </a:t>
            </a:r>
            <a:r>
              <a:rPr lang="en-GB" dirty="0"/>
              <a:t># job name</a:t>
            </a:r>
          </a:p>
          <a:p>
            <a:r>
              <a:rPr lang="en-GB" dirty="0">
                <a:solidFill>
                  <a:srgbClr val="0070C0"/>
                </a:solidFill>
              </a:rPr>
              <a:t>#$ -</a:t>
            </a:r>
            <a:r>
              <a:rPr lang="en-GB" dirty="0" err="1">
                <a:solidFill>
                  <a:srgbClr val="0070C0"/>
                </a:solidFill>
              </a:rPr>
              <a:t>cwd</a:t>
            </a:r>
            <a:r>
              <a:rPr lang="en-GB" dirty="0">
                <a:solidFill>
                  <a:srgbClr val="0070C0"/>
                </a:solidFill>
              </a:rPr>
              <a:t>                                           </a:t>
            </a:r>
            <a:r>
              <a:rPr lang="en-GB" dirty="0"/>
              <a:t># Execute from the current working directory</a:t>
            </a:r>
          </a:p>
          <a:p>
            <a:r>
              <a:rPr lang="en-GB" dirty="0">
                <a:solidFill>
                  <a:srgbClr val="0070C0"/>
                </a:solidFill>
              </a:rPr>
              <a:t>#$ -pe multi 4                                </a:t>
            </a:r>
            <a:r>
              <a:rPr lang="en-GB" dirty="0"/>
              <a:t># how many core (4)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095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5325" y="-225653"/>
            <a:ext cx="12887325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Help - what command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0FE9B9-E20E-4F94-98A7-A76C1BD56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124" y="1193857"/>
            <a:ext cx="10515600" cy="4351338"/>
          </a:xfrm>
        </p:spPr>
        <p:txBody>
          <a:bodyPr/>
          <a:lstStyle/>
          <a:p>
            <a:r>
              <a:rPr lang="en-GB" dirty="0"/>
              <a:t>The get info on what command you need to run from your tool and parameter.</a:t>
            </a:r>
          </a:p>
          <a:p>
            <a:r>
              <a:rPr lang="en-GB" dirty="0"/>
              <a:t>Type: </a:t>
            </a:r>
            <a:r>
              <a:rPr lang="en-GB" i="1" dirty="0" err="1">
                <a:solidFill>
                  <a:srgbClr val="0070C0"/>
                </a:solidFill>
              </a:rPr>
              <a:t>tool_name</a:t>
            </a:r>
            <a:r>
              <a:rPr lang="en-GB" i="1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-h </a:t>
            </a:r>
            <a:r>
              <a:rPr lang="en-GB" dirty="0"/>
              <a:t>or (</a:t>
            </a:r>
            <a:r>
              <a:rPr lang="en-GB" dirty="0">
                <a:solidFill>
                  <a:srgbClr val="0070C0"/>
                </a:solidFill>
              </a:rPr>
              <a:t>--help, --h</a:t>
            </a:r>
            <a:r>
              <a:rPr lang="en-GB" dirty="0"/>
              <a:t>)        - some permutation of that</a:t>
            </a:r>
          </a:p>
          <a:p>
            <a:r>
              <a:rPr lang="en-GB" dirty="0"/>
              <a:t>Or look up the usage on their website.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6653F2-EDC5-454D-B4B9-A4BF5901E0F6}"/>
              </a:ext>
            </a:extLst>
          </p:cNvPr>
          <p:cNvCxnSpPr>
            <a:cxnSpLocks/>
          </p:cNvCxnSpPr>
          <p:nvPr/>
        </p:nvCxnSpPr>
        <p:spPr>
          <a:xfrm>
            <a:off x="4904828" y="5757985"/>
            <a:ext cx="1070208" cy="12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CD9A7BA-993F-43DB-91B7-A67E65C01F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3251721"/>
            <a:ext cx="7934325" cy="44758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1DDC33-AEC3-4916-9122-4652CF1DF836}"/>
              </a:ext>
            </a:extLst>
          </p:cNvPr>
          <p:cNvSpPr txBox="1"/>
          <p:nvPr/>
        </p:nvSpPr>
        <p:spPr>
          <a:xfrm>
            <a:off x="866775" y="5074126"/>
            <a:ext cx="5489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Any command entered here will be run</a:t>
            </a:r>
          </a:p>
          <a:p>
            <a:r>
              <a:rPr lang="en-GB" sz="2400" dirty="0"/>
              <a:t>e.g. </a:t>
            </a:r>
            <a:r>
              <a:rPr lang="en-GB" sz="2400" dirty="0">
                <a:solidFill>
                  <a:srgbClr val="0070C0"/>
                </a:solidFill>
              </a:rPr>
              <a:t>python myscript.py</a:t>
            </a:r>
          </a:p>
          <a:p>
            <a:r>
              <a:rPr lang="en-GB" sz="2400" dirty="0" err="1">
                <a:solidFill>
                  <a:srgbClr val="0070C0"/>
                </a:solidFill>
              </a:rPr>
              <a:t>perl</a:t>
            </a:r>
            <a:r>
              <a:rPr lang="en-GB" sz="2400" dirty="0">
                <a:solidFill>
                  <a:srgbClr val="0070C0"/>
                </a:solidFill>
              </a:rPr>
              <a:t> myscript.pl</a:t>
            </a:r>
          </a:p>
          <a:p>
            <a:r>
              <a:rPr lang="en-GB" sz="2400" dirty="0"/>
              <a:t>Etc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B7C9DD-679A-4ADE-A813-DA9A009101D4}"/>
              </a:ext>
            </a:extLst>
          </p:cNvPr>
          <p:cNvSpPr txBox="1"/>
          <p:nvPr/>
        </p:nvSpPr>
        <p:spPr>
          <a:xfrm>
            <a:off x="2417649" y="4148524"/>
            <a:ext cx="5489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Email when the job is done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67CBE9-AE0A-45D8-BA9A-C82F21B4825B}"/>
              </a:ext>
            </a:extLst>
          </p:cNvPr>
          <p:cNvCxnSpPr/>
          <p:nvPr/>
        </p:nvCxnSpPr>
        <p:spPr>
          <a:xfrm>
            <a:off x="5748337" y="4498221"/>
            <a:ext cx="347663" cy="48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950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E32C-F685-402A-A06D-3501A3000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2423" y="-155575"/>
            <a:ext cx="11515723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</a:t>
            </a:r>
            <a:r>
              <a:rPr lang="en-GB" dirty="0" err="1">
                <a:solidFill>
                  <a:srgbClr val="7030A0"/>
                </a:solidFill>
              </a:rPr>
              <a:t>nano</a:t>
            </a:r>
            <a:r>
              <a:rPr lang="en-GB" dirty="0">
                <a:solidFill>
                  <a:srgbClr val="7030A0"/>
                </a:solidFill>
              </a:rPr>
              <a:t> command line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0A55-B2F4-457C-A749-172D08E80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37" y="1107272"/>
            <a:ext cx="10515600" cy="4351338"/>
          </a:xfrm>
        </p:spPr>
        <p:txBody>
          <a:bodyPr/>
          <a:lstStyle/>
          <a:p>
            <a:r>
              <a:rPr lang="en-GB" dirty="0" err="1"/>
              <a:t>nano</a:t>
            </a:r>
            <a:r>
              <a:rPr lang="en-GB" dirty="0"/>
              <a:t> by default is black and white. However if you want colours, which I do, copy the </a:t>
            </a:r>
            <a:r>
              <a:rPr lang="en-GB" dirty="0">
                <a:solidFill>
                  <a:srgbClr val="FF0000"/>
                </a:solidFill>
              </a:rPr>
              <a:t>.</a:t>
            </a:r>
            <a:r>
              <a:rPr lang="en-GB" dirty="0" err="1">
                <a:solidFill>
                  <a:srgbClr val="FF0000"/>
                </a:solidFill>
              </a:rPr>
              <a:t>nanorc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file from with the </a:t>
            </a:r>
            <a:r>
              <a:rPr lang="en-GB" dirty="0">
                <a:solidFill>
                  <a:srgbClr val="FF0000"/>
                </a:solidFill>
              </a:rPr>
              <a:t>./</a:t>
            </a:r>
            <a:r>
              <a:rPr lang="en-GB" dirty="0" err="1">
                <a:solidFill>
                  <a:srgbClr val="FF0000"/>
                </a:solidFill>
              </a:rPr>
              <a:t>Msc_Digital_Health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folder to your home directory: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>
                <a:solidFill>
                  <a:srgbClr val="0070C0"/>
                </a:solidFill>
              </a:rPr>
              <a:t> ./.</a:t>
            </a:r>
            <a:r>
              <a:rPr lang="en-GB" dirty="0" err="1">
                <a:solidFill>
                  <a:srgbClr val="0070C0"/>
                </a:solidFill>
              </a:rPr>
              <a:t>nanorc</a:t>
            </a:r>
            <a:r>
              <a:rPr lang="en-GB" dirty="0">
                <a:solidFill>
                  <a:srgbClr val="0070C0"/>
                </a:solidFill>
              </a:rPr>
              <a:t> ~/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/>
              <a:t>(Copy, from here, a file called, to my home)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0FE05-EE27-4BD9-B509-C588EB993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3668" y="2025570"/>
            <a:ext cx="5629122" cy="481796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4049F0-6DA8-4E38-B7C2-F8588D8ACA8A}"/>
              </a:ext>
            </a:extLst>
          </p:cNvPr>
          <p:cNvCxnSpPr/>
          <p:nvPr/>
        </p:nvCxnSpPr>
        <p:spPr>
          <a:xfrm flipV="1">
            <a:off x="2057400" y="3343275"/>
            <a:ext cx="0" cy="44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ACC8EB-2CF1-44A7-B093-361A84228C8F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25622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3A91-7B42-45E2-AF0C-1ABEDCB0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102968"/>
            <a:ext cx="118237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The .</a:t>
            </a:r>
            <a:r>
              <a:rPr lang="en-GB" dirty="0" err="1">
                <a:solidFill>
                  <a:srgbClr val="7030A0"/>
                </a:solidFill>
              </a:rPr>
              <a:t>sh</a:t>
            </a:r>
            <a:r>
              <a:rPr lang="en-GB" dirty="0">
                <a:solidFill>
                  <a:srgbClr val="7030A0"/>
                </a:solidFill>
              </a:rPr>
              <a:t> script has to be “executable”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71EF4-1728-429F-AEAF-B2352A04F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68" y="1411288"/>
            <a:ext cx="11607132" cy="5156199"/>
          </a:xfrm>
        </p:spPr>
        <p:txBody>
          <a:bodyPr>
            <a:normAutofit/>
          </a:bodyPr>
          <a:lstStyle/>
          <a:p>
            <a:r>
              <a:rPr lang="en-GB" dirty="0"/>
              <a:t>Type: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 </a:t>
            </a:r>
            <a:r>
              <a:rPr lang="en-GB" dirty="0" err="1">
                <a:solidFill>
                  <a:srgbClr val="0070C0"/>
                </a:solidFill>
              </a:rPr>
              <a:t>chmod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u+x</a:t>
            </a:r>
            <a:r>
              <a:rPr lang="en-GB" dirty="0">
                <a:solidFill>
                  <a:srgbClr val="0070C0"/>
                </a:solidFill>
              </a:rPr>
              <a:t> Example.sh   </a:t>
            </a:r>
            <a:r>
              <a:rPr lang="en-GB" dirty="0"/>
              <a:t>(if it is not executable it will not run!!!)</a:t>
            </a:r>
          </a:p>
          <a:p>
            <a:pPr marL="0" indent="0">
              <a:buNone/>
            </a:pPr>
            <a:r>
              <a:rPr lang="en-GB" dirty="0"/>
              <a:t>	u = “the users, i.e. you!</a:t>
            </a:r>
          </a:p>
          <a:p>
            <a:pPr marL="0" indent="0">
              <a:buNone/>
            </a:pPr>
            <a:r>
              <a:rPr lang="en-GB" dirty="0"/>
              <a:t>	+x  mean executable. </a:t>
            </a:r>
          </a:p>
          <a:p>
            <a:pPr marL="0" indent="0">
              <a:buNone/>
            </a:pPr>
            <a:r>
              <a:rPr lang="en-GB" dirty="0"/>
              <a:t>	+</a:t>
            </a:r>
            <a:r>
              <a:rPr lang="en-GB" dirty="0" err="1"/>
              <a:t>rw</a:t>
            </a:r>
            <a:r>
              <a:rPr lang="en-GB" dirty="0"/>
              <a:t>  means read/ write. 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Type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ls   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00B050"/>
                </a:solidFill>
              </a:rPr>
              <a:t>executable files are green</a:t>
            </a:r>
            <a:r>
              <a:rPr lang="en-GB" sz="2400" dirty="0"/>
              <a:t>. </a:t>
            </a:r>
            <a:r>
              <a:rPr lang="en-GB" sz="2400" dirty="0">
                <a:solidFill>
                  <a:srgbClr val="FF0000"/>
                </a:solidFill>
              </a:rPr>
              <a:t>Compressed = red</a:t>
            </a:r>
            <a:r>
              <a:rPr lang="en-GB" sz="2400" dirty="0"/>
              <a:t>. Files = white, </a:t>
            </a:r>
            <a:r>
              <a:rPr lang="en-GB" sz="2400" dirty="0">
                <a:solidFill>
                  <a:srgbClr val="002060"/>
                </a:solidFill>
              </a:rPr>
              <a:t>Folders = blue</a:t>
            </a:r>
            <a:r>
              <a:rPr lang="en-GB" sz="2400" dirty="0"/>
              <a:t>)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62B38-7115-424B-8193-AB38552519CD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0C17A-C359-446D-A1CA-AA0F2A840B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7750" y="5023647"/>
            <a:ext cx="4609808" cy="183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70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1345</Words>
  <Application>Microsoft Macintosh PowerPoint</Application>
  <PresentationFormat>Widescreen</PresentationFormat>
  <Paragraphs>194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4) Shell scripting: prepare reads </vt:lpstr>
      <vt:lpstr>4) Shell scripting</vt:lpstr>
      <vt:lpstr>4) Shell scripting – python versions as an example</vt:lpstr>
      <vt:lpstr>4) Shell scripting: Open the Example.sh</vt:lpstr>
      <vt:lpstr>4) Shell scripting: Open the Example.sh</vt:lpstr>
      <vt:lpstr>4) Shell scripting: Special commands at the top of shell #$</vt:lpstr>
      <vt:lpstr>4) Shell scripting: Help - what command</vt:lpstr>
      <vt:lpstr>4) Shell scripting: nano command line editor</vt:lpstr>
      <vt:lpstr>4) Shell scripting: The .sh script has to be “executable”</vt:lpstr>
      <vt:lpstr>4) Shell scripting: Colours of files - may differ between programs/ command lines used. </vt:lpstr>
      <vt:lpstr>4) Shell scripting: The .sh script has to be “executable”</vt:lpstr>
      <vt:lpstr>4) Shell scripting/ qsub: Run something useful</vt:lpstr>
      <vt:lpstr>4) Shell scripting: basic for loop. </vt:lpstr>
      <vt:lpstr>4) Shell scripting: basic for loop (easy)</vt:lpstr>
      <vt:lpstr>4) Shell scripting: basic for loop (more complex)</vt:lpstr>
      <vt:lpstr>4) Shell scripting: basic for loop (more complex)</vt:lpstr>
      <vt:lpstr>Earlier example: More fancy and reboust way of counting the reads in all files in a directory</vt:lpstr>
      <vt:lpstr>4) Shell scripting: command line arguments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4) Shell scripting: prepare reads </dc:title>
  <dc:creator>Peter Thorpe</dc:creator>
  <cp:lastModifiedBy>Peter Thorpe (Staff)</cp:lastModifiedBy>
  <cp:revision>98</cp:revision>
  <dcterms:created xsi:type="dcterms:W3CDTF">2018-11-12T12:01:25Z</dcterms:created>
  <dcterms:modified xsi:type="dcterms:W3CDTF">2023-02-08T11:01:48Z</dcterms:modified>
</cp:coreProperties>
</file>