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24" r:id="rId3"/>
    <p:sldId id="325" r:id="rId4"/>
    <p:sldId id="314" r:id="rId5"/>
    <p:sldId id="32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7212-54E9-4EC4-923E-9B23FB15D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D2D0E-69BC-4786-8953-35A88443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AB1C-6B39-4BB1-93E8-B99D485E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F761-3BAF-4633-9265-5BF9BB8A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E9F1-9E51-4426-B428-00146171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60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461D-C9D8-463E-8A81-052ED17F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F6CD1-1F70-4D53-91C9-D2D3F3C8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4C89-DA84-450A-9B4B-81AF9CD6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0FF5-30F4-43D6-B3DD-CDD59511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E759-39E0-4497-B2A4-1B8AAEFC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3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3B839-CE09-4687-BB76-236BE1A92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58720-0199-4346-BA71-78DD7892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2AC9-19A7-4A97-9F80-3824A6B1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516D-9634-46BC-9613-7D3C1A3F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01D7-E957-40D3-92C2-22B09E65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59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18B8-B1DA-4B8A-AD80-EBD89250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A32C-E3C6-4CDA-96D3-3F65889B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6662-FA87-41BE-A3D2-5FE7D82A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315C-EDBE-4D98-AA65-AEBF369C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2E59-F8E9-4FC1-9530-8B7772EA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D11-F60A-4EB0-BA59-D05181E1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AA11-CED9-49FE-A27B-EC344ACC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4EBC-1180-4B30-A67A-28869481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22A8-A1B7-401E-A263-09AD2330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0E09-FAA5-4FD4-890C-17BF830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8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4475-1D5C-4BEE-988F-D489B47C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C7F9-FE4B-4A2F-96B3-56B9F1642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D3085-D2E5-40D3-B036-1C244DEE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6D3C-38B9-4121-BA79-9C867FB6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6DFA2-5115-4E35-BC59-4BD4EEE4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9525-175C-467F-8D4F-026BFE33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9689-2877-4D46-A6AD-7563A90B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CBAA8-EC0F-4931-9FA6-BFDB8C59C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C5AAE-5280-4868-A32D-2160E4FD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DC011-731A-4C8C-99FF-D2F6E09FF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EDDE9-C485-4212-B34A-20CFD4E8B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E83D-3573-4600-844B-4C291AB8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5374C-B25A-4EAF-AFD3-600E51B6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5F731-AC6E-455F-9CB7-EF2FDD6F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2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ACAF-3A3C-454F-9B54-16A37A4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21003-CF93-44E0-98EF-BCC58F05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730A8-2112-4D2C-A660-476EE730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D25DD-831E-427D-92B3-5FEEA74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3A04F-EC3F-4768-A1AC-EC4F9565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24E5C-414F-4BD2-A8CE-EA45D9A5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2EE96-14C5-41EF-BF03-90C19900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67CF-9B9B-4292-A4A2-7BF68F66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C0F4-279E-43F3-82D4-7E2D1FBB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DFEEE-0B56-43FB-8397-8A2D82DB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516A-6661-465B-89E1-2217D57E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1F1AB-0AB8-4939-A06A-053C7969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2E63-5C3A-4530-BF07-52BD9B43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0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1EC1-D312-4AB1-BA83-EB23281E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7155A-56F0-4F47-9C11-9AA5AFFE9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6918A-F2A7-4336-8DF9-D0B289E6F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71718-46AE-426F-BD61-B7B8348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7284-A6CB-4DDC-9758-16B7E815B14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68C0-9A7C-4457-B8AA-C36B9704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6EF66-E819-434E-A3C2-831B9F05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28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8C039-B4EB-4455-931B-1B3510AA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FA53-93DF-409E-8B39-DA249C31A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D547-C5D1-471C-9545-571B5AC9B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7284-A6CB-4DDC-9758-16B7E815B14E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141-FCEB-43FD-B6A3-43B72B165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9F8E9-E186-4CDF-8F74-9DDE4D8D9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8932-9903-4CA5-9DBD-6ADCBAAD5D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9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1" y="195512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sbatch</a:t>
            </a:r>
            <a:r>
              <a:rPr lang="en-GB" dirty="0">
                <a:solidFill>
                  <a:srgbClr val="7030A0"/>
                </a:solidFill>
              </a:rPr>
              <a:t>: This is the official way to submit jobs</a:t>
            </a:r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lets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it so we don’t break the head node.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01266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sbatch</a:t>
            </a:r>
            <a:r>
              <a:rPr lang="en-GB" dirty="0"/>
              <a:t> is basically a queue manager for jobs. </a:t>
            </a:r>
          </a:p>
          <a:p>
            <a:r>
              <a:rPr lang="en-GB" dirty="0"/>
              <a:t>You must </a:t>
            </a:r>
            <a:r>
              <a:rPr lang="en-GB" dirty="0" err="1"/>
              <a:t>qsub</a:t>
            </a:r>
            <a:r>
              <a:rPr lang="en-GB" dirty="0"/>
              <a:t> your jobs!!!</a:t>
            </a:r>
          </a:p>
          <a:p>
            <a:pPr marL="0" indent="0">
              <a:buNone/>
            </a:pPr>
            <a:r>
              <a:rPr lang="en-GB" dirty="0"/>
              <a:t>	Full help    </a:t>
            </a:r>
            <a:r>
              <a:rPr lang="en-GB" dirty="0">
                <a:solidFill>
                  <a:srgbClr val="0070C0"/>
                </a:solidFill>
              </a:rPr>
              <a:t>man </a:t>
            </a:r>
            <a:r>
              <a:rPr lang="en-GB" dirty="0" err="1">
                <a:solidFill>
                  <a:srgbClr val="0070C0"/>
                </a:solidFill>
              </a:rPr>
              <a:t>sbatch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000" dirty="0"/>
              <a:t>Or https://slurm.schedmd.com/quickstart.html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Easiest method is to just: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  </a:t>
            </a:r>
            <a:r>
              <a:rPr lang="en-GB" dirty="0" err="1">
                <a:solidFill>
                  <a:schemeClr val="accent1"/>
                </a:solidFill>
              </a:rPr>
              <a:t>sbatch</a:t>
            </a:r>
            <a:r>
              <a:rPr lang="en-GB" dirty="0">
                <a:solidFill>
                  <a:schemeClr val="accent1"/>
                </a:solidFill>
              </a:rPr>
              <a:t> script.sh  </a:t>
            </a:r>
            <a:r>
              <a:rPr lang="en-GB" dirty="0"/>
              <a:t>(this only asks for a single core!) you need to check how 	many cores your tools wants to use, or tell it how many to use. </a:t>
            </a:r>
          </a:p>
        </p:txBody>
      </p:sp>
    </p:spTree>
    <p:extLst>
      <p:ext uri="{BB962C8B-B14F-4D97-AF65-F5344CB8AC3E}">
        <p14:creationId xmlns:p14="http://schemas.microsoft.com/office/powerpoint/2010/main" val="223086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sbatch</a:t>
            </a:r>
            <a:r>
              <a:rPr lang="en-GB" dirty="0">
                <a:solidFill>
                  <a:srgbClr val="7030A0"/>
                </a:solidFill>
              </a:rPr>
              <a:t>: lets </a:t>
            </a:r>
            <a:r>
              <a:rPr lang="en-GB" dirty="0" err="1">
                <a:solidFill>
                  <a:srgbClr val="7030A0"/>
                </a:solidFill>
              </a:rPr>
              <a:t>sbatch</a:t>
            </a:r>
            <a:r>
              <a:rPr lang="en-GB" dirty="0">
                <a:solidFill>
                  <a:srgbClr val="7030A0"/>
                </a:solidFill>
              </a:rPr>
              <a:t> it so we don’t break the head node.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701266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/>
              <a:t>In short you can look at this later. </a:t>
            </a:r>
          </a:p>
          <a:p>
            <a:endParaRPr lang="en-GB" dirty="0"/>
          </a:p>
          <a:p>
            <a:r>
              <a:rPr lang="en-GB" dirty="0"/>
              <a:t>All you need for now is: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sbatch</a:t>
            </a:r>
            <a:r>
              <a:rPr lang="en-GB" dirty="0">
                <a:solidFill>
                  <a:srgbClr val="0070C0"/>
                </a:solidFill>
              </a:rPr>
              <a:t> name_of_script.sh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END HERE</a:t>
            </a:r>
          </a:p>
        </p:txBody>
      </p:sp>
    </p:spTree>
    <p:extLst>
      <p:ext uri="{BB962C8B-B14F-4D97-AF65-F5344CB8AC3E}">
        <p14:creationId xmlns:p14="http://schemas.microsoft.com/office/powerpoint/2010/main" val="9023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B3D1-4220-4EDE-8E53-8D3958D5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What is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doing?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8F7FC-AD4B-464B-9DA3-1E4B4997DB70}"/>
              </a:ext>
            </a:extLst>
          </p:cNvPr>
          <p:cNvSpPr/>
          <p:nvPr/>
        </p:nvSpPr>
        <p:spPr>
          <a:xfrm>
            <a:off x="746933" y="1845707"/>
            <a:ext cx="3276601" cy="3050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EEF83-7D33-4852-8833-065040F97B8C}"/>
              </a:ext>
            </a:extLst>
          </p:cNvPr>
          <p:cNvSpPr txBox="1"/>
          <p:nvPr/>
        </p:nvSpPr>
        <p:spPr>
          <a:xfrm>
            <a:off x="1289859" y="2699841"/>
            <a:ext cx="2343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Head node: </a:t>
            </a:r>
            <a:r>
              <a:rPr lang="en-GB" sz="2400" dirty="0"/>
              <a:t>Receives </a:t>
            </a:r>
            <a:r>
              <a:rPr lang="en-GB" sz="2400" dirty="0" err="1">
                <a:solidFill>
                  <a:srgbClr val="0070C0"/>
                </a:solidFill>
              </a:rPr>
              <a:t>sbatch</a:t>
            </a:r>
            <a:r>
              <a:rPr lang="en-GB" sz="2400" dirty="0"/>
              <a:t> job command from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F488C-078D-4265-BD21-F6ED0EA2BC19}"/>
              </a:ext>
            </a:extLst>
          </p:cNvPr>
          <p:cNvSpPr/>
          <p:nvPr/>
        </p:nvSpPr>
        <p:spPr>
          <a:xfrm>
            <a:off x="6442884" y="134381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2B089-D97F-4201-876E-789C0FF0CA3F}"/>
              </a:ext>
            </a:extLst>
          </p:cNvPr>
          <p:cNvSpPr txBox="1"/>
          <p:nvPr/>
        </p:nvSpPr>
        <p:spPr>
          <a:xfrm>
            <a:off x="6852458" y="147637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1: Full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0C417-FA52-45C9-8A76-AE5783593B22}"/>
              </a:ext>
            </a:extLst>
          </p:cNvPr>
          <p:cNvSpPr/>
          <p:nvPr/>
        </p:nvSpPr>
        <p:spPr>
          <a:xfrm>
            <a:off x="6442884" y="2338287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E6C3C-5C3D-4DBE-BCE0-48D474227656}"/>
              </a:ext>
            </a:extLst>
          </p:cNvPr>
          <p:cNvSpPr txBox="1"/>
          <p:nvPr/>
        </p:nvSpPr>
        <p:spPr>
          <a:xfrm>
            <a:off x="6852458" y="2470844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2: NOT enough 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1B87AC-40C8-449E-A6B4-06DFEA9DC292}"/>
              </a:ext>
            </a:extLst>
          </p:cNvPr>
          <p:cNvSpPr/>
          <p:nvPr/>
        </p:nvSpPr>
        <p:spPr>
          <a:xfrm>
            <a:off x="6442884" y="3332756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569AE-0BC5-4A94-9ED5-16BD37A50454}"/>
              </a:ext>
            </a:extLst>
          </p:cNvPr>
          <p:cNvSpPr txBox="1"/>
          <p:nvPr/>
        </p:nvSpPr>
        <p:spPr>
          <a:xfrm>
            <a:off x="6852458" y="3465313"/>
            <a:ext cx="215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3: Not enough cores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F66CE7-1FE6-4F7B-9338-D22A9760E2A6}"/>
              </a:ext>
            </a:extLst>
          </p:cNvPr>
          <p:cNvSpPr/>
          <p:nvPr/>
        </p:nvSpPr>
        <p:spPr>
          <a:xfrm>
            <a:off x="6433359" y="4327225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41127-89F8-4EA6-888C-D9AFE42CCBFD}"/>
              </a:ext>
            </a:extLst>
          </p:cNvPr>
          <p:cNvSpPr txBox="1"/>
          <p:nvPr/>
        </p:nvSpPr>
        <p:spPr>
          <a:xfrm>
            <a:off x="6842933" y="4459782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4: empty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BF4206-F70D-4058-A255-1516591D07D8}"/>
              </a:ext>
            </a:extLst>
          </p:cNvPr>
          <p:cNvSpPr/>
          <p:nvPr/>
        </p:nvSpPr>
        <p:spPr>
          <a:xfrm>
            <a:off x="6433359" y="5295638"/>
            <a:ext cx="2571750" cy="7231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0199E-0785-40EB-9039-527D9637BC28}"/>
              </a:ext>
            </a:extLst>
          </p:cNvPr>
          <p:cNvSpPr txBox="1"/>
          <p:nvPr/>
        </p:nvSpPr>
        <p:spPr>
          <a:xfrm>
            <a:off x="6842933" y="542819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…..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8F037A-22C8-4220-A7A3-2C989C3266E6}"/>
              </a:ext>
            </a:extLst>
          </p:cNvPr>
          <p:cNvCxnSpPr/>
          <p:nvPr/>
        </p:nvCxnSpPr>
        <p:spPr>
          <a:xfrm flipV="1">
            <a:off x="3909234" y="1845707"/>
            <a:ext cx="2266950" cy="62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7AEDF6-36F4-41A7-8FBB-83B4E6E44D1C}"/>
              </a:ext>
            </a:extLst>
          </p:cNvPr>
          <p:cNvCxnSpPr/>
          <p:nvPr/>
        </p:nvCxnSpPr>
        <p:spPr>
          <a:xfrm flipV="1">
            <a:off x="4099734" y="2790825"/>
            <a:ext cx="2019300" cy="38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AD187A-F281-4A76-B2DE-2312DE6B774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23534" y="3788447"/>
            <a:ext cx="2028823" cy="1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161B5-2E86-4BEA-A019-9BAFB105CFF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909234" y="4229100"/>
            <a:ext cx="1966943" cy="51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46FC01-DE32-45FF-8AEC-76FFF0FF8B65}"/>
              </a:ext>
            </a:extLst>
          </p:cNvPr>
          <p:cNvSpPr txBox="1"/>
          <p:nvPr/>
        </p:nvSpPr>
        <p:spPr>
          <a:xfrm>
            <a:off x="6099984" y="1511944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7DB2F2-53BC-481B-9ED2-6D50B91C1433}"/>
              </a:ext>
            </a:extLst>
          </p:cNvPr>
          <p:cNvSpPr txBox="1"/>
          <p:nvPr/>
        </p:nvSpPr>
        <p:spPr>
          <a:xfrm>
            <a:off x="6090458" y="2423223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9A83DB-B2F6-407B-9578-AD5ADAB32854}"/>
              </a:ext>
            </a:extLst>
          </p:cNvPr>
          <p:cNvSpPr txBox="1"/>
          <p:nvPr/>
        </p:nvSpPr>
        <p:spPr>
          <a:xfrm>
            <a:off x="6052357" y="3465281"/>
            <a:ext cx="66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B8966F61-C227-4EE1-8939-802B26022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6177" y="4444681"/>
            <a:ext cx="600014" cy="6000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0ECDECA-CD02-4663-A0E4-EA800690787E}"/>
              </a:ext>
            </a:extLst>
          </p:cNvPr>
          <p:cNvSpPr/>
          <p:nvPr/>
        </p:nvSpPr>
        <p:spPr>
          <a:xfrm>
            <a:off x="-9526" y="6151302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qsub</a:t>
            </a:r>
            <a:r>
              <a:rPr lang="en-GB" dirty="0"/>
              <a:t> will run jobs depending on the load: Waiting jobs = </a:t>
            </a:r>
            <a:r>
              <a:rPr lang="en-GB" dirty="0" err="1">
                <a:solidFill>
                  <a:srgbClr val="FF0000"/>
                </a:solidFill>
              </a:rPr>
              <a:t>qw</a:t>
            </a:r>
            <a:r>
              <a:rPr lang="en-GB" dirty="0"/>
              <a:t>   jobs in error state = </a:t>
            </a:r>
            <a:r>
              <a:rPr lang="en-GB" dirty="0" err="1">
                <a:solidFill>
                  <a:srgbClr val="FF0000"/>
                </a:solidFill>
              </a:rPr>
              <a:t>Eqw</a:t>
            </a: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/>
              <a:t> dead jobs = </a:t>
            </a:r>
            <a:r>
              <a:rPr lang="en-GB" dirty="0">
                <a:solidFill>
                  <a:srgbClr val="FF0000"/>
                </a:solidFill>
              </a:rPr>
              <a:t>d   (these error will make sense in a few slides time)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E9A721-A0CF-4189-BC5E-B0998F7DC701}"/>
              </a:ext>
            </a:extLst>
          </p:cNvPr>
          <p:cNvSpPr txBox="1"/>
          <p:nvPr/>
        </p:nvSpPr>
        <p:spPr>
          <a:xfrm>
            <a:off x="9186084" y="4444681"/>
            <a:ext cx="199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 job runs on here</a:t>
            </a:r>
          </a:p>
        </p:txBody>
      </p:sp>
    </p:spTree>
    <p:extLst>
      <p:ext uri="{BB962C8B-B14F-4D97-AF65-F5344CB8AC3E}">
        <p14:creationId xmlns:p14="http://schemas.microsoft.com/office/powerpoint/2010/main" val="179058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7644-D1F4-4489-90E1-0AB82985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sbatch</a:t>
            </a:r>
            <a:r>
              <a:rPr lang="en-GB" dirty="0">
                <a:solidFill>
                  <a:srgbClr val="7030A0"/>
                </a:solidFill>
              </a:rPr>
              <a:t> output files .</a:t>
            </a:r>
            <a:r>
              <a:rPr lang="en-GB" dirty="0" err="1">
                <a:solidFill>
                  <a:srgbClr val="7030A0"/>
                </a:solidFill>
              </a:rPr>
              <a:t>outfiles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31A4-5CFC-40C3-8650-DF53E562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3" y="1825625"/>
            <a:ext cx="11130742" cy="4351338"/>
          </a:xfrm>
        </p:spPr>
        <p:txBody>
          <a:bodyPr/>
          <a:lstStyle/>
          <a:p>
            <a:r>
              <a:rPr lang="en-GB" dirty="0"/>
              <a:t>Each time you run a job you get an output file.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useful </a:t>
            </a:r>
            <a:r>
              <a:rPr lang="en-GB">
                <a:solidFill>
                  <a:srgbClr val="FF0000"/>
                </a:solidFill>
              </a:rPr>
              <a:t>info goes into these so you can track down errors. </a:t>
            </a:r>
            <a:endParaRPr lang="en-GB" dirty="0"/>
          </a:p>
          <a:p>
            <a:r>
              <a:rPr lang="en-GB" dirty="0"/>
              <a:t>TRUST me this will be useful</a:t>
            </a:r>
          </a:p>
        </p:txBody>
      </p:sp>
    </p:spTree>
    <p:extLst>
      <p:ext uri="{BB962C8B-B14F-4D97-AF65-F5344CB8AC3E}">
        <p14:creationId xmlns:p14="http://schemas.microsoft.com/office/powerpoint/2010/main" val="8867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3983-7100-46AB-946B-1F471F7B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thread job and email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66E5-30EF-411A-8AA1-913F988E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#!/bin/bash -l</a:t>
            </a:r>
          </a:p>
          <a:p>
            <a:pPr marL="0" indent="0">
              <a:buNone/>
            </a:pPr>
            <a:r>
              <a:rPr lang="en-GB" dirty="0"/>
              <a:t>#SBATCH -J </a:t>
            </a:r>
            <a:r>
              <a:rPr lang="en-GB" dirty="0" err="1"/>
              <a:t>conda_test</a:t>
            </a:r>
            <a:r>
              <a:rPr lang="en-GB" dirty="0"/>
              <a:t>   #jobname</a:t>
            </a:r>
          </a:p>
          <a:p>
            <a:pPr marL="0" indent="0">
              <a:buNone/>
            </a:pPr>
            <a:r>
              <a:rPr lang="en-GB" dirty="0"/>
              <a:t>#SBATCH -N 1     #node</a:t>
            </a:r>
          </a:p>
          <a:p>
            <a:pPr marL="0" indent="0">
              <a:buNone/>
            </a:pPr>
            <a:r>
              <a:rPr lang="en-GB" dirty="0"/>
              <a:t>#SBATCH --tasks-per-node=1</a:t>
            </a:r>
          </a:p>
          <a:p>
            <a:pPr marL="0" indent="0">
              <a:buNone/>
            </a:pPr>
            <a:r>
              <a:rPr lang="en-GB" dirty="0"/>
              <a:t>#SBATCH -p </a:t>
            </a:r>
            <a:r>
              <a:rPr lang="en-GB" dirty="0" err="1"/>
              <a:t>bigmem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#SBATCH --mail-type=ALL</a:t>
            </a:r>
          </a:p>
          <a:p>
            <a:pPr marL="0" indent="0">
              <a:buNone/>
            </a:pPr>
            <a:r>
              <a:rPr lang="en-GB" dirty="0"/>
              <a:t>#SBATCH --mail-user=$USER@st-andrews.ac.uk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91CC6-1569-4B46-9319-F0D0958B2E5D}"/>
              </a:ext>
            </a:extLst>
          </p:cNvPr>
          <p:cNvCxnSpPr/>
          <p:nvPr/>
        </p:nvCxnSpPr>
        <p:spPr>
          <a:xfrm flipH="1">
            <a:off x="3369365" y="2027583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138D42-1CA3-4B1F-AF1B-C92A7F0A2000}"/>
              </a:ext>
            </a:extLst>
          </p:cNvPr>
          <p:cNvSpPr txBox="1"/>
          <p:nvPr/>
        </p:nvSpPr>
        <p:spPr>
          <a:xfrm>
            <a:off x="4422913" y="182562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Note: this line is essential for shell scripts now!!</a:t>
            </a:r>
          </a:p>
        </p:txBody>
      </p:sp>
    </p:spTree>
    <p:extLst>
      <p:ext uri="{BB962C8B-B14F-4D97-AF65-F5344CB8AC3E}">
        <p14:creationId xmlns:p14="http://schemas.microsoft.com/office/powerpoint/2010/main" val="32446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333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5) sbatch: This is the official way to submit jobs</vt:lpstr>
      <vt:lpstr>5) qsub: lets qsub it so we don’t break the head node. </vt:lpstr>
      <vt:lpstr>5) sbatch: lets sbatch it so we don’t break the head node. </vt:lpstr>
      <vt:lpstr>5) qsub: What is qsub doing?</vt:lpstr>
      <vt:lpstr>5) sbatch output files .outfiles</vt:lpstr>
      <vt:lpstr>1 thread job and email 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5) qsub: lets qsub it so we don’t break the head node. </dc:title>
  <dc:creator>Peter Thorpe</dc:creator>
  <cp:lastModifiedBy>Peter Thorpe (Staff)</cp:lastModifiedBy>
  <cp:revision>46</cp:revision>
  <dcterms:created xsi:type="dcterms:W3CDTF">2018-11-12T12:03:14Z</dcterms:created>
  <dcterms:modified xsi:type="dcterms:W3CDTF">2023-02-08T11:03:01Z</dcterms:modified>
</cp:coreProperties>
</file>