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369" r:id="rId18"/>
    <p:sldId id="339" r:id="rId19"/>
    <p:sldId id="271" r:id="rId20"/>
    <p:sldId id="304" r:id="rId21"/>
    <p:sldId id="303" r:id="rId22"/>
    <p:sldId id="358" r:id="rId23"/>
    <p:sldId id="355" r:id="rId24"/>
    <p:sldId id="327" r:id="rId25"/>
    <p:sldId id="359" r:id="rId26"/>
    <p:sldId id="321" r:id="rId27"/>
    <p:sldId id="332" r:id="rId28"/>
    <p:sldId id="365" r:id="rId29"/>
    <p:sldId id="362" r:id="rId30"/>
    <p:sldId id="366" r:id="rId31"/>
    <p:sldId id="367" r:id="rId32"/>
    <p:sldId id="363" r:id="rId33"/>
    <p:sldId id="329" r:id="rId34"/>
    <p:sldId id="335" r:id="rId35"/>
    <p:sldId id="338" r:id="rId36"/>
    <p:sldId id="340" r:id="rId37"/>
    <p:sldId id="341" r:id="rId38"/>
    <p:sldId id="368" r:id="rId39"/>
    <p:sldId id="36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5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genomics/GtdbTk" TargetMode="External"/><Relationship Id="rId2" Type="http://schemas.openxmlformats.org/officeDocument/2006/relationships/hyperlink" Target="https://gtdb.ecogenomic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assembly/basics/" TargetMode="External"/><Relationship Id="rId13" Type="http://schemas.openxmlformats.org/officeDocument/2006/relationships/hyperlink" Target="http://sepsis-omics.github.io/tutorials/modules/velvet/" TargetMode="External"/><Relationship Id="rId3" Type="http://schemas.openxmlformats.org/officeDocument/2006/relationships/hyperlink" Target="http://data-science-sequencing.github.io/Win2018/lectures/lecture6/" TargetMode="External"/><Relationship Id="rId7" Type="http://schemas.openxmlformats.org/officeDocument/2006/relationships/hyperlink" Target="http://www.ee.surrey.ac.uk/Teaching/Unix/unixintro.html" TargetMode="External"/><Relationship Id="rId12" Type="http://schemas.openxmlformats.org/officeDocument/2006/relationships/hyperlink" Target="https://github.com/rrwick/Unicycler" TargetMode="External"/><Relationship Id="rId2" Type="http://schemas.openxmlformats.org/officeDocument/2006/relationships/hyperlink" Target="http://data-science-sequencing.github.io/Win2018/lectures/lecture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ast.ncbi.nlm.nih.gov/Blast.cgi?CMD=Web&amp;PAGE_TYPE=BlastDocs" TargetMode="External"/><Relationship Id="rId11" Type="http://schemas.openxmlformats.org/officeDocument/2006/relationships/hyperlink" Target="ftp://ftp.ncbi.nlm.nih.gov/pub/factsheets/HowTo_BLASTGuide.pdf" TargetMode="External"/><Relationship Id="rId5" Type="http://schemas.openxmlformats.org/officeDocument/2006/relationships/hyperlink" Target="https://www.liebertpub.com/doi/full/10.1089/cmb.2012.0021" TargetMode="External"/><Relationship Id="rId10" Type="http://schemas.openxmlformats.org/officeDocument/2006/relationships/hyperlink" Target="https://github.com/peterthorpe5/Sys_admin" TargetMode="External"/><Relationship Id="rId4" Type="http://schemas.openxmlformats.org/officeDocument/2006/relationships/hyperlink" Target="http://data-science-sequencing.github.io/Win2018/lectures/lecture7/" TargetMode="External"/><Relationship Id="rId9" Type="http://schemas.openxmlformats.org/officeDocument/2006/relationships/hyperlink" Target="https://github.com/peterthorpe5/genome_assembly_worksh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at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CFA58-2F3B-428C-8671-3C0FB3A68021}"/>
              </a:ext>
            </a:extLst>
          </p:cNvPr>
          <p:cNvSpPr/>
          <p:nvPr/>
        </p:nvSpPr>
        <p:spPr>
          <a:xfrm>
            <a:off x="2616200" y="1229519"/>
            <a:ext cx="4929819" cy="2866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at 18, 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BONUS question</a:t>
            </a:r>
            <a:r>
              <a:rPr lang="en-GB" dirty="0"/>
              <a:t>: can you write a script (for loop) that will run Velvet for every odd </a:t>
            </a:r>
            <a:r>
              <a:rPr lang="en-GB" dirty="0" err="1"/>
              <a:t>kmer</a:t>
            </a:r>
            <a:r>
              <a:rPr lang="en-GB" dirty="0"/>
              <a:t> value between 55 and 127?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90268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(“split the sequence” into “</a:t>
            </a:r>
            <a:r>
              <a:rPr lang="en-GB" dirty="0" err="1"/>
              <a:t>kmer_length</a:t>
            </a:r>
            <a:r>
              <a:rPr lang="en-GB" dirty="0"/>
              <a:t>” chunks):</a:t>
            </a:r>
          </a:p>
          <a:p>
            <a:pPr marL="0" indent="0">
              <a:buNone/>
            </a:pPr>
            <a:r>
              <a:rPr lang="en-GB" dirty="0"/>
              <a:t>There is an extra presentation here explaining this more and lots of resources online. We will not dwell on this due to time limitations.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46" y="2893233"/>
            <a:ext cx="7208667" cy="39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2"/>
            <a:ext cx="10833100" cy="1692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77B7E-C721-44DD-8EAB-7A5E8955E0BC}"/>
              </a:ext>
            </a:extLst>
          </p:cNvPr>
          <p:cNvCxnSpPr/>
          <p:nvPr/>
        </p:nvCxnSpPr>
        <p:spPr>
          <a:xfrm flipH="1">
            <a:off x="3320249" y="2237173"/>
            <a:ext cx="213064" cy="89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</a:t>
            </a:r>
            <a:r>
              <a:rPr lang="en-GB" sz="2400" dirty="0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</a:t>
            </a:r>
            <a:r>
              <a:rPr lang="en-GB" sz="2000" dirty="0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scaffolds.fasta</a:t>
            </a:r>
            <a:r>
              <a:rPr lang="en-GB" sz="2000" dirty="0">
                <a:solidFill>
                  <a:srgbClr val="0070C0"/>
                </a:solidFill>
              </a:rPr>
              <a:t> &gt; OUTPUT.txt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A61C8-F3BC-4EB6-B7CB-58232F37BFFC}"/>
              </a:ext>
            </a:extLst>
          </p:cNvPr>
          <p:cNvSpPr/>
          <p:nvPr/>
        </p:nvSpPr>
        <p:spPr>
          <a:xfrm>
            <a:off x="497150" y="3719744"/>
            <a:ext cx="10466772" cy="1029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(fasta, 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 (assembled fragment).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NNNs, but the </a:t>
            </a:r>
            <a:r>
              <a:rPr lang="en-GB" sz="1700" dirty="0" err="1"/>
              <a:t>congis</a:t>
            </a:r>
            <a:r>
              <a:rPr lang="en-GB" sz="1700" dirty="0"/>
              <a:t> can only be put together when there is evidence.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>
                <a:highlight>
                  <a:srgbClr val="FFFF00"/>
                </a:highlight>
              </a:rPr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clusters. 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19733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</a:t>
            </a:r>
            <a:r>
              <a:rPr lang="en-GB" dirty="0">
                <a:solidFill>
                  <a:srgbClr val="7030A0"/>
                </a:solidFill>
                <a:highlight>
                  <a:srgbClr val="FFFF00"/>
                </a:highlight>
              </a:rPr>
              <a:t>if we have time</a:t>
            </a:r>
            <a:r>
              <a:rPr lang="en-GB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what your assessment is based on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3C798-20CA-4E0E-936C-E623F46F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03" y="-228443"/>
            <a:ext cx="7396163" cy="73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251A3-A5C8-43F9-917B-73B5ED24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-231134"/>
            <a:ext cx="9989389" cy="73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1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r>
              <a:rPr lang="en-GB" dirty="0"/>
              <a:t>(Nucleotide BLAST vs </a:t>
            </a:r>
            <a:r>
              <a:rPr lang="en-GB" dirty="0" err="1"/>
              <a:t>nt</a:t>
            </a:r>
            <a:r>
              <a:rPr lang="en-GB" dirty="0"/>
              <a:t> database (</a:t>
            </a:r>
            <a:r>
              <a:rPr lang="en-GB" dirty="0" err="1"/>
              <a:t>blastn</a:t>
            </a:r>
            <a:r>
              <a:rPr lang="en-GB"/>
              <a:t>))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Have a look at the results  …. What did you assemble?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DAE2-95A3-47CA-BE33-6C4395A3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EFC9-5849-4184-833C-BBB3DD10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 you wouldn’t use BLAST for this you would use: The Genome Taxonomy Database (GTDB) (</a:t>
            </a:r>
            <a:r>
              <a:rPr lang="en-US" u="sng" dirty="0">
                <a:hlinkClick r:id="rId2"/>
              </a:rPr>
              <a:t>https://gtdb.ecogenomic.org/</a:t>
            </a:r>
            <a:r>
              <a:rPr lang="en-US" dirty="0"/>
              <a:t>) is an initiative to establish a </a:t>
            </a:r>
            <a:r>
              <a:rPr lang="en-US" dirty="0" err="1"/>
              <a:t>standardised</a:t>
            </a:r>
            <a:r>
              <a:rPr lang="en-US" dirty="0"/>
              <a:t> microbial taxonomy based on genome phylogeny. </a:t>
            </a:r>
            <a:endParaRPr lang="en-GB" dirty="0"/>
          </a:p>
          <a:p>
            <a:r>
              <a:rPr lang="en-US" dirty="0"/>
              <a:t>GTDB-Tk (</a:t>
            </a:r>
            <a:r>
              <a:rPr lang="en-US" u="sng" dirty="0">
                <a:hlinkClick r:id="rId3"/>
              </a:rPr>
              <a:t>https://github.com/Ecogenomics/GtdbTk</a:t>
            </a:r>
            <a:r>
              <a:rPr lang="en-US" dirty="0"/>
              <a:t>) .</a:t>
            </a:r>
          </a:p>
          <a:p>
            <a:r>
              <a:rPr lang="en-US" dirty="0"/>
              <a:t>However, this does work for what we want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433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8"/>
            <a:ext cx="12166600" cy="5725451"/>
          </a:xfrm>
        </p:spPr>
        <p:txBody>
          <a:bodyPr>
            <a:normAutofit lnSpcReduction="10000"/>
          </a:bodyPr>
          <a:lstStyle/>
          <a:p>
            <a:r>
              <a:rPr lang="en-GB" sz="1900" dirty="0"/>
              <a:t>Assembly introduction: </a:t>
            </a:r>
            <a:r>
              <a:rPr lang="en-GB" sz="1900" dirty="0">
                <a:hlinkClick r:id="rId2"/>
              </a:rPr>
              <a:t>http://data-science-sequencing.github.io/Win2018/lectures/lecture5/</a:t>
            </a:r>
            <a:r>
              <a:rPr lang="en-GB" sz="1900" dirty="0"/>
              <a:t> </a:t>
            </a:r>
          </a:p>
          <a:p>
            <a:r>
              <a:rPr lang="en-GB" sz="1900" dirty="0"/>
              <a:t>Greedy algorithm: </a:t>
            </a:r>
            <a:r>
              <a:rPr lang="en-GB" sz="1900" dirty="0">
                <a:hlinkClick r:id="rId3"/>
              </a:rPr>
              <a:t>http://data-science-sequencing.github.io/Win2018/lectures/lecture6/</a:t>
            </a:r>
            <a:endParaRPr lang="en-GB" sz="1900" dirty="0"/>
          </a:p>
          <a:p>
            <a:r>
              <a:rPr lang="en-GB" sz="1900" dirty="0"/>
              <a:t>De </a:t>
            </a:r>
            <a:r>
              <a:rPr lang="en-GB" sz="1900" dirty="0" err="1"/>
              <a:t>bruijn</a:t>
            </a:r>
            <a:r>
              <a:rPr lang="en-GB" sz="1900" dirty="0"/>
              <a:t> graph: </a:t>
            </a:r>
            <a:r>
              <a:rPr lang="en-GB" sz="1900" dirty="0">
                <a:hlinkClick r:id="rId4"/>
              </a:rPr>
              <a:t>http://data-science-sequencing.github.io/Win2018/lectures/lecture7/</a:t>
            </a:r>
            <a:r>
              <a:rPr lang="en-GB" sz="1900" dirty="0"/>
              <a:t> </a:t>
            </a:r>
          </a:p>
          <a:p>
            <a:r>
              <a:rPr lang="en-GB" sz="1900" dirty="0"/>
              <a:t>Spades: </a:t>
            </a:r>
            <a:r>
              <a:rPr lang="en-GB" sz="1900" dirty="0">
                <a:hlinkClick r:id="rId5"/>
              </a:rPr>
              <a:t>https://www.liebertpub.com/doi/full/10.1089/cmb.2012.0021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BLAST: </a:t>
            </a:r>
            <a:r>
              <a:rPr lang="en-GB" sz="1900" dirty="0">
                <a:hlinkClick r:id="rId6"/>
              </a:rPr>
              <a:t>https://blast.ncbi.nlm.nih.gov/Blast.cgi?CMD=Web&amp;PAGE_TYPE=BlastDocs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Intro to UNIX: </a:t>
            </a:r>
            <a:r>
              <a:rPr lang="en-GB" sz="1900" u="sng" dirty="0">
                <a:hlinkClick r:id="rId7"/>
              </a:rPr>
              <a:t>http://www.ee.surrey.ac.uk/Teaching/Unix/unixintro.html</a:t>
            </a:r>
            <a:endParaRPr lang="en-GB" sz="1900" dirty="0"/>
          </a:p>
          <a:p>
            <a:pPr lvl="0"/>
            <a:r>
              <a:rPr lang="en-GB" sz="1900" dirty="0"/>
              <a:t>Genome assembly basics  (or you can google anything genome assembly based): </a:t>
            </a:r>
            <a:r>
              <a:rPr lang="en-GB" sz="1900" u="sng" dirty="0">
                <a:hlinkClick r:id="rId8"/>
              </a:rPr>
              <a:t>https://www.ncbi.nlm.nih.gov/assembly/basics/</a:t>
            </a:r>
            <a:endParaRPr lang="en-GB" sz="1900" dirty="0"/>
          </a:p>
          <a:p>
            <a:pPr lvl="0"/>
            <a:r>
              <a:rPr lang="en-GB" sz="1900" dirty="0"/>
              <a:t>The majority of the workshop will be based on this: </a:t>
            </a:r>
            <a:r>
              <a:rPr lang="en-GB" sz="1900" u="sng" dirty="0">
                <a:hlinkClick r:id="rId9"/>
              </a:rPr>
              <a:t>https://github.com/peterthorpe5/genome_assembly_workshop</a:t>
            </a:r>
            <a:endParaRPr lang="en-GB" sz="1900" dirty="0"/>
          </a:p>
          <a:p>
            <a:pPr lvl="0"/>
            <a:r>
              <a:rPr lang="en-GB" sz="1900" dirty="0"/>
              <a:t>How to use the cluster  </a:t>
            </a:r>
            <a:r>
              <a:rPr lang="en-GB" sz="1900" u="sng" dirty="0">
                <a:hlinkClick r:id="rId10"/>
              </a:rPr>
              <a:t>https://github.com/peterthorpe5/Sys_admin</a:t>
            </a:r>
            <a:r>
              <a:rPr lang="en-GB" sz="1900" dirty="0"/>
              <a:t>  (although this may not be the cluster we will be using during the workshop). </a:t>
            </a:r>
          </a:p>
          <a:p>
            <a:pPr lvl="0"/>
            <a:r>
              <a:rPr lang="en-GB" sz="1900" dirty="0"/>
              <a:t>Sohn, J.I. and Nam, J.W., 2018. The present and future of de novo whole-genome assembly. </a:t>
            </a:r>
            <a:r>
              <a:rPr lang="en-GB" sz="1900" i="1" dirty="0"/>
              <a:t>Briefings in bioinformatics</a:t>
            </a:r>
            <a:r>
              <a:rPr lang="en-GB" sz="1900" dirty="0"/>
              <a:t>, </a:t>
            </a:r>
            <a:r>
              <a:rPr lang="en-GB" sz="1900" i="1" dirty="0"/>
              <a:t>19</a:t>
            </a:r>
            <a:r>
              <a:rPr lang="en-GB" sz="1900" dirty="0"/>
              <a:t>(1), pp.23-40.</a:t>
            </a:r>
          </a:p>
          <a:p>
            <a:pPr lvl="0"/>
            <a:r>
              <a:rPr lang="en-GB" sz="1900" dirty="0"/>
              <a:t>BLAST: </a:t>
            </a:r>
            <a:r>
              <a:rPr lang="en-GB" sz="1900" u="sng" dirty="0">
                <a:hlinkClick r:id="rId11"/>
              </a:rPr>
              <a:t>ftp://ftp.ncbi.nlm.nih.gov/pub/factsheets/HowTo_BLASTGuide.pdf</a:t>
            </a:r>
            <a:r>
              <a:rPr lang="en-GB" sz="1900" dirty="0"/>
              <a:t> </a:t>
            </a:r>
          </a:p>
          <a:p>
            <a:pPr lvl="0"/>
            <a:r>
              <a:rPr lang="en-GB" sz="1900" u="sng" dirty="0">
                <a:hlinkClick r:id="rId12"/>
              </a:rPr>
              <a:t>https://github.com/rrwick/Unicycler</a:t>
            </a:r>
            <a:endParaRPr lang="en-GB" sz="1900" dirty="0"/>
          </a:p>
          <a:p>
            <a:pPr lvl="0"/>
            <a:r>
              <a:rPr lang="en-GB" sz="1900" u="sng" dirty="0">
                <a:hlinkClick r:id="rId13"/>
              </a:rPr>
              <a:t>http://sepsis-omics.github.io/tutorials/modules/velvet/</a:t>
            </a:r>
            <a:endParaRPr lang="en-GB" sz="1900" dirty="0"/>
          </a:p>
          <a:p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492501"/>
            <a:ext cx="4595004" cy="1651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(fragments)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 (probability of being called correctly).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r>
              <a:rPr lang="en-GB" sz="2000" b="1" dirty="0"/>
              <a:t>Read more</a:t>
            </a:r>
            <a:r>
              <a:rPr lang="en-GB" sz="2000" dirty="0"/>
              <a:t>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Usage</a:t>
            </a:r>
            <a:r>
              <a:rPr lang="en-GB" sz="2000" dirty="0"/>
              <a:t>:   </a:t>
            </a:r>
            <a:r>
              <a:rPr lang="en-GB" sz="2000" dirty="0" err="1"/>
              <a:t>fastqc</a:t>
            </a:r>
            <a:r>
              <a:rPr lang="en-GB" sz="2000" dirty="0"/>
              <a:t> 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087" y="2941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(</a:t>
            </a:r>
            <a:r>
              <a:rPr lang="en-GB" dirty="0" err="1">
                <a:solidFill>
                  <a:srgbClr val="7030A0"/>
                </a:solidFill>
              </a:rPr>
              <a:t>fq</a:t>
            </a:r>
            <a:r>
              <a:rPr lang="en-GB" dirty="0">
                <a:solidFill>
                  <a:srgbClr val="7030A0"/>
                </a:solidFill>
              </a:rPr>
              <a:t>)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. (.</a:t>
            </a:r>
            <a:r>
              <a:rPr lang="en-GB" dirty="0" err="1">
                <a:solidFill>
                  <a:srgbClr val="7030A0"/>
                </a:solidFill>
              </a:rPr>
              <a:t>gz</a:t>
            </a:r>
            <a:r>
              <a:rPr lang="en-GB" dirty="0">
                <a:solidFill>
                  <a:srgbClr val="7030A0"/>
                </a:solidFill>
              </a:rPr>
              <a:t> just means they are compressed)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04389" y="1913893"/>
            <a:ext cx="10655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b="1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3293</Words>
  <Application>Microsoft Office PowerPoint</Application>
  <PresentationFormat>Widescreen</PresentationFormat>
  <Paragraphs>360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 (fq) format (Illumina output) as input to Fastqc. (.gz just means they are compressed)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(fasta, fa)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 (if we have time)</vt:lpstr>
      <vt:lpstr>PowerPoint Presentation</vt:lpstr>
      <vt:lpstr>PowerPoint Presentation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BLAST?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217</cp:revision>
  <dcterms:created xsi:type="dcterms:W3CDTF">2018-11-12T12:06:12Z</dcterms:created>
  <dcterms:modified xsi:type="dcterms:W3CDTF">2021-03-09T14:01:46Z</dcterms:modified>
</cp:coreProperties>
</file>